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5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2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05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1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98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6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6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8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7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0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3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47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1164-5E4C-47ED-9768-179370C0381E}" type="datetimeFigureOut">
              <a:rPr lang="en-US" smtClean="0"/>
              <a:t>3/28/2015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BA306-F3C0-4D58-A465-FCA59DFFA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2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libri"/>
              </a:rPr>
              <a:t>The Devices of the Devil</a:t>
            </a:r>
            <a:endParaRPr lang="en-US" b="1" i="0" u="none" strike="noStrike" baseline="0" dirty="0" smtClean="0">
              <a:solidFill>
                <a:srgbClr val="365F91"/>
              </a:solidFill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14350" marR="0" lvl="0" indent="-514350" rtl="0">
              <a:buFont typeface="+mj-lt"/>
              <a:buAutoNum type="arabicPeriod"/>
            </a:pP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1Pet 5:8-9 </a:t>
            </a: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Be sober, be vigilant; because your adversary the devil walks about like a roaring lion, seeking whom he may devour. 9 </a:t>
            </a:r>
            <a:r>
              <a:rPr lang="en-US" b="0" i="0" u="sng" strike="noStrike" baseline="0" dirty="0" smtClean="0">
                <a:solidFill>
                  <a:srgbClr val="C00000"/>
                </a:solidFill>
                <a:latin typeface="Calibri"/>
              </a:rPr>
              <a:t>Resist</a:t>
            </a: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 him, steadfast in the faith, </a:t>
            </a: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….</a:t>
            </a:r>
            <a:endParaRPr lang="en-US" b="0" i="0" u="none" strike="noStrike" baseline="0" dirty="0" smtClean="0">
              <a:solidFill>
                <a:srgbClr val="4F81BD"/>
              </a:solidFill>
              <a:latin typeface="Calibri"/>
            </a:endParaRP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Eph 6:11 Put on the whole armor of God, that you may be able to stand against the </a:t>
            </a:r>
            <a:r>
              <a:rPr lang="en-US" b="0" i="0" u="sng" strike="noStrike" baseline="0" dirty="0" smtClean="0">
                <a:solidFill>
                  <a:srgbClr val="C00000"/>
                </a:solidFill>
                <a:latin typeface="Calibri"/>
              </a:rPr>
              <a:t>wiles</a:t>
            </a:r>
            <a:r>
              <a:rPr lang="en-US" b="0" i="0" u="none" strike="noStrike" baseline="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of the devil. 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2 Cor 2:11 … lest Satan should take advantage of us; for we are not ignorant of his </a:t>
            </a:r>
            <a:r>
              <a:rPr lang="en-US" b="0" i="0" u="sng" strike="noStrike" baseline="0" dirty="0" smtClean="0">
                <a:solidFill>
                  <a:srgbClr val="C00000"/>
                </a:solidFill>
                <a:latin typeface="Calibri"/>
              </a:rPr>
              <a:t>devices</a:t>
            </a:r>
            <a:r>
              <a:rPr lang="en-US" b="0" i="0" u="none" strike="noStrike" baseline="0" dirty="0" smtClean="0">
                <a:solidFill>
                  <a:srgbClr val="4F81BD"/>
                </a:solidFill>
                <a:latin typeface="Calibri"/>
              </a:rPr>
              <a:t>. </a:t>
            </a:r>
          </a:p>
          <a:p>
            <a:pPr marL="0" marR="0" lvl="0" indent="0" algn="ctr" rtl="0">
              <a:buNone/>
            </a:pPr>
            <a:r>
              <a:rPr lang="en-US" b="0" i="0" u="none" strike="noStrike" baseline="0" dirty="0" smtClean="0">
                <a:solidFill>
                  <a:srgbClr val="7030A0"/>
                </a:solidFill>
                <a:latin typeface="Calibri"/>
              </a:rPr>
              <a:t>Examples from pamphlet “MARRIAGE IS GOD’S PLAN”</a:t>
            </a:r>
          </a:p>
          <a:p>
            <a:pPr marL="457200" marR="0" lvl="1" indent="0" algn="ctr" rtl="0">
              <a:buNone/>
            </a:pPr>
            <a:r>
              <a:rPr lang="en-US" b="1" i="0" u="none" strike="noStrike" baseline="0" dirty="0" smtClean="0">
                <a:solidFill>
                  <a:srgbClr val="7030A0"/>
                </a:solidFill>
                <a:latin typeface="Calibri"/>
              </a:rPr>
              <a:t>Ultimate end is to allow marriage to another</a:t>
            </a:r>
          </a:p>
        </p:txBody>
      </p:sp>
    </p:spTree>
    <p:extLst>
      <p:ext uri="{BB962C8B-B14F-4D97-AF65-F5344CB8AC3E}">
        <p14:creationId xmlns:p14="http://schemas.microsoft.com/office/powerpoint/2010/main" val="163510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b="1" dirty="0" smtClean="0">
                <a:solidFill>
                  <a:srgbClr val="4F81BD"/>
                </a:solidFill>
              </a:rPr>
              <a:t>The Error: Silence</a:t>
            </a:r>
            <a:r>
              <a:rPr lang="en-US" b="1" dirty="0" smtClean="0">
                <a:solidFill>
                  <a:srgbClr val="4F81BD"/>
                </a:solidFill>
              </a:rPr>
              <a:t/>
            </a:r>
            <a:br>
              <a:rPr lang="en-US" b="1" dirty="0" smtClean="0">
                <a:solidFill>
                  <a:srgbClr val="4F81BD"/>
                </a:solidFill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1371600" lvl="2" indent="-45720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The Passage is silent about how one becomes “loosed” and to whom they can be “joined”.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It </a:t>
            </a:r>
            <a:r>
              <a:rPr lang="en-US" b="1" i="1" dirty="0">
                <a:solidFill>
                  <a:srgbClr val="4F81BD"/>
                </a:solidFill>
              </a:rPr>
              <a:t>is </a:t>
            </a:r>
            <a:r>
              <a:rPr lang="en-US" b="1" i="1" u="sng" dirty="0">
                <a:solidFill>
                  <a:srgbClr val="4F81BD"/>
                </a:solidFill>
              </a:rPr>
              <a:t>assumed</a:t>
            </a:r>
            <a:r>
              <a:rPr lang="en-US" b="1" i="1" dirty="0">
                <a:solidFill>
                  <a:srgbClr val="4F81BD"/>
                </a:solidFill>
              </a:rPr>
              <a:t> that a bill of divorcement releases; loosens </a:t>
            </a:r>
            <a:endParaRPr lang="en-US" b="1" i="1" dirty="0" smtClean="0">
              <a:solidFill>
                <a:srgbClr val="4F81BD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Secondly </a:t>
            </a:r>
            <a:r>
              <a:rPr lang="en-US" b="1" i="1" dirty="0">
                <a:solidFill>
                  <a:srgbClr val="4F81BD"/>
                </a:solidFill>
              </a:rPr>
              <a:t>one can be </a:t>
            </a:r>
            <a:r>
              <a:rPr lang="en-US" b="1" i="1" dirty="0" smtClean="0">
                <a:solidFill>
                  <a:srgbClr val="4F81BD"/>
                </a:solidFill>
              </a:rPr>
              <a:t>lawfully “loosed” by </a:t>
            </a:r>
            <a:r>
              <a:rPr lang="en-US" b="1" i="1" dirty="0">
                <a:solidFill>
                  <a:srgbClr val="4F81BD"/>
                </a:solidFill>
              </a:rPr>
              <a:t>death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>
                <a:solidFill>
                  <a:srgbClr val="4F81BD"/>
                </a:solidFill>
              </a:rPr>
              <a:t>Even if loosed by the Law of God would you teach that it is lawful to marry:</a:t>
            </a:r>
          </a:p>
          <a:p>
            <a:pPr lvl="3"/>
            <a:r>
              <a:rPr lang="en-US" b="1" dirty="0">
                <a:solidFill>
                  <a:srgbClr val="243F60"/>
                </a:solidFill>
              </a:rPr>
              <a:t>Your Sister</a:t>
            </a:r>
            <a:r>
              <a:rPr lang="en-US" b="1" dirty="0" smtClean="0">
                <a:solidFill>
                  <a:srgbClr val="243F60"/>
                </a:solidFill>
              </a:rPr>
              <a:t>? </a:t>
            </a:r>
            <a:r>
              <a:rPr lang="en-US" b="1" dirty="0" smtClean="0">
                <a:solidFill>
                  <a:srgbClr val="243F60"/>
                </a:solidFill>
              </a:rPr>
              <a:t>Your Aunt? </a:t>
            </a:r>
            <a:r>
              <a:rPr lang="en-US" b="1" dirty="0" smtClean="0">
                <a:solidFill>
                  <a:srgbClr val="243F60"/>
                </a:solidFill>
              </a:rPr>
              <a:t>Your Uncle?  Your </a:t>
            </a:r>
            <a:r>
              <a:rPr lang="en-US" b="1" dirty="0">
                <a:solidFill>
                  <a:srgbClr val="243F60"/>
                </a:solidFill>
              </a:rPr>
              <a:t>Brother</a:t>
            </a:r>
            <a:r>
              <a:rPr lang="en-US" b="1" dirty="0" smtClean="0">
                <a:solidFill>
                  <a:srgbClr val="243F60"/>
                </a:solidFill>
              </a:rPr>
              <a:t>? Your </a:t>
            </a:r>
            <a:r>
              <a:rPr lang="en-US" b="1" dirty="0">
                <a:solidFill>
                  <a:srgbClr val="243F60"/>
                </a:solidFill>
              </a:rPr>
              <a:t>Father?</a:t>
            </a:r>
          </a:p>
          <a:p>
            <a:pPr lvl="3"/>
            <a:r>
              <a:rPr lang="en-US" b="1" dirty="0">
                <a:solidFill>
                  <a:srgbClr val="243F60"/>
                </a:solidFill>
              </a:rPr>
              <a:t>Your Mother</a:t>
            </a:r>
            <a:r>
              <a:rPr lang="en-US" b="1" dirty="0" smtClean="0">
                <a:solidFill>
                  <a:srgbClr val="243F60"/>
                </a:solidFill>
              </a:rPr>
              <a:t>? Your </a:t>
            </a:r>
            <a:r>
              <a:rPr lang="en-US" b="1" dirty="0">
                <a:solidFill>
                  <a:srgbClr val="243F60"/>
                </a:solidFill>
              </a:rPr>
              <a:t>Fathers wife</a:t>
            </a:r>
            <a:r>
              <a:rPr lang="en-US" b="1" dirty="0" smtClean="0">
                <a:solidFill>
                  <a:srgbClr val="243F60"/>
                </a:solidFill>
              </a:rPr>
              <a:t>? Your </a:t>
            </a:r>
            <a:r>
              <a:rPr lang="en-US" b="1" dirty="0">
                <a:solidFill>
                  <a:srgbClr val="243F60"/>
                </a:solidFill>
              </a:rPr>
              <a:t>Mother’s Husband?</a:t>
            </a:r>
          </a:p>
          <a:p>
            <a:pPr lvl="3"/>
            <a:r>
              <a:rPr lang="en-US" b="1" dirty="0">
                <a:solidFill>
                  <a:srgbClr val="243F60"/>
                </a:solidFill>
              </a:rPr>
              <a:t>An animal?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>
                <a:solidFill>
                  <a:srgbClr val="4F81BD"/>
                </a:solidFill>
              </a:rPr>
              <a:t>All of these have been declared unlawful by scripture.</a:t>
            </a:r>
          </a:p>
          <a:p>
            <a:pPr lvl="3">
              <a:buFont typeface="Arial" pitchFamily="34" charset="0"/>
              <a:buChar char="•"/>
            </a:pPr>
            <a:r>
              <a:rPr lang="en-US" sz="2400" b="1" i="1" dirty="0">
                <a:solidFill>
                  <a:srgbClr val="4F81BD"/>
                </a:solidFill>
              </a:rPr>
              <a:t>Matt 5, 19 and Mark 10 all declare those with a certificate of divorce and without specific cause marry another unlawfully.  </a:t>
            </a:r>
          </a:p>
          <a:p>
            <a:pPr marL="914400" lvl="2" indent="0" algn="ctr">
              <a:buNone/>
            </a:pPr>
            <a:r>
              <a:rPr lang="en-US" sz="2800" b="1" i="1" dirty="0" smtClean="0">
                <a:solidFill>
                  <a:srgbClr val="7030A0"/>
                </a:solidFill>
              </a:rPr>
              <a:t>If </a:t>
            </a:r>
            <a:r>
              <a:rPr lang="en-US" sz="2800" b="1" i="1" dirty="0">
                <a:solidFill>
                  <a:srgbClr val="7030A0"/>
                </a:solidFill>
              </a:rPr>
              <a:t>silence </a:t>
            </a:r>
            <a:r>
              <a:rPr lang="en-US" sz="2800" b="1" i="1" dirty="0" smtClean="0">
                <a:solidFill>
                  <a:srgbClr val="7030A0"/>
                </a:solidFill>
              </a:rPr>
              <a:t>allows the </a:t>
            </a:r>
            <a:r>
              <a:rPr lang="en-US" sz="2800" b="1" i="1" dirty="0">
                <a:solidFill>
                  <a:srgbClr val="7030A0"/>
                </a:solidFill>
              </a:rPr>
              <a:t>divorced </a:t>
            </a:r>
            <a:r>
              <a:rPr lang="en-US" sz="2800" b="1" i="1" dirty="0" smtClean="0">
                <a:solidFill>
                  <a:srgbClr val="7030A0"/>
                </a:solidFill>
              </a:rPr>
              <a:t>to marry another, why </a:t>
            </a:r>
            <a:r>
              <a:rPr lang="en-US" sz="2800" b="1" i="1" dirty="0">
                <a:solidFill>
                  <a:srgbClr val="7030A0"/>
                </a:solidFill>
              </a:rPr>
              <a:t>does it not </a:t>
            </a:r>
            <a:r>
              <a:rPr lang="en-US" sz="2800" b="1" i="1" dirty="0" smtClean="0">
                <a:solidFill>
                  <a:srgbClr val="7030A0"/>
                </a:solidFill>
              </a:rPr>
              <a:t>allow </a:t>
            </a:r>
            <a:r>
              <a:rPr lang="en-US" sz="2800" b="1" i="1" dirty="0">
                <a:solidFill>
                  <a:srgbClr val="7030A0"/>
                </a:solidFill>
              </a:rPr>
              <a:t>others on the list?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81BD"/>
                </a:solidFill>
              </a:rPr>
              <a:t>Total Forgiveness</a:t>
            </a:r>
            <a:endParaRPr lang="en-US" b="1" i="0" u="none" strike="noStrike" baseline="0" dirty="0" smtClean="0">
              <a:solidFill>
                <a:srgbClr val="365F91"/>
              </a:solidFill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The last argument comes from a statement on Page 17. </a:t>
            </a:r>
          </a:p>
          <a:p>
            <a:pPr lvl="1">
              <a:buFont typeface="Arial" pitchFamily="34" charset="0"/>
              <a:buChar char="•"/>
            </a:pPr>
            <a:r>
              <a:rPr lang="en-US" b="1" i="1" dirty="0">
                <a:solidFill>
                  <a:srgbClr val="4F81BD"/>
                </a:solidFill>
              </a:rPr>
              <a:t>Heb 8:12 </a:t>
            </a:r>
            <a:endParaRPr lang="en-US" b="1" i="1" dirty="0" smtClean="0">
              <a:solidFill>
                <a:srgbClr val="4F81BD"/>
              </a:solidFill>
            </a:endParaRPr>
          </a:p>
          <a:p>
            <a:pPr marL="571500" indent="-514350">
              <a:buFont typeface="+mj-lt"/>
              <a:buAutoNum type="arabicPeriod"/>
            </a:pPr>
            <a:r>
              <a:rPr lang="en-US" sz="3100" b="1" i="1" u="none" strike="noStrike" baseline="0" dirty="0" smtClean="0">
                <a:solidFill>
                  <a:srgbClr val="4F81BD"/>
                </a:solidFill>
                <a:latin typeface="Calibri"/>
              </a:rPr>
              <a:t>What </a:t>
            </a:r>
            <a:r>
              <a:rPr lang="en-US" sz="3100" b="1" i="1" u="none" strike="noStrike" baseline="0" dirty="0" smtClean="0">
                <a:solidFill>
                  <a:srgbClr val="4F81BD"/>
                </a:solidFill>
                <a:latin typeface="Calibri"/>
              </a:rPr>
              <a:t>complete and total forgiveness will not do is change the Law or eliminate the consequences</a:t>
            </a:r>
          </a:p>
          <a:p>
            <a:pPr lvl="2"/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David repented but his son still died according to prophesy.</a:t>
            </a:r>
          </a:p>
          <a:p>
            <a:pPr lvl="2"/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Drinking and cirrhosis?  Next month’s binge?</a:t>
            </a:r>
            <a:endParaRPr lang="en-US" sz="2600" b="0" i="0" u="none" strike="noStrike" baseline="0" dirty="0" smtClean="0">
              <a:solidFill>
                <a:srgbClr val="243F60"/>
              </a:solidFill>
              <a:latin typeface="Calibri"/>
            </a:endParaRPr>
          </a:p>
          <a:p>
            <a:pPr lvl="2"/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A murderer </a:t>
            </a:r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forgiven… Victim resurrected? Future </a:t>
            </a:r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Murder a sin?</a:t>
            </a:r>
          </a:p>
          <a:p>
            <a:pPr lvl="2"/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Unlawful marriage… Continue </a:t>
            </a:r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in </a:t>
            </a:r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unlawful </a:t>
            </a:r>
            <a:r>
              <a:rPr lang="en-US" sz="2600" b="0" i="0" u="none" strike="noStrike" baseline="0" dirty="0" smtClean="0">
                <a:solidFill>
                  <a:srgbClr val="243F60"/>
                </a:solidFill>
                <a:latin typeface="Calibri"/>
              </a:rPr>
              <a:t>marriage without sin?  </a:t>
            </a:r>
          </a:p>
          <a:p>
            <a:pPr marL="914400" lvl="2" indent="0">
              <a:buNone/>
            </a:pPr>
            <a:r>
              <a:rPr lang="en-US" sz="3400" b="0" i="0" u="none" strike="noStrike" baseline="0" dirty="0" smtClean="0">
                <a:solidFill>
                  <a:srgbClr val="7030A0"/>
                </a:solidFill>
                <a:latin typeface="Calibri"/>
              </a:rPr>
              <a:t>There are no examples or teaching from scripture that shows complete/total forgiveness changes the law. If my marriage was unlawful prior to forgiveness it is unlawful after forgiveness unless forgiveness changes the law</a:t>
            </a:r>
            <a:r>
              <a:rPr lang="en-US" sz="3400" b="0" i="0" u="none" strike="noStrike" baseline="0" dirty="0" smtClean="0">
                <a:solidFill>
                  <a:srgbClr val="7030A0"/>
                </a:solidFill>
                <a:latin typeface="Calibri"/>
              </a:rPr>
              <a:t>.  Scripture Please!</a:t>
            </a:r>
            <a:endParaRPr lang="en-US" sz="3400" b="0" i="0" u="none" strike="noStrike" baseline="0" dirty="0" smtClean="0">
              <a:solidFill>
                <a:srgbClr val="7030A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16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libri"/>
              </a:rPr>
              <a:t>Conclusion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Beware of Straw Men they are intended to confuse you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Beware of Faulty Proof and Word Games.  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Always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ask the “W” questions</a:t>
            </a:r>
          </a:p>
          <a:p>
            <a:pPr marR="0" lvl="1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Who </a:t>
            </a:r>
          </a:p>
          <a:p>
            <a:pPr marR="0" lvl="1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What (source of Information)</a:t>
            </a:r>
          </a:p>
          <a:p>
            <a:pPr marR="0" lvl="1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Where</a:t>
            </a:r>
          </a:p>
          <a:p>
            <a:pPr marR="0" lvl="1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When (Time of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writing,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time of Speaking evidence)</a:t>
            </a:r>
          </a:p>
          <a:p>
            <a:pPr marR="0" lvl="1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Why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Examine the consequences of the teaching.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The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forgiveness of sin does not change the law.</a:t>
            </a:r>
          </a:p>
          <a:p>
            <a:pPr marL="514350" marR="0" lvl="0" indent="-514350" rtl="0">
              <a:buFont typeface="+mj-lt"/>
              <a:buAutoNum type="arabicPeriod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The consequence of such a doctrine would allow one marry on Monday obtain a decree, get forgiveness and start over every two months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libri"/>
              </a:rPr>
              <a:t>.</a:t>
            </a:r>
          </a:p>
          <a:p>
            <a:pPr marL="0" marR="0" lvl="0" indent="0" algn="ctr" rtl="0">
              <a:buNone/>
            </a:pPr>
            <a:r>
              <a:rPr lang="en-US" b="1" i="0" u="none" strike="noStrike" baseline="0" dirty="0" smtClean="0">
                <a:solidFill>
                  <a:srgbClr val="7030A0"/>
                </a:solidFill>
                <a:latin typeface="Calibri"/>
              </a:rPr>
              <a:t>How many errors does it take to reject a doctrine?</a:t>
            </a:r>
            <a:endParaRPr lang="en-US" b="1" i="0" u="none" strike="noStrike" baseline="0" dirty="0" smtClean="0">
              <a:solidFill>
                <a:srgbClr val="7030A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71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4F81BD"/>
                </a:solidFill>
              </a:rPr>
              <a:t>Construction of Straw Man</a:t>
            </a:r>
            <a:endParaRPr lang="en-US" b="1" dirty="0">
              <a:solidFill>
                <a:srgbClr val="4F81B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4F81BD"/>
                </a:solidFill>
              </a:rPr>
              <a:t>Straw </a:t>
            </a:r>
            <a:r>
              <a:rPr lang="en-US" b="1" dirty="0">
                <a:solidFill>
                  <a:srgbClr val="4F81BD"/>
                </a:solidFill>
              </a:rPr>
              <a:t>man:</a:t>
            </a:r>
          </a:p>
          <a:p>
            <a:pPr lvl="2"/>
            <a:r>
              <a:rPr lang="en-US" b="1" i="1" dirty="0">
                <a:solidFill>
                  <a:srgbClr val="4F81BD"/>
                </a:solidFill>
              </a:rPr>
              <a:t> An imaginary opponent or opposing argument put up in </a:t>
            </a:r>
            <a:r>
              <a:rPr lang="en-US" b="1" i="1" dirty="0">
                <a:solidFill>
                  <a:srgbClr val="FF0000"/>
                </a:solidFill>
              </a:rPr>
              <a:t>order to be defeated</a:t>
            </a:r>
            <a:r>
              <a:rPr lang="en-US" b="1" i="1" dirty="0">
                <a:solidFill>
                  <a:srgbClr val="4F81BD"/>
                </a:solidFill>
              </a:rPr>
              <a:t> or refuted; man of straw.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4F81BD"/>
                </a:solidFill>
              </a:rPr>
              <a:t>Straw </a:t>
            </a:r>
            <a:r>
              <a:rPr lang="en-US" b="1" dirty="0">
                <a:solidFill>
                  <a:srgbClr val="4F81BD"/>
                </a:solidFill>
              </a:rPr>
              <a:t>man defeated</a:t>
            </a:r>
          </a:p>
          <a:p>
            <a:pPr lvl="2"/>
            <a:r>
              <a:rPr lang="en-US" b="1" i="1" dirty="0">
                <a:solidFill>
                  <a:srgbClr val="4F81BD"/>
                </a:solidFill>
              </a:rPr>
              <a:t>By Problems and difficulties He had with the teaching</a:t>
            </a:r>
          </a:p>
          <a:p>
            <a:pPr marL="1371600" lvl="3" indent="0"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Do </a:t>
            </a:r>
            <a:r>
              <a:rPr lang="en-US" sz="3200" b="1" dirty="0">
                <a:solidFill>
                  <a:srgbClr val="7030A0"/>
                </a:solidFill>
              </a:rPr>
              <a:t>problems and difficulties of man change any text of Scripture?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0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>
                <a:solidFill>
                  <a:srgbClr val="4F81BD"/>
                </a:solidFill>
              </a:rPr>
              <a:t>Faulty proof—Word games</a:t>
            </a:r>
            <a:endParaRPr lang="en-US" b="1" dirty="0" smtClean="0">
              <a:solidFill>
                <a:srgbClr val="4F81B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4F81BD"/>
                </a:solidFill>
              </a:rPr>
              <a:t>Adultery</a:t>
            </a:r>
            <a:r>
              <a:rPr lang="en-US" b="1" dirty="0" smtClean="0">
                <a:solidFill>
                  <a:srgbClr val="4F81BD"/>
                </a:solidFill>
              </a:rPr>
              <a:t>:  </a:t>
            </a:r>
          </a:p>
          <a:p>
            <a:pPr lvl="2"/>
            <a:r>
              <a:rPr lang="en-US" dirty="0" smtClean="0">
                <a:solidFill>
                  <a:srgbClr val="243F60"/>
                </a:solidFill>
              </a:rPr>
              <a:t>NT:3429 </a:t>
            </a:r>
            <a:r>
              <a:rPr lang="en-US" dirty="0" err="1" smtClean="0">
                <a:solidFill>
                  <a:srgbClr val="243F60"/>
                </a:solidFill>
              </a:rPr>
              <a:t>moichao</a:t>
            </a:r>
            <a:r>
              <a:rPr lang="en-US" dirty="0" smtClean="0">
                <a:solidFill>
                  <a:srgbClr val="243F60"/>
                </a:solidFill>
              </a:rPr>
              <a:t> (</a:t>
            </a:r>
            <a:r>
              <a:rPr lang="en-US" dirty="0" err="1" smtClean="0">
                <a:solidFill>
                  <a:srgbClr val="243F60"/>
                </a:solidFill>
              </a:rPr>
              <a:t>moy</a:t>
            </a:r>
            <a:r>
              <a:rPr lang="en-US" dirty="0" smtClean="0">
                <a:solidFill>
                  <a:srgbClr val="243F60"/>
                </a:solidFill>
              </a:rPr>
              <a:t>-</a:t>
            </a:r>
            <a:r>
              <a:rPr lang="en-US" dirty="0" err="1" smtClean="0">
                <a:solidFill>
                  <a:srgbClr val="243F60"/>
                </a:solidFill>
              </a:rPr>
              <a:t>khah</a:t>
            </a:r>
            <a:r>
              <a:rPr lang="en-US" dirty="0" smtClean="0">
                <a:solidFill>
                  <a:srgbClr val="243F60"/>
                </a:solidFill>
              </a:rPr>
              <a:t>'-o); from </a:t>
            </a:r>
            <a:r>
              <a:rPr lang="en-US" dirty="0" smtClean="0">
                <a:solidFill>
                  <a:srgbClr val="7030A0"/>
                </a:solidFill>
              </a:rPr>
              <a:t>NT:3432</a:t>
            </a:r>
            <a:r>
              <a:rPr lang="en-US" dirty="0" smtClean="0">
                <a:solidFill>
                  <a:srgbClr val="243F60"/>
                </a:solidFill>
              </a:rPr>
              <a:t>; (middle voice) to commit </a:t>
            </a:r>
            <a:r>
              <a:rPr lang="en-US" u="sng" dirty="0" smtClean="0">
                <a:solidFill>
                  <a:srgbClr val="243F60"/>
                </a:solidFill>
              </a:rPr>
              <a:t>adultery</a:t>
            </a:r>
            <a:r>
              <a:rPr lang="en-US" dirty="0" smtClean="0">
                <a:solidFill>
                  <a:srgbClr val="243F60"/>
                </a:solidFill>
              </a:rPr>
              <a:t>: </a:t>
            </a:r>
            <a:r>
              <a:rPr lang="en-US" i="1" dirty="0" smtClean="0">
                <a:solidFill>
                  <a:srgbClr val="243F60"/>
                </a:solidFill>
              </a:rPr>
              <a:t>(Used in Matt 5:32, 19:9 Mark 10:11,12)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NT:3432 </a:t>
            </a:r>
            <a:r>
              <a:rPr lang="en-US" dirty="0" err="1" smtClean="0">
                <a:solidFill>
                  <a:srgbClr val="243F60"/>
                </a:solidFill>
              </a:rPr>
              <a:t>moichos</a:t>
            </a:r>
            <a:r>
              <a:rPr lang="en-US" dirty="0" smtClean="0">
                <a:solidFill>
                  <a:srgbClr val="243F60"/>
                </a:solidFill>
              </a:rPr>
              <a:t> (</a:t>
            </a:r>
            <a:r>
              <a:rPr lang="en-US" dirty="0" err="1" smtClean="0">
                <a:solidFill>
                  <a:srgbClr val="243F60"/>
                </a:solidFill>
              </a:rPr>
              <a:t>moy-khos</a:t>
            </a:r>
            <a:r>
              <a:rPr lang="en-US" dirty="0" smtClean="0">
                <a:solidFill>
                  <a:srgbClr val="243F60"/>
                </a:solidFill>
              </a:rPr>
              <a:t>'); perhaps a primary word; a (male) </a:t>
            </a:r>
            <a:r>
              <a:rPr lang="en-US" dirty="0" smtClean="0">
                <a:solidFill>
                  <a:srgbClr val="C00000"/>
                </a:solidFill>
              </a:rPr>
              <a:t>paramour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en-US" dirty="0" smtClean="0">
                <a:solidFill>
                  <a:srgbClr val="243F60"/>
                </a:solidFill>
              </a:rPr>
              <a:t> </a:t>
            </a:r>
            <a:r>
              <a:rPr lang="en-US" i="1" dirty="0" smtClean="0">
                <a:solidFill>
                  <a:srgbClr val="C00000"/>
                </a:solidFill>
              </a:rPr>
              <a:t>figuratively, apostate:</a:t>
            </a:r>
          </a:p>
          <a:p>
            <a:pPr lvl="2"/>
            <a:r>
              <a:rPr lang="en-US" b="1" u="sng" dirty="0" smtClean="0">
                <a:solidFill>
                  <a:srgbClr val="243F60"/>
                </a:solidFill>
              </a:rPr>
              <a:t>World Book 2001 Dictionary</a:t>
            </a:r>
          </a:p>
          <a:p>
            <a:pPr lvl="3"/>
            <a:r>
              <a:rPr lang="en-US" i="1" dirty="0" smtClean="0">
                <a:solidFill>
                  <a:srgbClr val="C00000"/>
                </a:solidFill>
              </a:rPr>
              <a:t>paramour</a:t>
            </a:r>
            <a:r>
              <a:rPr lang="en-US" i="1" dirty="0" smtClean="0">
                <a:solidFill>
                  <a:srgbClr val="243F60"/>
                </a:solidFill>
              </a:rPr>
              <a:t>, noun.1. a person who takes the place of a husband or wife </a:t>
            </a:r>
            <a:r>
              <a:rPr lang="en-US" i="1" dirty="0" smtClean="0">
                <a:solidFill>
                  <a:srgbClr val="C00000"/>
                </a:solidFill>
              </a:rPr>
              <a:t>illegally</a:t>
            </a:r>
            <a:r>
              <a:rPr lang="en-US" i="1" dirty="0" smtClean="0">
                <a:solidFill>
                  <a:srgbClr val="243F60"/>
                </a:solidFill>
              </a:rPr>
              <a:t>.</a:t>
            </a:r>
          </a:p>
          <a:p>
            <a:pPr lvl="3"/>
            <a:r>
              <a:rPr lang="en-US" i="1" dirty="0" smtClean="0">
                <a:solidFill>
                  <a:srgbClr val="C00000"/>
                </a:solidFill>
              </a:rPr>
              <a:t>apostate</a:t>
            </a:r>
            <a:r>
              <a:rPr lang="en-US" i="1" dirty="0" smtClean="0">
                <a:solidFill>
                  <a:srgbClr val="0070C0"/>
                </a:solidFill>
              </a:rPr>
              <a:t>,</a:t>
            </a:r>
            <a:r>
              <a:rPr lang="en-US" i="1" dirty="0" smtClean="0">
                <a:solidFill>
                  <a:srgbClr val="243F60"/>
                </a:solidFill>
              </a:rPr>
              <a:t> noun, </a:t>
            </a:r>
            <a:r>
              <a:rPr lang="en-US" i="1" dirty="0" err="1" smtClean="0">
                <a:solidFill>
                  <a:srgbClr val="243F60"/>
                </a:solidFill>
              </a:rPr>
              <a:t>adjective.noun</a:t>
            </a:r>
            <a:r>
              <a:rPr lang="en-US" i="1" dirty="0" smtClean="0">
                <a:solidFill>
                  <a:srgbClr val="243F60"/>
                </a:solidFill>
              </a:rPr>
              <a:t>   a person who completely forsakes his religion, faith, political party, or principles. (SYN) renegade, traitor.  </a:t>
            </a:r>
          </a:p>
          <a:p>
            <a:pPr marL="914400" lvl="2" indent="0">
              <a:buNone/>
            </a:pPr>
            <a:r>
              <a:rPr lang="en-US" sz="3000" i="1" dirty="0" smtClean="0">
                <a:solidFill>
                  <a:srgbClr val="7030A0"/>
                </a:solidFill>
              </a:rPr>
              <a:t>Judge for you self does the word adultery include the sexual responsibility?  The author did not have to add something already in the definition.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8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81BD"/>
                </a:solidFill>
              </a:rPr>
              <a:t>False Accusation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solidFill>
                  <a:srgbClr val="4F81BD"/>
                </a:solidFill>
              </a:rPr>
              <a:t>P</a:t>
            </a:r>
            <a:r>
              <a:rPr lang="en-US" dirty="0">
                <a:solidFill>
                  <a:srgbClr val="4F81BD"/>
                </a:solidFill>
              </a:rPr>
              <a:t>. 17 “One must ignore the difference between the Greek word </a:t>
            </a:r>
            <a:r>
              <a:rPr lang="en-US" i="1" dirty="0">
                <a:solidFill>
                  <a:srgbClr val="4F81BD"/>
                </a:solidFill>
              </a:rPr>
              <a:t>“apoluo” </a:t>
            </a:r>
            <a:r>
              <a:rPr lang="en-US" dirty="0">
                <a:solidFill>
                  <a:srgbClr val="4F81BD"/>
                </a:solidFill>
              </a:rPr>
              <a:t>and</a:t>
            </a:r>
            <a:r>
              <a:rPr lang="en-US" i="1" dirty="0">
                <a:solidFill>
                  <a:srgbClr val="4F81BD"/>
                </a:solidFill>
              </a:rPr>
              <a:t> “apostasion”</a:t>
            </a:r>
          </a:p>
          <a:p>
            <a:pPr lvl="2"/>
            <a:r>
              <a:rPr lang="en-US" b="1" dirty="0" smtClean="0">
                <a:solidFill>
                  <a:srgbClr val="243F60"/>
                </a:solidFill>
              </a:rPr>
              <a:t>NT:630 </a:t>
            </a:r>
            <a:r>
              <a:rPr lang="en-US" b="1" dirty="0">
                <a:solidFill>
                  <a:srgbClr val="243F60"/>
                </a:solidFill>
              </a:rPr>
              <a:t>apoluo (</a:t>
            </a:r>
            <a:r>
              <a:rPr lang="en-US" b="1" dirty="0" err="1">
                <a:solidFill>
                  <a:srgbClr val="243F60"/>
                </a:solidFill>
              </a:rPr>
              <a:t>ap</a:t>
            </a:r>
            <a:r>
              <a:rPr lang="en-US" b="1" dirty="0">
                <a:solidFill>
                  <a:srgbClr val="243F60"/>
                </a:solidFill>
              </a:rPr>
              <a:t>-</a:t>
            </a:r>
            <a:r>
              <a:rPr lang="en-US" b="1" dirty="0" err="1">
                <a:solidFill>
                  <a:srgbClr val="243F60"/>
                </a:solidFill>
              </a:rPr>
              <a:t>ol</a:t>
            </a:r>
            <a:r>
              <a:rPr lang="en-US" b="1" dirty="0">
                <a:solidFill>
                  <a:srgbClr val="243F60"/>
                </a:solidFill>
              </a:rPr>
              <a:t>-</a:t>
            </a:r>
            <a:r>
              <a:rPr lang="en-US" b="1" dirty="0" err="1">
                <a:solidFill>
                  <a:srgbClr val="243F60"/>
                </a:solidFill>
              </a:rPr>
              <a:t>oo</a:t>
            </a:r>
            <a:r>
              <a:rPr lang="en-US" b="1" dirty="0">
                <a:solidFill>
                  <a:srgbClr val="243F60"/>
                </a:solidFill>
              </a:rPr>
              <a:t>'-o); from NT:575 and NT:3089; </a:t>
            </a:r>
            <a:r>
              <a:rPr lang="en-US" b="1" dirty="0">
                <a:solidFill>
                  <a:srgbClr val="C00000"/>
                </a:solidFill>
              </a:rPr>
              <a:t>to free fully… </a:t>
            </a:r>
            <a:r>
              <a:rPr lang="en-US" b="1" dirty="0">
                <a:solidFill>
                  <a:srgbClr val="243F60"/>
                </a:solidFill>
              </a:rPr>
              <a:t>i.e. (literally) relieve, release, dismiss (reflexively, depart), or (figuratively) let die, pardon or (specially) divorce</a:t>
            </a:r>
            <a:r>
              <a:rPr lang="en-US" b="1" dirty="0" smtClean="0">
                <a:solidFill>
                  <a:srgbClr val="243F60"/>
                </a:solidFill>
              </a:rPr>
              <a:t>:-  </a:t>
            </a:r>
            <a:r>
              <a:rPr lang="en-US" b="1" i="1" dirty="0" smtClean="0">
                <a:solidFill>
                  <a:srgbClr val="243F60"/>
                </a:solidFill>
              </a:rPr>
              <a:t>Matt </a:t>
            </a:r>
            <a:r>
              <a:rPr lang="en-US" b="1" i="1" dirty="0">
                <a:solidFill>
                  <a:srgbClr val="243F60"/>
                </a:solidFill>
              </a:rPr>
              <a:t>5, 19 and Mk.10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>
                <a:solidFill>
                  <a:srgbClr val="4F81BD"/>
                </a:solidFill>
              </a:rPr>
              <a:t>The author will make a big deal about Divorce being a three step process.</a:t>
            </a:r>
          </a:p>
          <a:p>
            <a:pPr marL="971550" lvl="1" indent="-457200">
              <a:buFont typeface="Arial" pitchFamily="34" charset="0"/>
              <a:buChar char="•"/>
            </a:pPr>
            <a:r>
              <a:rPr lang="en-US" b="1" dirty="0">
                <a:solidFill>
                  <a:srgbClr val="243F60"/>
                </a:solidFill>
              </a:rPr>
              <a:t>Breaking of a covenant</a:t>
            </a:r>
          </a:p>
          <a:p>
            <a:pPr marL="971550" lvl="1" indent="-457200">
              <a:buFont typeface="Arial" pitchFamily="34" charset="0"/>
              <a:buChar char="•"/>
            </a:pPr>
            <a:r>
              <a:rPr lang="en-US" b="1" dirty="0">
                <a:solidFill>
                  <a:srgbClr val="243F60"/>
                </a:solidFill>
              </a:rPr>
              <a:t>Putting Away</a:t>
            </a:r>
          </a:p>
          <a:p>
            <a:pPr marL="971550" lvl="1" indent="-457200">
              <a:buFont typeface="Arial" pitchFamily="34" charset="0"/>
              <a:buChar char="•"/>
            </a:pPr>
            <a:r>
              <a:rPr lang="en-US" b="1" dirty="0">
                <a:solidFill>
                  <a:srgbClr val="243F60"/>
                </a:solidFill>
              </a:rPr>
              <a:t>Bill of divorcement</a:t>
            </a:r>
          </a:p>
          <a:p>
            <a:pPr marL="514350" lvl="1" indent="0">
              <a:buNone/>
            </a:pPr>
            <a:r>
              <a:rPr lang="en-US" sz="3800" dirty="0" smtClean="0">
                <a:solidFill>
                  <a:srgbClr val="7030A0"/>
                </a:solidFill>
              </a:rPr>
              <a:t>The </a:t>
            </a:r>
            <a:r>
              <a:rPr lang="en-US" sz="3800" dirty="0">
                <a:solidFill>
                  <a:srgbClr val="7030A0"/>
                </a:solidFill>
              </a:rPr>
              <a:t>conclusion must be that </a:t>
            </a:r>
            <a:r>
              <a:rPr lang="en-US" sz="3800" i="1" dirty="0">
                <a:solidFill>
                  <a:srgbClr val="7030A0"/>
                </a:solidFill>
              </a:rPr>
              <a:t>“apoluo”</a:t>
            </a:r>
            <a:r>
              <a:rPr lang="en-US" sz="3800" dirty="0">
                <a:solidFill>
                  <a:srgbClr val="7030A0"/>
                </a:solidFill>
              </a:rPr>
              <a:t> necessarily infers “apostasion” and the claim to a difference is absurd.</a:t>
            </a:r>
          </a:p>
          <a:p>
            <a:pPr lvl="0"/>
            <a:endParaRPr lang="en-US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08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4900" b="1" dirty="0" smtClean="0">
                <a:solidFill>
                  <a:srgbClr val="4F81BD"/>
                </a:solidFill>
              </a:rPr>
              <a:t>Wrest the Scriptures</a:t>
            </a:r>
            <a:r>
              <a:rPr lang="en-US" b="1" dirty="0" smtClean="0">
                <a:solidFill>
                  <a:srgbClr val="4F81BD"/>
                </a:solidFill>
              </a:rPr>
              <a:t/>
            </a:r>
            <a:br>
              <a:rPr lang="en-US" b="1" dirty="0" smtClean="0">
                <a:solidFill>
                  <a:srgbClr val="4F81BD"/>
                </a:solidFill>
              </a:rPr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4F81BD"/>
                </a:solidFill>
              </a:rPr>
              <a:t>2 </a:t>
            </a:r>
            <a:r>
              <a:rPr lang="en-US" b="1" dirty="0">
                <a:solidFill>
                  <a:srgbClr val="4F81BD"/>
                </a:solidFill>
              </a:rPr>
              <a:t>Peter </a:t>
            </a:r>
            <a:r>
              <a:rPr lang="en-US" b="1" dirty="0" smtClean="0">
                <a:solidFill>
                  <a:srgbClr val="4F81BD"/>
                </a:solidFill>
              </a:rPr>
              <a:t>3:16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4F81BD"/>
                </a:solidFill>
              </a:rPr>
              <a:t>Let’s </a:t>
            </a:r>
            <a:r>
              <a:rPr lang="en-US" b="1" dirty="0">
                <a:solidFill>
                  <a:srgbClr val="4F81BD"/>
                </a:solidFill>
              </a:rPr>
              <a:t>insert the definitions for the words in </a:t>
            </a:r>
            <a:r>
              <a:rPr lang="en-US" b="1" i="1" dirty="0" smtClean="0">
                <a:solidFill>
                  <a:srgbClr val="4F81BD"/>
                </a:solidFill>
              </a:rPr>
              <a:t>Matt 19:9 </a:t>
            </a:r>
            <a:endParaRPr lang="en-US" b="1" dirty="0" smtClean="0">
              <a:solidFill>
                <a:srgbClr val="4F81BD"/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…whoever </a:t>
            </a:r>
            <a:r>
              <a:rPr lang="en-US" b="1" i="1" dirty="0">
                <a:solidFill>
                  <a:srgbClr val="C00000"/>
                </a:solidFill>
              </a:rPr>
              <a:t>fully frees </a:t>
            </a:r>
            <a:r>
              <a:rPr lang="en-US" b="1" i="1" dirty="0">
                <a:solidFill>
                  <a:srgbClr val="4F81BD"/>
                </a:solidFill>
              </a:rPr>
              <a:t>his wife, except for sexual immorality, and marries another </a:t>
            </a:r>
            <a:r>
              <a:rPr lang="en-US" b="1" i="1" dirty="0">
                <a:solidFill>
                  <a:srgbClr val="C00000"/>
                </a:solidFill>
              </a:rPr>
              <a:t>stands in the place of her husband illegally</a:t>
            </a:r>
            <a:r>
              <a:rPr lang="en-US" b="1" i="1" dirty="0">
                <a:solidFill>
                  <a:srgbClr val="4F81BD"/>
                </a:solidFill>
              </a:rPr>
              <a:t>; and whoever marries her who is </a:t>
            </a:r>
            <a:r>
              <a:rPr lang="en-US" b="1" i="1" dirty="0">
                <a:solidFill>
                  <a:srgbClr val="C00000"/>
                </a:solidFill>
              </a:rPr>
              <a:t>fully freed stands in the place of her husband illegally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>
                <a:solidFill>
                  <a:srgbClr val="4F81BD"/>
                </a:solidFill>
              </a:rPr>
              <a:t>In the words of John the Baptist to Herod “It is not </a:t>
            </a:r>
            <a:r>
              <a:rPr lang="en-US" b="1" i="1" dirty="0">
                <a:solidFill>
                  <a:srgbClr val="C00000"/>
                </a:solidFill>
              </a:rPr>
              <a:t>lawful</a:t>
            </a:r>
            <a:r>
              <a:rPr lang="en-US" b="1" i="1" dirty="0">
                <a:solidFill>
                  <a:srgbClr val="4F81BD"/>
                </a:solidFill>
              </a:rPr>
              <a:t> for you to have her”</a:t>
            </a:r>
          </a:p>
          <a:p>
            <a:pPr marL="914400" lvl="2" indent="0" algn="ctr">
              <a:buNone/>
            </a:pPr>
            <a:r>
              <a:rPr lang="en-US" sz="2800" b="1" i="1" dirty="0">
                <a:solidFill>
                  <a:srgbClr val="7030A0"/>
                </a:solidFill>
              </a:rPr>
              <a:t>Wrested with a faulty definition of “apoluo”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4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81BD"/>
                </a:solidFill>
              </a:rPr>
              <a:t>Dispensationalism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>
                <a:solidFill>
                  <a:srgbClr val="4F81BD"/>
                </a:solidFill>
              </a:rPr>
              <a:t>There is a hint of </a:t>
            </a:r>
            <a:r>
              <a:rPr lang="en-US" b="1" dirty="0" smtClean="0">
                <a:solidFill>
                  <a:srgbClr val="4F81BD"/>
                </a:solidFill>
              </a:rPr>
              <a:t>this in </a:t>
            </a:r>
            <a:r>
              <a:rPr lang="en-US" b="1" dirty="0">
                <a:solidFill>
                  <a:srgbClr val="4F81BD"/>
                </a:solidFill>
              </a:rPr>
              <a:t>the pamphlet.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>
                <a:solidFill>
                  <a:srgbClr val="4F81BD"/>
                </a:solidFill>
              </a:rPr>
              <a:t>To put things prior to the conversion of Cornelius in the Old Testament and applicable only to the Jews:</a:t>
            </a:r>
          </a:p>
          <a:p>
            <a:pPr lvl="2"/>
            <a:r>
              <a:rPr lang="en-US" sz="2800" dirty="0" smtClean="0">
                <a:solidFill>
                  <a:srgbClr val="243F60"/>
                </a:solidFill>
              </a:rPr>
              <a:t>Change only </a:t>
            </a:r>
            <a:r>
              <a:rPr lang="en-US" sz="2800" dirty="0">
                <a:solidFill>
                  <a:srgbClr val="243F60"/>
                </a:solidFill>
              </a:rPr>
              <a:t>effective </a:t>
            </a:r>
            <a:r>
              <a:rPr lang="en-US" sz="2800" dirty="0" smtClean="0">
                <a:solidFill>
                  <a:srgbClr val="243F60"/>
                </a:solidFill>
              </a:rPr>
              <a:t>3years </a:t>
            </a:r>
            <a:r>
              <a:rPr lang="en-US" sz="2800" dirty="0">
                <a:solidFill>
                  <a:srgbClr val="243F60"/>
                </a:solidFill>
              </a:rPr>
              <a:t>or less; the Law of Moses nailed to cross</a:t>
            </a:r>
            <a:r>
              <a:rPr lang="en-US" sz="2800" dirty="0" smtClean="0">
                <a:solidFill>
                  <a:srgbClr val="243F60"/>
                </a:solidFill>
              </a:rPr>
              <a:t>.</a:t>
            </a:r>
          </a:p>
          <a:p>
            <a:pPr marL="914400" lvl="2" indent="0" algn="ctr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Second Attempt to neutralize Jesus’ teaching</a:t>
            </a:r>
            <a:endParaRPr lang="en-US" sz="28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3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b="1" dirty="0" smtClean="0">
                <a:solidFill>
                  <a:srgbClr val="4F81BD"/>
                </a:solidFill>
              </a:rPr>
              <a:t>The Error:  Timing context</a:t>
            </a:r>
            <a:endParaRPr lang="en-US" sz="4400" b="1" dirty="0">
              <a:solidFill>
                <a:srgbClr val="4F81BD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229600" cy="5029200"/>
          </a:xfrm>
        </p:spPr>
        <p:txBody>
          <a:bodyPr>
            <a:normAutofit/>
          </a:bodyPr>
          <a:lstStyle/>
          <a:p>
            <a:pPr marL="1371600" lvl="2" indent="-45720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Matt 28:18-20 make </a:t>
            </a:r>
            <a:r>
              <a:rPr lang="en-US" b="1" i="1" dirty="0">
                <a:solidFill>
                  <a:srgbClr val="4F81BD"/>
                </a:solidFill>
              </a:rPr>
              <a:t>disciples of </a:t>
            </a:r>
            <a:r>
              <a:rPr lang="en-US" b="1" i="1" dirty="0">
                <a:solidFill>
                  <a:srgbClr val="C00000"/>
                </a:solidFill>
              </a:rPr>
              <a:t>all</a:t>
            </a:r>
            <a:r>
              <a:rPr lang="en-US" b="1" i="1" dirty="0">
                <a:solidFill>
                  <a:srgbClr val="4F81BD"/>
                </a:solidFill>
              </a:rPr>
              <a:t> the </a:t>
            </a:r>
            <a:r>
              <a:rPr lang="en-US" b="1" i="1" dirty="0">
                <a:solidFill>
                  <a:srgbClr val="C00000"/>
                </a:solidFill>
              </a:rPr>
              <a:t>nations,</a:t>
            </a:r>
            <a:r>
              <a:rPr lang="en-US" b="1" i="1" dirty="0">
                <a:solidFill>
                  <a:srgbClr val="4F81BD"/>
                </a:solidFill>
              </a:rPr>
              <a:t> baptizing </a:t>
            </a:r>
            <a:r>
              <a:rPr lang="en-US" b="1" i="1" dirty="0" smtClean="0">
                <a:solidFill>
                  <a:srgbClr val="C00000"/>
                </a:solidFill>
              </a:rPr>
              <a:t>teaching </a:t>
            </a:r>
            <a:r>
              <a:rPr lang="en-US" b="1" i="1" dirty="0">
                <a:solidFill>
                  <a:srgbClr val="C00000"/>
                </a:solidFill>
              </a:rPr>
              <a:t>them to observe all things </a:t>
            </a:r>
            <a:r>
              <a:rPr lang="en-US" b="1" i="1" dirty="0">
                <a:solidFill>
                  <a:srgbClr val="4F81BD"/>
                </a:solidFill>
              </a:rPr>
              <a:t>that I have </a:t>
            </a:r>
            <a:r>
              <a:rPr lang="en-US" b="1" i="1" dirty="0">
                <a:solidFill>
                  <a:srgbClr val="C00000"/>
                </a:solidFill>
              </a:rPr>
              <a:t>commanded (Past Tense) </a:t>
            </a:r>
            <a:r>
              <a:rPr lang="en-US" b="1" i="1" dirty="0" smtClean="0">
                <a:solidFill>
                  <a:srgbClr val="4F81BD"/>
                </a:solidFill>
              </a:rPr>
              <a:t>you…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 smtClean="0">
                <a:solidFill>
                  <a:srgbClr val="4F81BD"/>
                </a:solidFill>
              </a:rPr>
              <a:t>John </a:t>
            </a:r>
            <a:r>
              <a:rPr lang="en-US" b="1" i="1" dirty="0">
                <a:solidFill>
                  <a:srgbClr val="4F81BD"/>
                </a:solidFill>
              </a:rPr>
              <a:t>14:26 But the Helper, </a:t>
            </a:r>
            <a:r>
              <a:rPr lang="en-US" b="1" i="1" dirty="0" smtClean="0">
                <a:solidFill>
                  <a:srgbClr val="4F81BD"/>
                </a:solidFill>
              </a:rPr>
              <a:t>…will </a:t>
            </a:r>
            <a:r>
              <a:rPr lang="en-US" b="1" i="1" dirty="0">
                <a:solidFill>
                  <a:srgbClr val="4F81BD"/>
                </a:solidFill>
              </a:rPr>
              <a:t>teach you all things, and </a:t>
            </a:r>
            <a:r>
              <a:rPr lang="en-US" b="1" i="1" dirty="0">
                <a:solidFill>
                  <a:srgbClr val="C00000"/>
                </a:solidFill>
              </a:rPr>
              <a:t>bring to your remembrance all things that I said to you</a:t>
            </a:r>
            <a:r>
              <a:rPr lang="en-US" b="1" i="1" dirty="0">
                <a:solidFill>
                  <a:srgbClr val="4F81BD"/>
                </a:solidFill>
              </a:rPr>
              <a:t>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b="1" i="1" dirty="0">
                <a:solidFill>
                  <a:srgbClr val="4F81BD"/>
                </a:solidFill>
              </a:rPr>
              <a:t>John 16:13 However, when He, the Spirit of truth, has come, He will guide you into </a:t>
            </a:r>
            <a:r>
              <a:rPr lang="en-US" b="1" i="1" dirty="0">
                <a:solidFill>
                  <a:srgbClr val="C00000"/>
                </a:solidFill>
              </a:rPr>
              <a:t>all </a:t>
            </a:r>
            <a:r>
              <a:rPr lang="en-US" b="1" i="1" dirty="0" smtClean="0">
                <a:solidFill>
                  <a:srgbClr val="C00000"/>
                </a:solidFill>
              </a:rPr>
              <a:t>truth….</a:t>
            </a:r>
            <a:r>
              <a:rPr lang="en-US" b="1" i="1" dirty="0" smtClean="0">
                <a:solidFill>
                  <a:srgbClr val="4F81BD"/>
                </a:solidFill>
              </a:rPr>
              <a:t> </a:t>
            </a:r>
            <a:endParaRPr lang="en-US" b="1" i="1" dirty="0">
              <a:solidFill>
                <a:srgbClr val="4F81BD"/>
              </a:solidFill>
            </a:endParaRPr>
          </a:p>
          <a:p>
            <a:pPr marL="914400" lvl="2" indent="0">
              <a:buNone/>
            </a:pPr>
            <a:r>
              <a:rPr lang="en-US" b="1" i="1" dirty="0">
                <a:solidFill>
                  <a:srgbClr val="7030A0"/>
                </a:solidFill>
              </a:rPr>
              <a:t>Matt, Mark, Luke and John written 25 to 35 years after words were spoken.  Why did the Holy Spirit cause these “useless words” to be written?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0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4F81BD"/>
                </a:solidFill>
              </a:rPr>
              <a:t>All have right to Marry 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b="1" i="1" dirty="0" smtClean="0">
                <a:solidFill>
                  <a:srgbClr val="4F81BD"/>
                </a:solidFill>
              </a:rPr>
              <a:t>1Tim </a:t>
            </a:r>
            <a:r>
              <a:rPr lang="en-US" b="1" i="1" dirty="0">
                <a:solidFill>
                  <a:srgbClr val="4F81BD"/>
                </a:solidFill>
              </a:rPr>
              <a:t>4:1-3 1 </a:t>
            </a:r>
            <a:r>
              <a:rPr lang="en-US" b="1" i="1" dirty="0" smtClean="0">
                <a:solidFill>
                  <a:srgbClr val="4F81BD"/>
                </a:solidFill>
              </a:rPr>
              <a:t> </a:t>
            </a:r>
            <a:r>
              <a:rPr lang="en-US" b="1" i="1" dirty="0">
                <a:solidFill>
                  <a:srgbClr val="4F81BD"/>
                </a:solidFill>
              </a:rPr>
              <a:t>forbidding to marry…</a:t>
            </a:r>
          </a:p>
          <a:p>
            <a:pPr lvl="2"/>
            <a:r>
              <a:rPr lang="en-US" dirty="0">
                <a:solidFill>
                  <a:srgbClr val="243F60"/>
                </a:solidFill>
              </a:rPr>
              <a:t>Do the Scriptures forbid marriage?</a:t>
            </a:r>
          </a:p>
          <a:p>
            <a:pPr lvl="3"/>
            <a:r>
              <a:rPr lang="en-US" i="1" dirty="0">
                <a:solidFill>
                  <a:srgbClr val="243F60"/>
                </a:solidFill>
              </a:rPr>
              <a:t>Your Sister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Aunt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Uncle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Brother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Father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Mother</a:t>
            </a:r>
            <a:r>
              <a:rPr lang="en-US" i="1" dirty="0" smtClean="0">
                <a:solidFill>
                  <a:srgbClr val="243F60"/>
                </a:solidFill>
              </a:rPr>
              <a:t>? Your </a:t>
            </a:r>
            <a:r>
              <a:rPr lang="en-US" i="1" dirty="0">
                <a:solidFill>
                  <a:srgbClr val="243F60"/>
                </a:solidFill>
              </a:rPr>
              <a:t>Fathers wife</a:t>
            </a:r>
            <a:r>
              <a:rPr lang="en-US" i="1" dirty="0" smtClean="0">
                <a:solidFill>
                  <a:srgbClr val="243F60"/>
                </a:solidFill>
              </a:rPr>
              <a:t>? </a:t>
            </a:r>
          </a:p>
          <a:p>
            <a:pPr lvl="3"/>
            <a:r>
              <a:rPr lang="en-US" i="1" dirty="0" smtClean="0">
                <a:solidFill>
                  <a:srgbClr val="243F60"/>
                </a:solidFill>
              </a:rPr>
              <a:t>Your </a:t>
            </a:r>
            <a:r>
              <a:rPr lang="en-US" i="1" dirty="0">
                <a:solidFill>
                  <a:srgbClr val="243F60"/>
                </a:solidFill>
              </a:rPr>
              <a:t>Mother’s Husband</a:t>
            </a:r>
            <a:r>
              <a:rPr lang="en-US" i="1" dirty="0" smtClean="0">
                <a:solidFill>
                  <a:srgbClr val="243F60"/>
                </a:solidFill>
              </a:rPr>
              <a:t>? A </a:t>
            </a:r>
            <a:r>
              <a:rPr lang="en-US" i="1" dirty="0">
                <a:solidFill>
                  <a:srgbClr val="243F60"/>
                </a:solidFill>
              </a:rPr>
              <a:t>woman bound to her husband</a:t>
            </a:r>
            <a:r>
              <a:rPr lang="en-US" i="1" dirty="0" smtClean="0">
                <a:solidFill>
                  <a:srgbClr val="243F60"/>
                </a:solidFill>
              </a:rPr>
              <a:t>?</a:t>
            </a:r>
          </a:p>
          <a:p>
            <a:pPr lvl="3"/>
            <a:r>
              <a:rPr lang="en-US" i="1" dirty="0" smtClean="0">
                <a:solidFill>
                  <a:srgbClr val="243F60"/>
                </a:solidFill>
              </a:rPr>
              <a:t>A </a:t>
            </a:r>
            <a:r>
              <a:rPr lang="en-US" i="1" dirty="0">
                <a:solidFill>
                  <a:srgbClr val="243F60"/>
                </a:solidFill>
              </a:rPr>
              <a:t>man bound to his wife</a:t>
            </a:r>
            <a:r>
              <a:rPr lang="en-US" i="1" dirty="0" smtClean="0">
                <a:solidFill>
                  <a:srgbClr val="243F60"/>
                </a:solidFill>
              </a:rPr>
              <a:t>? An </a:t>
            </a:r>
            <a:r>
              <a:rPr lang="en-US" i="1" dirty="0">
                <a:solidFill>
                  <a:srgbClr val="243F60"/>
                </a:solidFill>
              </a:rPr>
              <a:t>animal?</a:t>
            </a:r>
          </a:p>
          <a:p>
            <a:pPr lvl="2"/>
            <a:r>
              <a:rPr lang="en-US" b="1" i="1" dirty="0">
                <a:solidFill>
                  <a:srgbClr val="4F81BD"/>
                </a:solidFill>
              </a:rPr>
              <a:t>Heb 13:4 Marriage is honorable among all, </a:t>
            </a:r>
            <a:endParaRPr lang="en-US" b="1" i="1" dirty="0" smtClean="0">
              <a:solidFill>
                <a:srgbClr val="4F81BD"/>
              </a:solidFill>
            </a:endParaRPr>
          </a:p>
          <a:p>
            <a:pPr lvl="2"/>
            <a:r>
              <a:rPr lang="en-US" dirty="0" smtClean="0">
                <a:solidFill>
                  <a:srgbClr val="243F60"/>
                </a:solidFill>
              </a:rPr>
              <a:t>Is </a:t>
            </a:r>
            <a:r>
              <a:rPr lang="en-US" dirty="0">
                <a:solidFill>
                  <a:srgbClr val="243F60"/>
                </a:solidFill>
              </a:rPr>
              <a:t>the above list of marriages to be held in honor?</a:t>
            </a:r>
          </a:p>
          <a:p>
            <a:pPr marL="914400" lvl="2" indent="0">
              <a:buNone/>
            </a:pPr>
            <a:r>
              <a:rPr lang="en-US" b="1" i="1" dirty="0" smtClean="0">
                <a:solidFill>
                  <a:srgbClr val="7030A0"/>
                </a:solidFill>
              </a:rPr>
              <a:t>Do all or just some have the right to Marry?</a:t>
            </a:r>
          </a:p>
          <a:p>
            <a:pPr marL="914400" lvl="2" indent="0">
              <a:buNone/>
            </a:pPr>
            <a:endParaRPr lang="en-US" b="1" i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7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4F81BD"/>
                </a:solidFill>
              </a:rPr>
              <a:t> Author’s Main Point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4F81BD"/>
                </a:solidFill>
              </a:rPr>
              <a:t>1Cor </a:t>
            </a:r>
            <a:r>
              <a:rPr lang="en-US" b="1" dirty="0">
                <a:solidFill>
                  <a:srgbClr val="4F81BD"/>
                </a:solidFill>
              </a:rPr>
              <a:t>7:25-40 the context</a:t>
            </a:r>
          </a:p>
          <a:p>
            <a:pPr lvl="2"/>
            <a:r>
              <a:rPr lang="en-US" b="1" i="1" dirty="0">
                <a:solidFill>
                  <a:srgbClr val="4F81BD"/>
                </a:solidFill>
              </a:rPr>
              <a:t>The teaching 1 Cor 7:27-28 </a:t>
            </a:r>
            <a:r>
              <a:rPr lang="en-US" b="1" i="1" dirty="0" smtClean="0">
                <a:solidFill>
                  <a:srgbClr val="4F81BD"/>
                </a:solidFill>
              </a:rPr>
              <a:t/>
            </a:r>
            <a:br>
              <a:rPr lang="en-US" b="1" i="1" dirty="0" smtClean="0">
                <a:solidFill>
                  <a:srgbClr val="4F81BD"/>
                </a:solidFill>
              </a:rPr>
            </a:br>
            <a:r>
              <a:rPr lang="en-US" b="1" i="1" dirty="0" smtClean="0">
                <a:solidFill>
                  <a:srgbClr val="4F81BD"/>
                </a:solidFill>
              </a:rPr>
              <a:t>“…Are </a:t>
            </a:r>
            <a:r>
              <a:rPr lang="en-US" b="1" i="1" dirty="0">
                <a:solidFill>
                  <a:srgbClr val="4F81BD"/>
                </a:solidFill>
              </a:rPr>
              <a:t>you loosed from a wife? Do not seek a wife. 28 But even if you do marry, you have not sinned…</a:t>
            </a:r>
          </a:p>
          <a:p>
            <a:pPr marL="914400" lvl="2" indent="0" algn="ctr">
              <a:buNone/>
            </a:pPr>
            <a:r>
              <a:rPr lang="en-US" sz="3600" dirty="0">
                <a:solidFill>
                  <a:srgbClr val="7030A0"/>
                </a:solidFill>
              </a:rPr>
              <a:t>Interpreted as: the “loosed” may marry another without sin.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232</TotalTime>
  <Words>1111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Devices of the Devil</vt:lpstr>
      <vt:lpstr>Construction of Straw Man</vt:lpstr>
      <vt:lpstr>Faulty proof—Word games</vt:lpstr>
      <vt:lpstr>False Accusation</vt:lpstr>
      <vt:lpstr>Wrest the Scriptures </vt:lpstr>
      <vt:lpstr>Dispensationalism</vt:lpstr>
      <vt:lpstr>The Error:  Timing context</vt:lpstr>
      <vt:lpstr>All have right to Marry ?</vt:lpstr>
      <vt:lpstr> Author’s Main Point</vt:lpstr>
      <vt:lpstr>The Error: Silence </vt:lpstr>
      <vt:lpstr>Total Forgiveness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Peter 5:8-9</dc:title>
  <dc:creator>Becky</dc:creator>
  <cp:lastModifiedBy>Becky</cp:lastModifiedBy>
  <cp:revision>16</cp:revision>
  <dcterms:created xsi:type="dcterms:W3CDTF">2015-03-28T23:34:28Z</dcterms:created>
  <dcterms:modified xsi:type="dcterms:W3CDTF">2015-03-29T03:27:02Z</dcterms:modified>
</cp:coreProperties>
</file>