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5" r:id="rId1"/>
  </p:sldMasterIdLst>
  <p:sldIdLst>
    <p:sldId id="260" r:id="rId2"/>
    <p:sldId id="256" r:id="rId3"/>
    <p:sldId id="261" r:id="rId4"/>
    <p:sldId id="263" r:id="rId5"/>
    <p:sldId id="267" r:id="rId6"/>
    <p:sldId id="265" r:id="rId7"/>
    <p:sldId id="268" r:id="rId8"/>
    <p:sldId id="266" r:id="rId9"/>
    <p:sldId id="264" r:id="rId10"/>
    <p:sldId id="269" r:id="rId11"/>
    <p:sldId id="259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9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25603" name="Rectangle 3"/>
            <p:cNvSpPr>
              <a:spLocks noChangeArrowheads="1"/>
            </p:cNvSpPr>
            <p:nvPr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604" name="Oval 4"/>
            <p:cNvSpPr>
              <a:spLocks noChangeArrowheads="1"/>
            </p:cNvSpPr>
            <p:nvPr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605" name="Rectangle 5"/>
            <p:cNvSpPr>
              <a:spLocks noChangeArrowheads="1"/>
            </p:cNvSpPr>
            <p:nvPr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606" name="Freeform 6"/>
            <p:cNvSpPr>
              <a:spLocks noEditPoints="1"/>
            </p:cNvSpPr>
            <p:nvPr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07" name="Rectangle 7"/>
            <p:cNvSpPr>
              <a:spLocks noChangeArrowheads="1"/>
            </p:cNvSpPr>
            <p:nvPr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608" name="Rectangle 8"/>
            <p:cNvSpPr>
              <a:spLocks noChangeArrowheads="1"/>
            </p:cNvSpPr>
            <p:nvPr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609" name="Rectangle 9"/>
            <p:cNvSpPr>
              <a:spLocks noChangeArrowheads="1"/>
            </p:cNvSpPr>
            <p:nvPr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610" name="Rectangle 10"/>
            <p:cNvSpPr>
              <a:spLocks noChangeArrowheads="1"/>
            </p:cNvSpPr>
            <p:nvPr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611" name="Rectangle 11"/>
            <p:cNvSpPr>
              <a:spLocks noChangeArrowheads="1"/>
            </p:cNvSpPr>
            <p:nvPr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612" name="Freeform 12"/>
            <p:cNvSpPr>
              <a:spLocks/>
            </p:cNvSpPr>
            <p:nvPr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13" name="Freeform 13"/>
            <p:cNvSpPr>
              <a:spLocks/>
            </p:cNvSpPr>
            <p:nvPr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14" name="Freeform 14"/>
            <p:cNvSpPr>
              <a:spLocks/>
            </p:cNvSpPr>
            <p:nvPr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15" name="Freeform 15"/>
            <p:cNvSpPr>
              <a:spLocks/>
            </p:cNvSpPr>
            <p:nvPr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16" name="Freeform 16"/>
            <p:cNvSpPr>
              <a:spLocks/>
            </p:cNvSpPr>
            <p:nvPr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17" name="Freeform 17"/>
            <p:cNvSpPr>
              <a:spLocks noEditPoints="1"/>
            </p:cNvSpPr>
            <p:nvPr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18" name="Freeform 18"/>
            <p:cNvSpPr>
              <a:spLocks noEditPoints="1"/>
            </p:cNvSpPr>
            <p:nvPr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19" name="Freeform 19"/>
            <p:cNvSpPr>
              <a:spLocks/>
            </p:cNvSpPr>
            <p:nvPr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20" name="Freeform 20"/>
            <p:cNvSpPr>
              <a:spLocks noEditPoints="1"/>
            </p:cNvSpPr>
            <p:nvPr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21" name="Freeform 21"/>
            <p:cNvSpPr>
              <a:spLocks noEditPoints="1"/>
            </p:cNvSpPr>
            <p:nvPr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22" name="Freeform 22"/>
            <p:cNvSpPr>
              <a:spLocks noEditPoints="1"/>
            </p:cNvSpPr>
            <p:nvPr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23" name="Freeform 23"/>
            <p:cNvSpPr>
              <a:spLocks/>
            </p:cNvSpPr>
            <p:nvPr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24" name="Freeform 24"/>
            <p:cNvSpPr>
              <a:spLocks noEditPoints="1"/>
            </p:cNvSpPr>
            <p:nvPr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25" name="Freeform 25"/>
            <p:cNvSpPr>
              <a:spLocks noEditPoints="1"/>
            </p:cNvSpPr>
            <p:nvPr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26" name="Freeform 26"/>
            <p:cNvSpPr>
              <a:spLocks noEditPoints="1"/>
            </p:cNvSpPr>
            <p:nvPr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27" name="Oval 27"/>
            <p:cNvSpPr>
              <a:spLocks noChangeArrowheads="1"/>
            </p:cNvSpPr>
            <p:nvPr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628" name="Oval 28"/>
            <p:cNvSpPr>
              <a:spLocks noChangeArrowheads="1"/>
            </p:cNvSpPr>
            <p:nvPr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629" name="Oval 29"/>
            <p:cNvSpPr>
              <a:spLocks noChangeArrowheads="1"/>
            </p:cNvSpPr>
            <p:nvPr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630" name="Freeform 30"/>
            <p:cNvSpPr>
              <a:spLocks noEditPoints="1"/>
            </p:cNvSpPr>
            <p:nvPr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31" name="Freeform 31"/>
            <p:cNvSpPr>
              <a:spLocks noEditPoints="1"/>
            </p:cNvSpPr>
            <p:nvPr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32" name="Rectangle 32"/>
            <p:cNvSpPr>
              <a:spLocks noChangeArrowheads="1"/>
            </p:cNvSpPr>
            <p:nvPr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633" name="Rectangle 33"/>
            <p:cNvSpPr>
              <a:spLocks noChangeArrowheads="1"/>
            </p:cNvSpPr>
            <p:nvPr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634" name="AutoShape 34"/>
            <p:cNvSpPr>
              <a:spLocks noChangeArrowheads="1"/>
            </p:cNvSpPr>
            <p:nvPr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635" name="Freeform 35"/>
            <p:cNvSpPr>
              <a:spLocks/>
            </p:cNvSpPr>
            <p:nvPr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36" name="Freeform 36"/>
            <p:cNvSpPr>
              <a:spLocks/>
            </p:cNvSpPr>
            <p:nvPr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5637" name="Rectangle 37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38" name="Rectangle 3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39" name="Rectangle 3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5640" name="Rectangle 40"/>
          <p:cNvSpPr>
            <a:spLocks noGrp="1" noChangeArrowheads="1"/>
          </p:cNvSpPr>
          <p:nvPr>
            <p:ph type="ctrTitle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5641" name="Rectangle 4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2000">
              <a:schemeClr val="bg2"/>
            </a:gs>
            <a:gs pos="49000">
              <a:schemeClr val="bg1"/>
            </a:gs>
            <a:gs pos="96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24579" name="Rectangle 3"/>
            <p:cNvSpPr>
              <a:spLocks noChangeArrowheads="1"/>
            </p:cNvSpPr>
            <p:nvPr userDrawn="1"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580" name="Oval 4"/>
            <p:cNvSpPr>
              <a:spLocks noChangeArrowheads="1"/>
            </p:cNvSpPr>
            <p:nvPr userDrawn="1"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581" name="Rectangle 5"/>
            <p:cNvSpPr>
              <a:spLocks noChangeArrowheads="1"/>
            </p:cNvSpPr>
            <p:nvPr userDrawn="1"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582" name="Freeform 6"/>
            <p:cNvSpPr>
              <a:spLocks noEditPoints="1"/>
            </p:cNvSpPr>
            <p:nvPr userDrawn="1"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583" name="Rectangle 7"/>
            <p:cNvSpPr>
              <a:spLocks noChangeArrowheads="1"/>
            </p:cNvSpPr>
            <p:nvPr userDrawn="1"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584" name="Rectangle 8"/>
            <p:cNvSpPr>
              <a:spLocks noChangeArrowheads="1"/>
            </p:cNvSpPr>
            <p:nvPr userDrawn="1"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585" name="Rectangle 9"/>
            <p:cNvSpPr>
              <a:spLocks noChangeArrowheads="1"/>
            </p:cNvSpPr>
            <p:nvPr userDrawn="1"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586" name="Rectangle 10"/>
            <p:cNvSpPr>
              <a:spLocks noChangeArrowheads="1"/>
            </p:cNvSpPr>
            <p:nvPr userDrawn="1"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587" name="Rectangle 11"/>
            <p:cNvSpPr>
              <a:spLocks noChangeArrowheads="1"/>
            </p:cNvSpPr>
            <p:nvPr userDrawn="1"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588" name="Freeform 12"/>
            <p:cNvSpPr>
              <a:spLocks/>
            </p:cNvSpPr>
            <p:nvPr userDrawn="1"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589" name="Freeform 13"/>
            <p:cNvSpPr>
              <a:spLocks/>
            </p:cNvSpPr>
            <p:nvPr userDrawn="1"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590" name="Freeform 14"/>
            <p:cNvSpPr>
              <a:spLocks/>
            </p:cNvSpPr>
            <p:nvPr userDrawn="1"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591" name="Freeform 15"/>
            <p:cNvSpPr>
              <a:spLocks/>
            </p:cNvSpPr>
            <p:nvPr userDrawn="1"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592" name="Freeform 16"/>
            <p:cNvSpPr>
              <a:spLocks/>
            </p:cNvSpPr>
            <p:nvPr userDrawn="1"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593" name="Freeform 17"/>
            <p:cNvSpPr>
              <a:spLocks noEditPoints="1"/>
            </p:cNvSpPr>
            <p:nvPr userDrawn="1"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594" name="Freeform 18"/>
            <p:cNvSpPr>
              <a:spLocks noEditPoints="1"/>
            </p:cNvSpPr>
            <p:nvPr userDrawn="1"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595" name="Freeform 19"/>
            <p:cNvSpPr>
              <a:spLocks/>
            </p:cNvSpPr>
            <p:nvPr userDrawn="1"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596" name="Freeform 20"/>
            <p:cNvSpPr>
              <a:spLocks noEditPoints="1"/>
            </p:cNvSpPr>
            <p:nvPr userDrawn="1"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597" name="Freeform 21"/>
            <p:cNvSpPr>
              <a:spLocks noEditPoints="1"/>
            </p:cNvSpPr>
            <p:nvPr userDrawn="1"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598" name="Freeform 22"/>
            <p:cNvSpPr>
              <a:spLocks noEditPoints="1"/>
            </p:cNvSpPr>
            <p:nvPr userDrawn="1"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599" name="Freeform 23"/>
            <p:cNvSpPr>
              <a:spLocks/>
            </p:cNvSpPr>
            <p:nvPr userDrawn="1"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00" name="Freeform 24"/>
            <p:cNvSpPr>
              <a:spLocks noEditPoints="1"/>
            </p:cNvSpPr>
            <p:nvPr userDrawn="1"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01" name="Freeform 25"/>
            <p:cNvSpPr>
              <a:spLocks noEditPoints="1"/>
            </p:cNvSpPr>
            <p:nvPr userDrawn="1"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02" name="Freeform 26"/>
            <p:cNvSpPr>
              <a:spLocks noEditPoints="1"/>
            </p:cNvSpPr>
            <p:nvPr userDrawn="1"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03" name="Oval 27"/>
            <p:cNvSpPr>
              <a:spLocks noChangeArrowheads="1"/>
            </p:cNvSpPr>
            <p:nvPr userDrawn="1"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04" name="Oval 28"/>
            <p:cNvSpPr>
              <a:spLocks noChangeArrowheads="1"/>
            </p:cNvSpPr>
            <p:nvPr userDrawn="1"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05" name="Oval 29"/>
            <p:cNvSpPr>
              <a:spLocks noChangeArrowheads="1"/>
            </p:cNvSpPr>
            <p:nvPr userDrawn="1"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06" name="Freeform 30"/>
            <p:cNvSpPr>
              <a:spLocks noEditPoints="1"/>
            </p:cNvSpPr>
            <p:nvPr userDrawn="1"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07" name="Freeform 31"/>
            <p:cNvSpPr>
              <a:spLocks noEditPoints="1"/>
            </p:cNvSpPr>
            <p:nvPr userDrawn="1"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08" name="Rectangle 32"/>
            <p:cNvSpPr>
              <a:spLocks noChangeArrowheads="1"/>
            </p:cNvSpPr>
            <p:nvPr userDrawn="1"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09" name="Rectangle 33"/>
            <p:cNvSpPr>
              <a:spLocks noChangeArrowheads="1"/>
            </p:cNvSpPr>
            <p:nvPr userDrawn="1"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10" name="AutoShape 34"/>
            <p:cNvSpPr>
              <a:spLocks noChangeArrowheads="1"/>
            </p:cNvSpPr>
            <p:nvPr userDrawn="1"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11" name="Freeform 35"/>
            <p:cNvSpPr>
              <a:spLocks/>
            </p:cNvSpPr>
            <p:nvPr userDrawn="1"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12" name="Freeform 36"/>
            <p:cNvSpPr>
              <a:spLocks/>
            </p:cNvSpPr>
            <p:nvPr userDrawn="1"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4613" name="Rectangle 3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4614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615" name="Rectangle 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616" name="Rectangle 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7856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617" name="Rectangle 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ransition spd="slow">
    <p:randomBar dir="vert"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050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00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/>
          <a:lstStyle/>
          <a:p>
            <a:pPr>
              <a:defRPr/>
            </a:pPr>
            <a:r>
              <a:rPr lang="en-US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Application &amp; Conclusion</a:t>
            </a:r>
            <a:endParaRPr lang="en-US" sz="4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990600"/>
            <a:ext cx="8839200" cy="5867400"/>
          </a:xfrm>
        </p:spPr>
        <p:txBody>
          <a:bodyPr/>
          <a:lstStyle/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John 17:18-19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May 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we constantly examine our faith and practice to ensure that we are what our Lord has called us to be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.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8862742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00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71600" y="1143000"/>
            <a:ext cx="6400800" cy="3886200"/>
          </a:xfrm>
        </p:spPr>
        <p:txBody>
          <a:bodyPr/>
          <a:lstStyle/>
          <a:p>
            <a:pPr>
              <a:defRPr/>
            </a:pPr>
            <a:r>
              <a:rPr lang="en-US" sz="6000" b="1" dirty="0" smtClean="0">
                <a:solidFill>
                  <a:schemeClr val="tx1"/>
                </a:solidFill>
              </a:rPr>
              <a:t>Finding A Balance In Life’s Spiritual Challenges</a:t>
            </a:r>
            <a:endParaRPr lang="en-US" sz="6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981200"/>
          </a:xfrm>
        </p:spPr>
        <p:txBody>
          <a:bodyPr/>
          <a:lstStyle/>
          <a:p>
            <a:pPr>
              <a:defRPr/>
            </a:pPr>
            <a:r>
              <a:rPr lang="en-US" sz="4800" b="1" dirty="0" smtClean="0">
                <a:solidFill>
                  <a:schemeClr val="tx1"/>
                </a:solidFill>
              </a:rPr>
              <a:t>Christians Are Challenged Between Isolation &amp; Separation</a:t>
            </a:r>
            <a:endParaRPr lang="en-US" sz="4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2133600"/>
            <a:ext cx="8839200" cy="4724400"/>
          </a:xfrm>
        </p:spPr>
        <p:txBody>
          <a:bodyPr/>
          <a:lstStyle/>
          <a:p>
            <a:pPr marL="796925" indent="-796925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“This 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World Is Not My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Home”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796925" indent="-796925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 John 2:15-17</a:t>
            </a:r>
          </a:p>
          <a:p>
            <a:pPr marL="796925" indent="-796925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John 3:16, 1 John 3:16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796925" indent="-796925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Romans 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12:1-2</a:t>
            </a:r>
          </a:p>
          <a:p>
            <a:pPr marL="796925" indent="-796925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Matthew 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16:26</a:t>
            </a:r>
          </a:p>
          <a:p>
            <a:pPr marL="796925" indent="-796925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John 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17:9-17</a:t>
            </a:r>
          </a:p>
          <a:p>
            <a:pPr marL="796925" indent="-796925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 Corinthians 5:9-13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uiExpand="1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2209800"/>
          </a:xfrm>
        </p:spPr>
        <p:txBody>
          <a:bodyPr/>
          <a:lstStyle/>
          <a:p>
            <a:pPr>
              <a:defRPr/>
            </a:pPr>
            <a:r>
              <a:rPr lang="en-US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Christians Are </a:t>
            </a:r>
            <a:r>
              <a:rPr lang="en-US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Challenge </a:t>
            </a:r>
            <a:r>
              <a:rPr lang="en-US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</a:t>
            </a:r>
            <a:r>
              <a:rPr lang="en-US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Grow In Faith </a:t>
            </a:r>
            <a:r>
              <a:rPr lang="en-US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&amp; Not </a:t>
            </a:r>
            <a:r>
              <a:rPr lang="en-US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Withdraw From The </a:t>
            </a:r>
            <a:r>
              <a:rPr lang="en-US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World</a:t>
            </a:r>
            <a:endParaRPr lang="en-US" sz="4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2286000"/>
            <a:ext cx="8839200" cy="4572000"/>
          </a:xfrm>
        </p:spPr>
        <p:txBody>
          <a:bodyPr/>
          <a:lstStyle/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Isolation 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from the world is not the Christians aim ‑ 1 Cor. 5:9-10.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We must 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remember the “salt of the earth” must not lose its “flavor” (Matt. 5:13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).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3061252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uiExpand="1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2209800"/>
          </a:xfrm>
        </p:spPr>
        <p:txBody>
          <a:bodyPr/>
          <a:lstStyle/>
          <a:p>
            <a:pPr>
              <a:defRPr/>
            </a:pPr>
            <a:r>
              <a:rPr lang="en-US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Christians Are </a:t>
            </a:r>
            <a:r>
              <a:rPr lang="en-US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Challenge </a:t>
            </a:r>
            <a:r>
              <a:rPr lang="en-US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</a:t>
            </a:r>
            <a:r>
              <a:rPr lang="en-US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Grow In Faith </a:t>
            </a:r>
            <a:r>
              <a:rPr lang="en-US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&amp; Not </a:t>
            </a:r>
            <a:r>
              <a:rPr lang="en-US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Withdraw From The </a:t>
            </a:r>
            <a:r>
              <a:rPr lang="en-US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World</a:t>
            </a:r>
            <a:endParaRPr lang="en-US" sz="4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2286000"/>
            <a:ext cx="8839200" cy="4572000"/>
          </a:xfrm>
        </p:spPr>
        <p:txBody>
          <a:bodyPr/>
          <a:lstStyle/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 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growing faith enables us to overcome the world while living in it ‑ 1 John 5:4-5.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Knowing our place in the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world.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We even limit evangelism with this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…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3061252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2209800"/>
          </a:xfrm>
        </p:spPr>
        <p:txBody>
          <a:bodyPr/>
          <a:lstStyle/>
          <a:p>
            <a:pPr>
              <a:defRPr/>
            </a:pPr>
            <a:r>
              <a:rPr lang="en-US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Christians Are Challenged </a:t>
            </a:r>
            <a:r>
              <a:rPr lang="en-US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</a:t>
            </a:r>
            <a:r>
              <a:rPr lang="en-US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Discipline Ourselves &amp; Not Lose Patience</a:t>
            </a:r>
            <a:endParaRPr lang="en-US" sz="4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2286000"/>
            <a:ext cx="8991600" cy="4572000"/>
          </a:xfrm>
        </p:spPr>
        <p:txBody>
          <a:bodyPr/>
          <a:lstStyle/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The importance of self-control - Titus 2:11-12.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Self-righteousness is always a danger -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Luke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18:9-14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.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1308255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uiExpand="1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2209800"/>
          </a:xfrm>
        </p:spPr>
        <p:txBody>
          <a:bodyPr/>
          <a:lstStyle/>
          <a:p>
            <a:pPr>
              <a:defRPr/>
            </a:pPr>
            <a:r>
              <a:rPr lang="en-US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Christians Are Challenged </a:t>
            </a:r>
            <a:r>
              <a:rPr lang="en-US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</a:t>
            </a:r>
            <a:r>
              <a:rPr lang="en-US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Discipline Ourselves &amp; Not Lose Patience</a:t>
            </a:r>
            <a:endParaRPr lang="en-US" sz="4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2286000"/>
            <a:ext cx="8991600" cy="4572000"/>
          </a:xfrm>
        </p:spPr>
        <p:txBody>
          <a:bodyPr/>
          <a:lstStyle/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We 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are rarely any more intolerant than with those who still have a bad habit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we 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have overcome or with those we have no idea how someone is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tempted.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1308255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2209800"/>
          </a:xfrm>
        </p:spPr>
        <p:txBody>
          <a:bodyPr/>
          <a:lstStyle/>
          <a:p>
            <a:pPr>
              <a:defRPr/>
            </a:pPr>
            <a:r>
              <a:rPr lang="en-US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Christians Are Challenged </a:t>
            </a:r>
            <a:r>
              <a:rPr lang="en-US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</a:t>
            </a:r>
            <a:r>
              <a:rPr lang="en-US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Enjoy Life &amp; Not Forget About Heaven</a:t>
            </a:r>
            <a:endParaRPr lang="en-US" sz="4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2286000"/>
            <a:ext cx="8991600" cy="4572000"/>
          </a:xfrm>
        </p:spPr>
        <p:txBody>
          <a:bodyPr/>
          <a:lstStyle/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The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Scriptures 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commend wholesome happiness and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enjoyment.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Yet we must not forget that heaven is even more to be desired   Phil.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3:20-21.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Heaven presents us with a “difficult” choice   Phil.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1:23-24.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4172213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uiExpand="1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/>
          <a:lstStyle/>
          <a:p>
            <a:pPr>
              <a:defRPr/>
            </a:pPr>
            <a:r>
              <a:rPr lang="en-US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Application &amp; Conclusion</a:t>
            </a:r>
            <a:endParaRPr lang="en-US" sz="4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990600"/>
            <a:ext cx="8839200" cy="5867400"/>
          </a:xfrm>
        </p:spPr>
        <p:txBody>
          <a:bodyPr/>
          <a:lstStyle/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Challenges </a:t>
            </a:r>
            <a:r>
              <a: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need not overwhelm us. As overcomers (Romans 8), we should not isolate ourselves in fear. We must be “out there among them” making a difference</a:t>
            </a:r>
            <a:r>
              <a:rPr lang="en-US" sz="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.</a:t>
            </a:r>
          </a:p>
          <a:p>
            <a:pPr>
              <a:buClr>
                <a:schemeClr val="tx1"/>
              </a:buClr>
              <a:buNone/>
            </a:pPr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When </a:t>
            </a:r>
            <a:r>
              <a: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we balance our mindsets and lives, between here and eternity, we glorify God both now and forever</a:t>
            </a:r>
            <a:r>
              <a:rPr lang="en-US" sz="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.</a:t>
            </a:r>
            <a:endParaRPr lang="en-US" sz="3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8862742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uiExpand="1" build="p" autoUpdateAnimBg="0"/>
    </p:bldLst>
  </p:timing>
</p:sld>
</file>

<file path=ppt/theme/theme1.xml><?xml version="1.0" encoding="utf-8"?>
<a:theme xmlns:a="http://schemas.openxmlformats.org/drawingml/2006/main" name="Balance">
  <a:themeElements>
    <a:clrScheme name="Office Theme 1">
      <a:dk1>
        <a:srgbClr val="663300"/>
      </a:dk1>
      <a:lt1>
        <a:srgbClr val="FFFFFF"/>
      </a:lt1>
      <a:dk2>
        <a:srgbClr val="996600"/>
      </a:dk2>
      <a:lt2>
        <a:srgbClr val="DBBD71"/>
      </a:lt2>
      <a:accent1>
        <a:srgbClr val="F8A500"/>
      </a:accent1>
      <a:accent2>
        <a:srgbClr val="808000"/>
      </a:accent2>
      <a:accent3>
        <a:srgbClr val="CAB8AA"/>
      </a:accent3>
      <a:accent4>
        <a:srgbClr val="DADADA"/>
      </a:accent4>
      <a:accent5>
        <a:srgbClr val="FBCFAA"/>
      </a:accent5>
      <a:accent6>
        <a:srgbClr val="737300"/>
      </a:accent6>
      <a:hlink>
        <a:srgbClr val="FFCC66"/>
      </a:hlink>
      <a:folHlink>
        <a:srgbClr val="CCA500"/>
      </a:folHlink>
    </a:clrScheme>
    <a:fontScheme name="Office Theme">
      <a:majorFont>
        <a:latin typeface="Arial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Office Theme 1">
        <a:dk1>
          <a:srgbClr val="663300"/>
        </a:dk1>
        <a:lt1>
          <a:srgbClr val="FFFFFF"/>
        </a:lt1>
        <a:dk2>
          <a:srgbClr val="996600"/>
        </a:dk2>
        <a:lt2>
          <a:srgbClr val="DBBD71"/>
        </a:lt2>
        <a:accent1>
          <a:srgbClr val="F8A500"/>
        </a:accent1>
        <a:accent2>
          <a:srgbClr val="808000"/>
        </a:accent2>
        <a:accent3>
          <a:srgbClr val="CAB8AA"/>
        </a:accent3>
        <a:accent4>
          <a:srgbClr val="DADADA"/>
        </a:accent4>
        <a:accent5>
          <a:srgbClr val="FBCFAA"/>
        </a:accent5>
        <a:accent6>
          <a:srgbClr val="737300"/>
        </a:accent6>
        <a:hlink>
          <a:srgbClr val="FFCC66"/>
        </a:hlink>
        <a:folHlink>
          <a:srgbClr val="CCA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CC66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B8AA"/>
        </a:accent5>
        <a:accent6>
          <a:srgbClr val="AC6D56"/>
        </a:accent6>
        <a:hlink>
          <a:srgbClr val="FFFF99"/>
        </a:hlink>
        <a:folHlink>
          <a:srgbClr val="E5B3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2EB62E"/>
        </a:accent1>
        <a:accent2>
          <a:srgbClr val="527C3A"/>
        </a:accent2>
        <a:accent3>
          <a:srgbClr val="B2B9AC"/>
        </a:accent3>
        <a:accent4>
          <a:srgbClr val="DADADA"/>
        </a:accent4>
        <a:accent5>
          <a:srgbClr val="ADD7AD"/>
        </a:accent5>
        <a:accent6>
          <a:srgbClr val="497034"/>
        </a:accent6>
        <a:hlink>
          <a:srgbClr val="DDD8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5A58"/>
        </a:dk1>
        <a:lt1>
          <a:srgbClr val="FFFFFF"/>
        </a:lt1>
        <a:dk2>
          <a:srgbClr val="00716E"/>
        </a:dk2>
        <a:lt2>
          <a:srgbClr val="FFFF99"/>
        </a:lt2>
        <a:accent1>
          <a:srgbClr val="2DB3B0"/>
        </a:accent1>
        <a:accent2>
          <a:srgbClr val="6D6FC7"/>
        </a:accent2>
        <a:accent3>
          <a:srgbClr val="AABBBA"/>
        </a:accent3>
        <a:accent4>
          <a:srgbClr val="DADADA"/>
        </a:accent4>
        <a:accent5>
          <a:srgbClr val="ADD6D4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336699"/>
        </a:accent1>
        <a:accent2>
          <a:srgbClr val="00B000"/>
        </a:accent2>
        <a:accent3>
          <a:srgbClr val="ACB3C1"/>
        </a:accent3>
        <a:accent4>
          <a:srgbClr val="DADADA"/>
        </a:accent4>
        <a:accent5>
          <a:srgbClr val="ADB8CA"/>
        </a:accent5>
        <a:accent6>
          <a:srgbClr val="009F00"/>
        </a:accent6>
        <a:hlink>
          <a:srgbClr val="00CCFF"/>
        </a:hlink>
        <a:folHlink>
          <a:srgbClr val="B5FFF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6">
        <a:dk1>
          <a:srgbClr val="2F2D25"/>
        </a:dk1>
        <a:lt1>
          <a:srgbClr val="FFFFFF"/>
        </a:lt1>
        <a:dk2>
          <a:srgbClr val="656151"/>
        </a:dk2>
        <a:lt2>
          <a:srgbClr val="FFFFCC"/>
        </a:lt2>
        <a:accent1>
          <a:srgbClr val="818173"/>
        </a:accent1>
        <a:accent2>
          <a:srgbClr val="809EA8"/>
        </a:accent2>
        <a:accent3>
          <a:srgbClr val="B8B7B3"/>
        </a:accent3>
        <a:accent4>
          <a:srgbClr val="DADADA"/>
        </a:accent4>
        <a:accent5>
          <a:srgbClr val="C1C1BC"/>
        </a:accent5>
        <a:accent6>
          <a:srgbClr val="738F98"/>
        </a:accent6>
        <a:hlink>
          <a:srgbClr val="E2C86A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B4AF80"/>
        </a:dk1>
        <a:lt1>
          <a:srgbClr val="FFFFFF"/>
        </a:lt1>
        <a:dk2>
          <a:srgbClr val="C8C6A2"/>
        </a:dk2>
        <a:lt2>
          <a:srgbClr val="827F4C"/>
        </a:lt2>
        <a:accent1>
          <a:srgbClr val="7C784E"/>
        </a:accent1>
        <a:accent2>
          <a:srgbClr val="A2A4AC"/>
        </a:accent2>
        <a:accent3>
          <a:srgbClr val="E0DFCE"/>
        </a:accent3>
        <a:accent4>
          <a:srgbClr val="DADADA"/>
        </a:accent4>
        <a:accent5>
          <a:srgbClr val="BFBEB2"/>
        </a:accent5>
        <a:accent6>
          <a:srgbClr val="92949B"/>
        </a:accent6>
        <a:hlink>
          <a:srgbClr val="33CC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DDDDDD"/>
        </a:lt1>
        <a:dk2>
          <a:srgbClr val="000000"/>
        </a:dk2>
        <a:lt2>
          <a:srgbClr val="B8B7D1"/>
        </a:lt2>
        <a:accent1>
          <a:srgbClr val="F1F0F4"/>
        </a:accent1>
        <a:accent2>
          <a:srgbClr val="C1BCFC"/>
        </a:accent2>
        <a:accent3>
          <a:srgbClr val="EBEBEB"/>
        </a:accent3>
        <a:accent4>
          <a:srgbClr val="000000"/>
        </a:accent4>
        <a:accent5>
          <a:srgbClr val="F7F6F8"/>
        </a:accent5>
        <a:accent6>
          <a:srgbClr val="AFAAE4"/>
        </a:accent6>
        <a:hlink>
          <a:srgbClr val="5454C6"/>
        </a:hlink>
        <a:folHlink>
          <a:srgbClr val="6A6F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00A29E"/>
        </a:dk2>
        <a:lt2>
          <a:srgbClr val="CBCBCB"/>
        </a:lt2>
        <a:accent1>
          <a:srgbClr val="E5E5FF"/>
        </a:accent1>
        <a:accent2>
          <a:srgbClr val="79CD6B"/>
        </a:accent2>
        <a:accent3>
          <a:srgbClr val="FFFFFF"/>
        </a:accent3>
        <a:accent4>
          <a:srgbClr val="000000"/>
        </a:accent4>
        <a:accent5>
          <a:srgbClr val="F0F0FF"/>
        </a:accent5>
        <a:accent6>
          <a:srgbClr val="6DBA60"/>
        </a:accent6>
        <a:hlink>
          <a:srgbClr val="4477DE"/>
        </a:hlink>
        <a:folHlink>
          <a:srgbClr val="65498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Balance</Template>
  <TotalTime>1290</TotalTime>
  <Words>335</Words>
  <Application>Microsoft Office PowerPoint</Application>
  <PresentationFormat>On-screen Show (4:3)</PresentationFormat>
  <Paragraphs>34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Balance</vt:lpstr>
      <vt:lpstr>Slide 1</vt:lpstr>
      <vt:lpstr>Finding A Balance In Life’s Spiritual Challenges</vt:lpstr>
      <vt:lpstr>Christians Are Challenged Between Isolation &amp; Separation</vt:lpstr>
      <vt:lpstr>Christians Are Challenge To Grow In Faith &amp; Not Withdraw From The World</vt:lpstr>
      <vt:lpstr>Christians Are Challenge To Grow In Faith &amp; Not Withdraw From The World</vt:lpstr>
      <vt:lpstr>Christians Are Challenged To Discipline Ourselves &amp; Not Lose Patience</vt:lpstr>
      <vt:lpstr>Christians Are Challenged To Discipline Ourselves &amp; Not Lose Patience</vt:lpstr>
      <vt:lpstr>Christians Are Challenged To Enjoy Life &amp; Not Forget About Heaven</vt:lpstr>
      <vt:lpstr>Application &amp; Conclusion</vt:lpstr>
      <vt:lpstr>Application &amp; Conclusion</vt:lpstr>
      <vt:lpstr>Slide 11</vt:lpstr>
    </vt:vector>
  </TitlesOfParts>
  <Company>Vale Church of Christ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Mark Russell</dc:creator>
  <cp:lastModifiedBy>jpkmpjr1</cp:lastModifiedBy>
  <cp:revision>59</cp:revision>
  <dcterms:created xsi:type="dcterms:W3CDTF">2001-06-29T14:42:31Z</dcterms:created>
  <dcterms:modified xsi:type="dcterms:W3CDTF">2015-03-17T16:31:55Z</dcterms:modified>
</cp:coreProperties>
</file>