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5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493E8A-27DD-4219-ADFD-8606095E31C9}"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1980477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93E8A-27DD-4219-ADFD-8606095E31C9}"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185756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93E8A-27DD-4219-ADFD-8606095E31C9}"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151341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93E8A-27DD-4219-ADFD-8606095E31C9}"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3685206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493E8A-27DD-4219-ADFD-8606095E31C9}"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259626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493E8A-27DD-4219-ADFD-8606095E31C9}"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2138430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493E8A-27DD-4219-ADFD-8606095E31C9}" type="datetimeFigureOut">
              <a:rPr lang="en-US" smtClean="0"/>
              <a:t>2/22/2015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350437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493E8A-27DD-4219-ADFD-8606095E31C9}" type="datetimeFigureOut">
              <a:rPr lang="en-US" smtClean="0"/>
              <a:t>2/22/2015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159927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93E8A-27DD-4219-ADFD-8606095E31C9}" type="datetimeFigureOut">
              <a:rPr lang="en-US" smtClean="0"/>
              <a:t>2/22/2015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312518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493E8A-27DD-4219-ADFD-8606095E31C9}"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262507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493E8A-27DD-4219-ADFD-8606095E31C9}"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6AED5-CDC4-4DA2-AC2C-CCBFC186221E}" type="slidenum">
              <a:rPr lang="en-US" smtClean="0"/>
              <a:t>‹#›</a:t>
            </a:fld>
            <a:endParaRPr lang="en-US"/>
          </a:p>
        </p:txBody>
      </p:sp>
    </p:spTree>
    <p:extLst>
      <p:ext uri="{BB962C8B-B14F-4D97-AF65-F5344CB8AC3E}">
        <p14:creationId xmlns:p14="http://schemas.microsoft.com/office/powerpoint/2010/main" val="249310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93E8A-27DD-4219-ADFD-8606095E31C9}" type="datetimeFigureOut">
              <a:rPr lang="en-US" smtClean="0"/>
              <a:t>2/22/2015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6AED5-CDC4-4DA2-AC2C-CCBFC186221E}" type="slidenum">
              <a:rPr lang="en-US" smtClean="0"/>
              <a:t>‹#›</a:t>
            </a:fld>
            <a:endParaRPr lang="en-US"/>
          </a:p>
        </p:txBody>
      </p:sp>
    </p:spTree>
    <p:extLst>
      <p:ext uri="{BB962C8B-B14F-4D97-AF65-F5344CB8AC3E}">
        <p14:creationId xmlns:p14="http://schemas.microsoft.com/office/powerpoint/2010/main" val="2537951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7717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   Now these things, brethren, I have figuratively transferred to myself and Apollos for your sakes, that you may learn in us </a:t>
            </a:r>
            <a:r>
              <a:rPr lang="en-US" u="sng" dirty="0" smtClean="0"/>
              <a:t>not to think beyond what is written</a:t>
            </a:r>
            <a:r>
              <a:rPr lang="en-US" dirty="0" smtClean="0"/>
              <a:t>, that none of you may be puffed up on behalf of one against the other. </a:t>
            </a:r>
          </a:p>
          <a:p>
            <a:pPr marL="0" indent="0" algn="r">
              <a:buNone/>
            </a:pPr>
            <a:r>
              <a:rPr lang="en-US" dirty="0" smtClean="0"/>
              <a:t>1 Corinthians 4:6</a:t>
            </a:r>
            <a:endParaRPr lang="en-US" dirty="0"/>
          </a:p>
        </p:txBody>
      </p:sp>
    </p:spTree>
    <p:extLst>
      <p:ext uri="{BB962C8B-B14F-4D97-AF65-F5344CB8AC3E}">
        <p14:creationId xmlns:p14="http://schemas.microsoft.com/office/powerpoint/2010/main" val="382265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   For I am not ashamed of the gospel of Christ, for </a:t>
            </a:r>
            <a:r>
              <a:rPr lang="en-US" u="sng" dirty="0" smtClean="0"/>
              <a:t>it is the power of God to salvation for everyone who believes</a:t>
            </a:r>
            <a:r>
              <a:rPr lang="en-US" dirty="0" smtClean="0"/>
              <a:t>, for the Jew first and also for the Greek. </a:t>
            </a:r>
          </a:p>
          <a:p>
            <a:pPr marL="0" indent="0" algn="r">
              <a:buNone/>
            </a:pPr>
            <a:r>
              <a:rPr lang="en-US" dirty="0" smtClean="0"/>
              <a:t>Romans 1:16</a:t>
            </a:r>
            <a:endParaRPr lang="en-US" dirty="0"/>
          </a:p>
        </p:txBody>
      </p:sp>
    </p:spTree>
    <p:extLst>
      <p:ext uri="{BB962C8B-B14F-4D97-AF65-F5344CB8AC3E}">
        <p14:creationId xmlns:p14="http://schemas.microsoft.com/office/powerpoint/2010/main" val="382265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fontScale="92500" lnSpcReduction="10000"/>
          </a:bodyPr>
          <a:lstStyle/>
          <a:p>
            <a:pPr marL="0" indent="0">
              <a:buNone/>
            </a:pPr>
            <a:r>
              <a:rPr lang="en-US" dirty="0" smtClean="0"/>
              <a:t>   For as the rain comes down, and the snow from heaven, and do not return there, but water the earth, and make it bring forth and bud, that it may give seed to the sower and bread to the eater, </a:t>
            </a:r>
          </a:p>
          <a:p>
            <a:pPr marL="0" indent="0">
              <a:buNone/>
            </a:pPr>
            <a:r>
              <a:rPr lang="en-US" dirty="0" smtClean="0"/>
              <a:t>   So shall My word be that goes forth from My mouth; it shall not return to Me void, but it shall accomplish what I please, and it shall prosper in the thing for which I sent it. </a:t>
            </a:r>
          </a:p>
          <a:p>
            <a:pPr marL="0" indent="0" algn="r">
              <a:buNone/>
            </a:pPr>
            <a:r>
              <a:rPr lang="en-US" dirty="0" smtClean="0"/>
              <a:t>Isaiah 55:10-11</a:t>
            </a:r>
          </a:p>
          <a:p>
            <a:pPr marL="0" indent="0">
              <a:buNone/>
            </a:pPr>
            <a:endParaRPr lang="en-US" dirty="0"/>
          </a:p>
        </p:txBody>
      </p:sp>
    </p:spTree>
    <p:extLst>
      <p:ext uri="{BB962C8B-B14F-4D97-AF65-F5344CB8AC3E}">
        <p14:creationId xmlns:p14="http://schemas.microsoft.com/office/powerpoint/2010/main" val="382265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lstStyle/>
          <a:p>
            <a:pPr marL="0" indent="0" algn="ctr">
              <a:buNone/>
            </a:pPr>
            <a:r>
              <a:rPr lang="en-US" sz="3600" b="1" dirty="0" smtClean="0"/>
              <a:t>Jews</a:t>
            </a:r>
            <a:endParaRPr lang="en-US" b="1" dirty="0"/>
          </a:p>
          <a:p>
            <a:r>
              <a:rPr lang="en-US" dirty="0" smtClean="0"/>
              <a:t>They deny that Jesus is the Messiah, the Son of God. </a:t>
            </a:r>
          </a:p>
          <a:p>
            <a:r>
              <a:rPr lang="en-US" dirty="0" smtClean="0"/>
              <a:t>They deny the inspiration of the New Testament. </a:t>
            </a:r>
          </a:p>
        </p:txBody>
      </p:sp>
    </p:spTree>
    <p:extLst>
      <p:ext uri="{BB962C8B-B14F-4D97-AF65-F5344CB8AC3E}">
        <p14:creationId xmlns:p14="http://schemas.microsoft.com/office/powerpoint/2010/main" val="1949896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Catholics</a:t>
            </a:r>
            <a:endParaRPr lang="en-US" b="1" dirty="0"/>
          </a:p>
          <a:p>
            <a:r>
              <a:rPr lang="en-US" dirty="0" smtClean="0"/>
              <a:t>Catholic faith rests upon a “three legged stool” consisting of: </a:t>
            </a:r>
          </a:p>
          <a:p>
            <a:pPr marL="914400" lvl="1" indent="-514350">
              <a:buFont typeface="+mj-lt"/>
              <a:buAutoNum type="arabicPeriod"/>
            </a:pPr>
            <a:r>
              <a:rPr lang="en-US" sz="3200" dirty="0"/>
              <a:t>Decrees of the Pope and the church</a:t>
            </a:r>
          </a:p>
          <a:p>
            <a:pPr marL="914400" lvl="1" indent="-514350">
              <a:buFont typeface="+mj-lt"/>
              <a:buAutoNum type="arabicPeriod"/>
            </a:pPr>
            <a:r>
              <a:rPr lang="en-US" sz="3200" dirty="0" smtClean="0"/>
              <a:t>Tradition</a:t>
            </a:r>
            <a:endParaRPr lang="en-US" sz="3200" dirty="0" smtClean="0"/>
          </a:p>
          <a:p>
            <a:pPr marL="914400" lvl="1" indent="-514350">
              <a:buFont typeface="+mj-lt"/>
              <a:buAutoNum type="arabicPeriod"/>
            </a:pPr>
            <a:r>
              <a:rPr lang="en-US" sz="3200" dirty="0" smtClean="0"/>
              <a:t>The </a:t>
            </a:r>
            <a:r>
              <a:rPr lang="en-US" sz="3200" dirty="0" smtClean="0"/>
              <a:t>Bible</a:t>
            </a:r>
          </a:p>
        </p:txBody>
      </p:sp>
    </p:spTree>
    <p:extLst>
      <p:ext uri="{BB962C8B-B14F-4D97-AF65-F5344CB8AC3E}">
        <p14:creationId xmlns:p14="http://schemas.microsoft.com/office/powerpoint/2010/main" val="3323255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Catholics</a:t>
            </a:r>
            <a:endParaRPr lang="en-US" b="1" dirty="0"/>
          </a:p>
          <a:p>
            <a:r>
              <a:rPr lang="en-US" dirty="0" smtClean="0"/>
              <a:t>Catholic faith rests upon a “three legged stool” consisting of: </a:t>
            </a:r>
          </a:p>
          <a:p>
            <a:pPr marL="914400" lvl="1" indent="-514350">
              <a:buFont typeface="+mj-lt"/>
              <a:buAutoNum type="arabicPeriod"/>
            </a:pPr>
            <a:r>
              <a:rPr lang="en-US" sz="3200" dirty="0" smtClean="0"/>
              <a:t>Tradition</a:t>
            </a:r>
          </a:p>
          <a:p>
            <a:pPr marL="914400" lvl="1" indent="-514350">
              <a:buFont typeface="+mj-lt"/>
              <a:buAutoNum type="arabicPeriod"/>
            </a:pPr>
            <a:r>
              <a:rPr lang="en-US" sz="3200" dirty="0" smtClean="0"/>
              <a:t>Decrees of the Pope and the church</a:t>
            </a:r>
          </a:p>
          <a:p>
            <a:pPr marL="914400" lvl="1" indent="-514350">
              <a:buFont typeface="+mj-lt"/>
              <a:buAutoNum type="arabicPeriod"/>
            </a:pPr>
            <a:r>
              <a:rPr lang="en-US" sz="3200" dirty="0" smtClean="0"/>
              <a:t>The Bible</a:t>
            </a:r>
          </a:p>
        </p:txBody>
      </p:sp>
      <p:sp>
        <p:nvSpPr>
          <p:cNvPr id="4" name="Rounded Rectangle 3"/>
          <p:cNvSpPr/>
          <p:nvPr/>
        </p:nvSpPr>
        <p:spPr>
          <a:xfrm>
            <a:off x="381000" y="2286000"/>
            <a:ext cx="8382000" cy="4114800"/>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14400" y="2590800"/>
            <a:ext cx="7391400" cy="2923877"/>
          </a:xfrm>
          <a:prstGeom prst="rect">
            <a:avLst/>
          </a:prstGeom>
          <a:noFill/>
        </p:spPr>
        <p:txBody>
          <a:bodyPr wrap="square" rtlCol="0">
            <a:spAutoFit/>
          </a:bodyPr>
          <a:lstStyle/>
          <a:p>
            <a:r>
              <a:rPr lang="en-US" sz="3200" b="1" dirty="0">
                <a:solidFill>
                  <a:schemeClr val="bg1"/>
                </a:solidFill>
              </a:rPr>
              <a:t>“Now the Scriptures alone do not contain all the truths which a Christian is bound to believe, nor do they explicitly enjoin all the duties which he is obliged to </a:t>
            </a:r>
            <a:r>
              <a:rPr lang="en-US" sz="3200" b="1" dirty="0" smtClean="0">
                <a:solidFill>
                  <a:schemeClr val="bg1"/>
                </a:solidFill>
              </a:rPr>
              <a:t>practice” </a:t>
            </a:r>
            <a:r>
              <a:rPr lang="en-US" sz="2800" b="1" dirty="0">
                <a:solidFill>
                  <a:schemeClr val="bg1"/>
                </a:solidFill>
              </a:rPr>
              <a:t>(Cardinal Gibbons, </a:t>
            </a:r>
            <a:r>
              <a:rPr lang="en-US" sz="2800" b="1" i="1" dirty="0">
                <a:solidFill>
                  <a:schemeClr val="bg1"/>
                </a:solidFill>
              </a:rPr>
              <a:t>Faith of Our Fathers</a:t>
            </a:r>
            <a:r>
              <a:rPr lang="en-US" sz="2800" b="1" dirty="0">
                <a:solidFill>
                  <a:schemeClr val="bg1"/>
                </a:solidFill>
              </a:rPr>
              <a:t>, 94</a:t>
            </a:r>
            <a:r>
              <a:rPr lang="en-US" sz="2800" b="1" baseline="30000" dirty="0">
                <a:solidFill>
                  <a:schemeClr val="bg1"/>
                </a:solidFill>
              </a:rPr>
              <a:t>th</a:t>
            </a:r>
            <a:r>
              <a:rPr lang="en-US" sz="2800" b="1" dirty="0">
                <a:solidFill>
                  <a:schemeClr val="bg1"/>
                </a:solidFill>
              </a:rPr>
              <a:t> Ed., pp. 72-73</a:t>
            </a:r>
            <a:r>
              <a:rPr lang="en-US" sz="28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422366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Catholics</a:t>
            </a:r>
            <a:endParaRPr lang="en-US" b="1" dirty="0"/>
          </a:p>
          <a:p>
            <a:r>
              <a:rPr lang="en-US" dirty="0" smtClean="0"/>
              <a:t>Catholic faith rests upon a “three legged stool” consisting of: </a:t>
            </a:r>
          </a:p>
          <a:p>
            <a:pPr marL="914400" lvl="1" indent="-514350">
              <a:buFont typeface="+mj-lt"/>
              <a:buAutoNum type="arabicPeriod"/>
            </a:pPr>
            <a:r>
              <a:rPr lang="en-US" sz="3200" dirty="0" smtClean="0"/>
              <a:t>Tradition</a:t>
            </a:r>
          </a:p>
          <a:p>
            <a:pPr marL="914400" lvl="1" indent="-514350">
              <a:buFont typeface="+mj-lt"/>
              <a:buAutoNum type="arabicPeriod"/>
            </a:pPr>
            <a:r>
              <a:rPr lang="en-US" sz="3200" dirty="0" smtClean="0"/>
              <a:t>Decrees of the Pope and the church</a:t>
            </a:r>
          </a:p>
          <a:p>
            <a:pPr marL="914400" lvl="1" indent="-514350">
              <a:buFont typeface="+mj-lt"/>
              <a:buAutoNum type="arabicPeriod"/>
            </a:pPr>
            <a:r>
              <a:rPr lang="en-US" sz="3200" dirty="0" smtClean="0"/>
              <a:t>The Bible</a:t>
            </a:r>
          </a:p>
        </p:txBody>
      </p:sp>
      <p:sp>
        <p:nvSpPr>
          <p:cNvPr id="4" name="Rounded Rectangle 3"/>
          <p:cNvSpPr/>
          <p:nvPr/>
        </p:nvSpPr>
        <p:spPr>
          <a:xfrm>
            <a:off x="381000" y="2286000"/>
            <a:ext cx="8382000" cy="4114800"/>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14400" y="2590800"/>
            <a:ext cx="7391400" cy="3539430"/>
          </a:xfrm>
          <a:prstGeom prst="rect">
            <a:avLst/>
          </a:prstGeom>
          <a:noFill/>
        </p:spPr>
        <p:txBody>
          <a:bodyPr wrap="square" rtlCol="0">
            <a:spAutoFit/>
          </a:bodyPr>
          <a:lstStyle/>
          <a:p>
            <a:r>
              <a:rPr lang="en-US" sz="2800" b="1" dirty="0">
                <a:solidFill>
                  <a:schemeClr val="bg1"/>
                </a:solidFill>
              </a:rPr>
              <a:t>“We must, therefore, conclude that the Scriptures alone cannot be sufficient guide and rule of faith because they cannot, at any time, be within the reach of every inquirer, because they are not of themselves clear and intelligible even in matters of the highest importance, and because they do not contain all the truths necessary for </a:t>
            </a:r>
            <a:r>
              <a:rPr lang="en-US" sz="2800" b="1" dirty="0" smtClean="0">
                <a:solidFill>
                  <a:schemeClr val="bg1"/>
                </a:solidFill>
              </a:rPr>
              <a:t>salvation” (ibid). </a:t>
            </a:r>
            <a:endParaRPr lang="en-US" sz="2400" b="1" dirty="0">
              <a:solidFill>
                <a:schemeClr val="bg1"/>
              </a:solidFill>
            </a:endParaRPr>
          </a:p>
        </p:txBody>
      </p:sp>
    </p:spTree>
    <p:extLst>
      <p:ext uri="{BB962C8B-B14F-4D97-AF65-F5344CB8AC3E}">
        <p14:creationId xmlns:p14="http://schemas.microsoft.com/office/powerpoint/2010/main" val="225910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600" b="1" dirty="0" smtClean="0"/>
              <a:t>Muslims</a:t>
            </a:r>
            <a:endParaRPr lang="en-US" b="1" dirty="0"/>
          </a:p>
          <a:p>
            <a:r>
              <a:rPr lang="en-US" dirty="0" smtClean="0"/>
              <a:t>Have their own god (Allah) and their own book (the Koran). </a:t>
            </a:r>
          </a:p>
          <a:p>
            <a:r>
              <a:rPr lang="en-US" dirty="0" smtClean="0"/>
              <a:t>They recognize only the Law of Moses, the Psalms of David and the Gospels of Jesus as holy books – but they believe these have been corrupted and are no longer reliable. </a:t>
            </a:r>
          </a:p>
          <a:p>
            <a:r>
              <a:rPr lang="en-US" dirty="0" smtClean="0"/>
              <a:t>They believe Muhammad is God’s final spokesman.</a:t>
            </a:r>
            <a:endParaRPr lang="en-US" sz="3200" dirty="0" smtClean="0"/>
          </a:p>
        </p:txBody>
      </p:sp>
    </p:spTree>
    <p:extLst>
      <p:ext uri="{BB962C8B-B14F-4D97-AF65-F5344CB8AC3E}">
        <p14:creationId xmlns:p14="http://schemas.microsoft.com/office/powerpoint/2010/main" val="4060489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Mormons</a:t>
            </a:r>
            <a:endParaRPr lang="en-US" b="1" dirty="0"/>
          </a:p>
          <a:p>
            <a:r>
              <a:rPr lang="en-US" dirty="0" smtClean="0"/>
              <a:t>Claim their prophet, Joseph Smith, received another Testament of Jesus Christ – the Book of Mormon. </a:t>
            </a:r>
          </a:p>
          <a:p>
            <a:r>
              <a:rPr lang="en-US" dirty="0" smtClean="0"/>
              <a:t>Today, Mormons claim you can go to Heaven without the Book of Mormon, but you will be a better Christian if you follow the Book of Mormon in addition to the Bible. </a:t>
            </a:r>
            <a:endParaRPr lang="en-US" sz="3200" dirty="0" smtClean="0"/>
          </a:p>
        </p:txBody>
      </p:sp>
    </p:spTree>
    <p:extLst>
      <p:ext uri="{BB962C8B-B14F-4D97-AF65-F5344CB8AC3E}">
        <p14:creationId xmlns:p14="http://schemas.microsoft.com/office/powerpoint/2010/main" val="425254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Denominational Creed Books</a:t>
            </a:r>
            <a:endParaRPr lang="en-US" b="1" dirty="0"/>
          </a:p>
          <a:p>
            <a:r>
              <a:rPr lang="en-US" dirty="0" smtClean="0"/>
              <a:t>The existence of a Creed Book denies the claim for the all sufficiency of the Bible. </a:t>
            </a:r>
          </a:p>
          <a:p>
            <a:pPr lvl="1"/>
            <a:r>
              <a:rPr lang="en-US" sz="3200" dirty="0" smtClean="0"/>
              <a:t>Creeds are “rule books” for their church.</a:t>
            </a:r>
          </a:p>
          <a:p>
            <a:pPr lvl="1"/>
            <a:r>
              <a:rPr lang="en-US" sz="3200" dirty="0" smtClean="0"/>
              <a:t>Creeds “do not contradict the Bible.”</a:t>
            </a:r>
          </a:p>
          <a:p>
            <a:pPr lvl="1"/>
            <a:r>
              <a:rPr lang="en-US" sz="3200" dirty="0" smtClean="0"/>
              <a:t>Creeds contain the “juice and marrow” of the Bible.</a:t>
            </a:r>
          </a:p>
        </p:txBody>
      </p:sp>
    </p:spTree>
    <p:extLst>
      <p:ext uri="{BB962C8B-B14F-4D97-AF65-F5344CB8AC3E}">
        <p14:creationId xmlns:p14="http://schemas.microsoft.com/office/powerpoint/2010/main" val="425254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s://ministerioinfantilusa.files.wordpress.com/2013/04/trasfondo-bibl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81000"/>
            <a:ext cx="8315325" cy="62388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1676400"/>
            <a:ext cx="7772400" cy="1470025"/>
          </a:xfrm>
        </p:spPr>
        <p:txBody>
          <a:bodyPr/>
          <a:lstStyle/>
          <a:p>
            <a:r>
              <a:rPr lang="en-US" b="1" dirty="0" smtClean="0">
                <a:effectLst>
                  <a:outerShdw blurRad="38100" dist="38100" dir="2700000" algn="tl">
                    <a:srgbClr val="000000">
                      <a:alpha val="43137"/>
                    </a:srgbClr>
                  </a:outerShdw>
                </a:effectLst>
              </a:rPr>
              <a:t>The All Sufficiency of the Bible</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5453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b="1" dirty="0" smtClean="0">
                <a:solidFill>
                  <a:schemeClr val="bg1"/>
                </a:solidFill>
              </a:rPr>
              <a:t>How Men Reject This Claim</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3600" b="1" dirty="0" smtClean="0"/>
              <a:t>Modern Day Prophets</a:t>
            </a:r>
            <a:endParaRPr lang="en-US" b="1" dirty="0"/>
          </a:p>
          <a:p>
            <a:r>
              <a:rPr lang="en-US" dirty="0" smtClean="0"/>
              <a:t>The faith has been once for all delivered to the saints (Jude 3). There is no more truth left to be delivered. </a:t>
            </a:r>
          </a:p>
          <a:p>
            <a:r>
              <a:rPr lang="en-US" dirty="0" smtClean="0"/>
              <a:t>The message of the Bible has already been confirmed (Heb. 2:3-4).</a:t>
            </a:r>
            <a:endParaRPr lang="en-US" sz="3200" dirty="0" smtClean="0"/>
          </a:p>
        </p:txBody>
      </p:sp>
    </p:spTree>
    <p:extLst>
      <p:ext uri="{BB962C8B-B14F-4D97-AF65-F5344CB8AC3E}">
        <p14:creationId xmlns:p14="http://schemas.microsoft.com/office/powerpoint/2010/main" val="425254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r>
              <a:rPr lang="en-US" b="1" dirty="0" smtClean="0">
                <a:solidFill>
                  <a:schemeClr val="bg1"/>
                </a:solidFill>
              </a:rPr>
              <a:t>What Must I Do To Be Saved?</a:t>
            </a:r>
            <a:endParaRPr lang="en-US" b="1" dirty="0">
              <a:solidFill>
                <a:schemeClr val="bg1"/>
              </a:solidFill>
            </a:endParaRPr>
          </a:p>
        </p:txBody>
      </p:sp>
      <p:sp>
        <p:nvSpPr>
          <p:cNvPr id="3" name="Content Placeholder 2"/>
          <p:cNvSpPr>
            <a:spLocks noGrp="1"/>
          </p:cNvSpPr>
          <p:nvPr>
            <p:ph idx="1"/>
          </p:nvPr>
        </p:nvSpPr>
        <p:spPr>
          <a:xfrm>
            <a:off x="1371600" y="1905000"/>
            <a:ext cx="6172200" cy="3352800"/>
          </a:xfrm>
        </p:spPr>
        <p:txBody>
          <a:bodyPr>
            <a:normAutofit/>
          </a:bodyPr>
          <a:lstStyle/>
          <a:p>
            <a:r>
              <a:rPr lang="en-US" b="1" dirty="0" smtClean="0"/>
              <a:t>Believe in Jesus </a:t>
            </a:r>
            <a:r>
              <a:rPr lang="en-US" dirty="0" smtClean="0"/>
              <a:t>- </a:t>
            </a:r>
            <a:r>
              <a:rPr lang="en-US" dirty="0" smtClean="0">
                <a:solidFill>
                  <a:srgbClr val="C00000"/>
                </a:solidFill>
              </a:rPr>
              <a:t>John </a:t>
            </a:r>
            <a:r>
              <a:rPr lang="en-US" dirty="0" smtClean="0">
                <a:solidFill>
                  <a:srgbClr val="C00000"/>
                </a:solidFill>
              </a:rPr>
              <a:t>20:30-31</a:t>
            </a:r>
          </a:p>
          <a:p>
            <a:r>
              <a:rPr lang="en-US" b="1" dirty="0" smtClean="0"/>
              <a:t>Repent</a:t>
            </a:r>
            <a:r>
              <a:rPr lang="en-US" dirty="0" smtClean="0"/>
              <a:t> </a:t>
            </a:r>
            <a:r>
              <a:rPr lang="en-US" dirty="0" smtClean="0"/>
              <a:t>- </a:t>
            </a:r>
            <a:r>
              <a:rPr lang="en-US" dirty="0" smtClean="0">
                <a:solidFill>
                  <a:srgbClr val="C00000"/>
                </a:solidFill>
              </a:rPr>
              <a:t>Acts 17:30</a:t>
            </a:r>
          </a:p>
          <a:p>
            <a:r>
              <a:rPr lang="en-US" b="1" dirty="0" smtClean="0"/>
              <a:t>Confess Christ </a:t>
            </a:r>
            <a:r>
              <a:rPr lang="en-US" dirty="0" smtClean="0"/>
              <a:t>- </a:t>
            </a:r>
            <a:r>
              <a:rPr lang="en-US" dirty="0" smtClean="0">
                <a:solidFill>
                  <a:srgbClr val="C00000"/>
                </a:solidFill>
              </a:rPr>
              <a:t>Rom. 10:9-10</a:t>
            </a:r>
          </a:p>
          <a:p>
            <a:r>
              <a:rPr lang="en-US" b="1" dirty="0" smtClean="0"/>
              <a:t>Be Baptized </a:t>
            </a:r>
            <a:r>
              <a:rPr lang="en-US" dirty="0" smtClean="0"/>
              <a:t>- </a:t>
            </a:r>
            <a:r>
              <a:rPr lang="en-US" dirty="0" smtClean="0">
                <a:solidFill>
                  <a:srgbClr val="C00000"/>
                </a:solidFill>
              </a:rPr>
              <a:t>Mark 16:16</a:t>
            </a:r>
          </a:p>
          <a:p>
            <a:r>
              <a:rPr lang="en-US" b="1" dirty="0" smtClean="0"/>
              <a:t>Remain Faithful </a:t>
            </a:r>
            <a:r>
              <a:rPr lang="en-US" dirty="0" smtClean="0"/>
              <a:t>- </a:t>
            </a:r>
            <a:r>
              <a:rPr lang="en-US" dirty="0" smtClean="0">
                <a:solidFill>
                  <a:srgbClr val="C00000"/>
                </a:solidFill>
              </a:rPr>
              <a:t>Heb. 3:12-13</a:t>
            </a:r>
            <a:endParaRPr lang="en-US" dirty="0">
              <a:solidFill>
                <a:srgbClr val="C00000"/>
              </a:solidFill>
            </a:endParaRPr>
          </a:p>
        </p:txBody>
      </p:sp>
    </p:spTree>
    <p:extLst>
      <p:ext uri="{BB962C8B-B14F-4D97-AF65-F5344CB8AC3E}">
        <p14:creationId xmlns:p14="http://schemas.microsoft.com/office/powerpoint/2010/main" val="8755054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4383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smtClean="0"/>
              <a:t>sufficient: “as much as is needed or required; enough.”</a:t>
            </a:r>
          </a:p>
          <a:p>
            <a:endParaRPr lang="en-US" sz="1200" b="1" dirty="0"/>
          </a:p>
          <a:p>
            <a:r>
              <a:rPr lang="en-US" b="1" dirty="0" smtClean="0"/>
              <a:t>Is the Bible alone enough, or do we need something in addition to it in order to…</a:t>
            </a:r>
          </a:p>
          <a:p>
            <a:pPr lvl="1"/>
            <a:r>
              <a:rPr lang="en-US" sz="3200" b="1" dirty="0" smtClean="0"/>
              <a:t>Understand God’s will?</a:t>
            </a:r>
          </a:p>
          <a:p>
            <a:pPr lvl="1"/>
            <a:r>
              <a:rPr lang="en-US" sz="3200" b="1" dirty="0" smtClean="0"/>
              <a:t>Be a better Christian?</a:t>
            </a:r>
          </a:p>
          <a:p>
            <a:pPr lvl="1"/>
            <a:r>
              <a:rPr lang="en-US" sz="3200" b="1" dirty="0" smtClean="0"/>
              <a:t>Draw closer to God?</a:t>
            </a:r>
          </a:p>
          <a:p>
            <a:pPr lvl="1"/>
            <a:r>
              <a:rPr lang="en-US" sz="3200" b="1" dirty="0" smtClean="0"/>
              <a:t>Get the most out of life?</a:t>
            </a:r>
          </a:p>
          <a:p>
            <a:pPr lvl="1"/>
            <a:r>
              <a:rPr lang="en-US" sz="3200" b="1" dirty="0" smtClean="0"/>
              <a:t>Etc.? </a:t>
            </a:r>
            <a:endParaRPr lang="en-US" sz="3200" b="1" dirty="0"/>
          </a:p>
        </p:txBody>
      </p:sp>
    </p:spTree>
    <p:extLst>
      <p:ext uri="{BB962C8B-B14F-4D97-AF65-F5344CB8AC3E}">
        <p14:creationId xmlns:p14="http://schemas.microsoft.com/office/powerpoint/2010/main" val="66662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614586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lstStyle/>
          <a:p>
            <a:pPr marL="0" indent="0">
              <a:buNone/>
            </a:pPr>
            <a:r>
              <a:rPr lang="en-US" dirty="0" smtClean="0"/>
              <a:t>   All Scripture is given by inspiration of God, and is profitable for doctrine, for reproof, for correction, for instruction in righteousness, that the man of God may be </a:t>
            </a:r>
            <a:r>
              <a:rPr lang="en-US" u="sng" dirty="0" smtClean="0"/>
              <a:t>complete</a:t>
            </a:r>
            <a:r>
              <a:rPr lang="en-US" dirty="0" smtClean="0"/>
              <a:t>, </a:t>
            </a:r>
            <a:r>
              <a:rPr lang="en-US" u="sng" dirty="0" smtClean="0"/>
              <a:t>thoroughly</a:t>
            </a:r>
            <a:r>
              <a:rPr lang="en-US" dirty="0" smtClean="0"/>
              <a:t> </a:t>
            </a:r>
            <a:r>
              <a:rPr lang="en-US" u="sng" dirty="0" smtClean="0"/>
              <a:t>equipped for every good work</a:t>
            </a:r>
            <a:r>
              <a:rPr lang="en-US" dirty="0" smtClean="0"/>
              <a:t>. </a:t>
            </a:r>
          </a:p>
          <a:p>
            <a:pPr marL="0" indent="0" algn="r">
              <a:buNone/>
            </a:pPr>
            <a:r>
              <a:rPr lang="en-US" dirty="0" smtClean="0"/>
              <a:t>2 Timothy 3:16-17</a:t>
            </a:r>
          </a:p>
          <a:p>
            <a:pPr marL="0" indent="0">
              <a:buNone/>
            </a:pPr>
            <a:endParaRPr lang="en-US" dirty="0"/>
          </a:p>
        </p:txBody>
      </p:sp>
    </p:spTree>
    <p:extLst>
      <p:ext uri="{BB962C8B-B14F-4D97-AF65-F5344CB8AC3E}">
        <p14:creationId xmlns:p14="http://schemas.microsoft.com/office/powerpoint/2010/main" val="217908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   As His divine power has given to us </a:t>
            </a:r>
            <a:r>
              <a:rPr lang="en-US" u="sng" dirty="0" smtClean="0"/>
              <a:t>all things that pertain to life and godliness</a:t>
            </a:r>
            <a:r>
              <a:rPr lang="en-US" dirty="0" smtClean="0"/>
              <a:t>, through the knowledge of Him who called us by glory and virtue. </a:t>
            </a:r>
          </a:p>
          <a:p>
            <a:pPr marL="0" indent="0" algn="r">
              <a:buNone/>
            </a:pPr>
            <a:r>
              <a:rPr lang="en-US" dirty="0" smtClean="0"/>
              <a:t>2 Peter 1:3</a:t>
            </a:r>
            <a:endParaRPr lang="en-US" dirty="0"/>
          </a:p>
        </p:txBody>
      </p:sp>
    </p:spTree>
    <p:extLst>
      <p:ext uri="{BB962C8B-B14F-4D97-AF65-F5344CB8AC3E}">
        <p14:creationId xmlns:p14="http://schemas.microsoft.com/office/powerpoint/2010/main" val="217908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   And truly Jesus did many other signs in the presence of His disciples, which are not written in this book; </a:t>
            </a:r>
          </a:p>
          <a:p>
            <a:pPr marL="0" indent="0">
              <a:buNone/>
            </a:pPr>
            <a:r>
              <a:rPr lang="en-US" dirty="0"/>
              <a:t> </a:t>
            </a:r>
            <a:r>
              <a:rPr lang="en-US" dirty="0" smtClean="0"/>
              <a:t>  but these are written that you may believe that Jesus is the Christ, the Son of God, and that believing you may have life in His name. </a:t>
            </a:r>
          </a:p>
          <a:p>
            <a:pPr marL="0" indent="0" algn="r">
              <a:buNone/>
            </a:pPr>
            <a:r>
              <a:rPr lang="en-US" dirty="0" smtClean="0"/>
              <a:t>John 20:30-31</a:t>
            </a:r>
          </a:p>
          <a:p>
            <a:pPr marL="0" indent="0">
              <a:buNone/>
            </a:pPr>
            <a:endParaRPr lang="en-US" dirty="0"/>
          </a:p>
        </p:txBody>
      </p:sp>
    </p:spTree>
    <p:extLst>
      <p:ext uri="{BB962C8B-B14F-4D97-AF65-F5344CB8AC3E}">
        <p14:creationId xmlns:p14="http://schemas.microsoft.com/office/powerpoint/2010/main" val="217908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   Beloved, while I was very diligent to write to you concerning our common salvation, I found  it necessary to write to you exhorting you to contend earnestly for the faith which was     </a:t>
            </a:r>
            <a:r>
              <a:rPr lang="en-US" u="sng" dirty="0" smtClean="0"/>
              <a:t>once for all delivered</a:t>
            </a:r>
            <a:r>
              <a:rPr lang="en-US" dirty="0" smtClean="0"/>
              <a:t> to the saints. </a:t>
            </a:r>
          </a:p>
          <a:p>
            <a:pPr marL="0" indent="0" algn="r">
              <a:buNone/>
            </a:pPr>
            <a:r>
              <a:rPr lang="en-US" dirty="0" smtClean="0"/>
              <a:t>Jude 3</a:t>
            </a:r>
          </a:p>
          <a:p>
            <a:pPr marL="0" indent="0">
              <a:buNone/>
            </a:pPr>
            <a:endParaRPr lang="en-US" dirty="0"/>
          </a:p>
        </p:txBody>
      </p:sp>
    </p:spTree>
    <p:extLst>
      <p:ext uri="{BB962C8B-B14F-4D97-AF65-F5344CB8AC3E}">
        <p14:creationId xmlns:p14="http://schemas.microsoft.com/office/powerpoint/2010/main" val="217908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b="1" dirty="0" smtClean="0">
                <a:solidFill>
                  <a:schemeClr val="bg1"/>
                </a:solidFill>
              </a:rPr>
              <a:t>The Bible Claims it is Sufficient</a:t>
            </a:r>
            <a:endParaRPr lang="en-US" b="1" dirty="0">
              <a:solidFill>
                <a:schemeClr val="bg1"/>
              </a:solidFill>
            </a:endParaRPr>
          </a:p>
        </p:txBody>
      </p:sp>
      <p:sp>
        <p:nvSpPr>
          <p:cNvPr id="3" name="Content Placeholder 2"/>
          <p:cNvSpPr>
            <a:spLocks noGrp="1"/>
          </p:cNvSpPr>
          <p:nvPr>
            <p:ph idx="1"/>
          </p:nvPr>
        </p:nvSpPr>
        <p:spPr>
          <a:xfrm>
            <a:off x="457200" y="1981200"/>
            <a:ext cx="8229600" cy="4144963"/>
          </a:xfrm>
        </p:spPr>
        <p:txBody>
          <a:bodyPr>
            <a:normAutofit fontScale="92500" lnSpcReduction="10000"/>
          </a:bodyPr>
          <a:lstStyle/>
          <a:p>
            <a:pPr marL="0" indent="0">
              <a:buNone/>
            </a:pPr>
            <a:r>
              <a:rPr lang="en-US" dirty="0" smtClean="0"/>
              <a:t>   For I testify to everyone who hears the words of the prophecy of this book: If anyone </a:t>
            </a:r>
            <a:r>
              <a:rPr lang="en-US" u="sng" dirty="0" smtClean="0"/>
              <a:t>adds to these things</a:t>
            </a:r>
            <a:r>
              <a:rPr lang="en-US" dirty="0" smtClean="0"/>
              <a:t>, God will add to him the plagues that are written in this book; </a:t>
            </a:r>
          </a:p>
          <a:p>
            <a:pPr marL="0" indent="0">
              <a:buNone/>
            </a:pPr>
            <a:r>
              <a:rPr lang="en-US" dirty="0" smtClean="0"/>
              <a:t>   and if anyone </a:t>
            </a:r>
            <a:r>
              <a:rPr lang="en-US" u="sng" dirty="0" smtClean="0"/>
              <a:t>takes away from the words</a:t>
            </a:r>
            <a:r>
              <a:rPr lang="en-US" dirty="0" smtClean="0"/>
              <a:t> of the book of this prophecy, God shall take away his part from the Book of Life, from the holy city, and from the things which are written in this book. </a:t>
            </a:r>
          </a:p>
          <a:p>
            <a:pPr marL="0" indent="0" algn="r">
              <a:buNone/>
            </a:pPr>
            <a:r>
              <a:rPr lang="en-US" dirty="0" smtClean="0"/>
              <a:t>Revelation 22:18-19</a:t>
            </a:r>
          </a:p>
          <a:p>
            <a:pPr marL="0" indent="0">
              <a:buNone/>
            </a:pPr>
            <a:endParaRPr lang="en-US" dirty="0"/>
          </a:p>
        </p:txBody>
      </p:sp>
    </p:spTree>
    <p:extLst>
      <p:ext uri="{BB962C8B-B14F-4D97-AF65-F5344CB8AC3E}">
        <p14:creationId xmlns:p14="http://schemas.microsoft.com/office/powerpoint/2010/main" val="3822659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1054</Words>
  <Application>Microsoft Office PowerPoint</Application>
  <PresentationFormat>On-screen Show (4:3)</PresentationFormat>
  <Paragraphs>86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The All Sufficiency of the Bible</vt:lpstr>
      <vt:lpstr>PowerPoint Presentation</vt:lpstr>
      <vt:lpstr>The Bible Claims it is Sufficient</vt:lpstr>
      <vt:lpstr>The Bible Claims it is Sufficient</vt:lpstr>
      <vt:lpstr>The Bible Claims it is Sufficient</vt:lpstr>
      <vt:lpstr>The Bible Claims it is Sufficient</vt:lpstr>
      <vt:lpstr>The Bible Claims it is Sufficient</vt:lpstr>
      <vt:lpstr>The Bible Claims it is Sufficient</vt:lpstr>
      <vt:lpstr>The Bible Claims it is Sufficient</vt:lpstr>
      <vt:lpstr>The Bible Claims it is Sufficient</vt:lpstr>
      <vt:lpstr>The Bible Claims it is Sufficient</vt:lpstr>
      <vt:lpstr>How Men Reject This Claim</vt:lpstr>
      <vt:lpstr>How Men Reject This Claim</vt:lpstr>
      <vt:lpstr>How Men Reject This Claim</vt:lpstr>
      <vt:lpstr>How Men Reject This Claim</vt:lpstr>
      <vt:lpstr>How Men Reject This Claim</vt:lpstr>
      <vt:lpstr>How Men Reject This Claim</vt:lpstr>
      <vt:lpstr>How Men Reject This Claim</vt:lpstr>
      <vt:lpstr>How Men Reject This Claim</vt:lpstr>
      <vt:lpstr>What Must I Do To Be Saved?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10</cp:revision>
  <dcterms:created xsi:type="dcterms:W3CDTF">2015-02-20T16:51:36Z</dcterms:created>
  <dcterms:modified xsi:type="dcterms:W3CDTF">2015-02-22T14:16:36Z</dcterms:modified>
</cp:coreProperties>
</file>