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6" r:id="rId4"/>
    <p:sldId id="260" r:id="rId5"/>
    <p:sldId id="261" r:id="rId6"/>
    <p:sldId id="262" r:id="rId7"/>
    <p:sldId id="272" r:id="rId8"/>
    <p:sldId id="273" r:id="rId9"/>
    <p:sldId id="275" r:id="rId10"/>
    <p:sldId id="270" r:id="rId11"/>
    <p:sldId id="276" r:id="rId12"/>
    <p:sldId id="263" r:id="rId13"/>
    <p:sldId id="277" r:id="rId14"/>
    <p:sldId id="265" r:id="rId15"/>
    <p:sldId id="266" r:id="rId16"/>
    <p:sldId id="278" r:id="rId17"/>
    <p:sldId id="279" r:id="rId18"/>
    <p:sldId id="269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4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3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28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7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1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0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7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6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6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0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“steadfast spirit” is Davis’s willingness to serve the Lord.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“</a:t>
            </a:r>
            <a:r>
              <a:rPr lang="en-US" sz="2800" dirty="0"/>
              <a:t>The language is of one who had done right formally, but who had fallen into sin, and who desired that he might be brought back into his former condition” (Barnes).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David </a:t>
            </a:r>
            <a:r>
              <a:rPr lang="en-US" sz="2800" dirty="0"/>
              <a:t>is talking about a mind that will stay on the path of duty, remaining loyal to </a:t>
            </a:r>
            <a:r>
              <a:rPr lang="en-US" sz="2800" dirty="0" smtClean="0"/>
              <a:t>God.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2. Renew a steadfast spirit within me </a:t>
            </a:r>
            <a:r>
              <a:rPr lang="en-US" sz="3000" b="0" dirty="0" smtClean="0">
                <a:solidFill>
                  <a:schemeClr val="tx1"/>
                </a:solidFill>
              </a:rPr>
              <a:t>  </a:t>
            </a:r>
            <a:r>
              <a:rPr lang="en-US" sz="3000" b="0" dirty="0" smtClean="0">
                <a:solidFill>
                  <a:schemeClr val="tx1"/>
                </a:solidFill>
              </a:rPr>
              <a:t>v. </a:t>
            </a:r>
            <a:r>
              <a:rPr lang="en-US" sz="3000" b="0" dirty="0" smtClean="0">
                <a:solidFill>
                  <a:schemeClr val="tx1"/>
                </a:solidFill>
              </a:rPr>
              <a:t>10</a:t>
            </a:r>
            <a:endParaRPr lang="en-US" sz="3000" b="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676400"/>
            <a:ext cx="8382000" cy="3505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099370"/>
            <a:ext cx="746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</a:t>
            </a:r>
            <a:r>
              <a:rPr lang="en-US" sz="2800" b="1" dirty="0" smtClean="0"/>
              <a:t>  </a:t>
            </a:r>
            <a:r>
              <a:rPr lang="en-US" sz="2800" b="1" dirty="0" smtClean="0"/>
              <a:t>“Because </a:t>
            </a:r>
            <a:r>
              <a:rPr lang="en-US" sz="2800" b="1" dirty="0"/>
              <a:t>David did what was right in the eyes of the Lord, and had not turned aside from anything that He commanded him all the days of his life, </a:t>
            </a:r>
            <a:r>
              <a:rPr lang="en-US" sz="2800" b="1" u="sng" dirty="0"/>
              <a:t>except in the matter of Uriah the </a:t>
            </a:r>
            <a:r>
              <a:rPr lang="en-US" sz="2800" b="1" u="sng" dirty="0" smtClean="0"/>
              <a:t>Hittite</a:t>
            </a:r>
            <a:r>
              <a:rPr lang="en-US" sz="2800" b="1" dirty="0" smtClean="0"/>
              <a:t>.</a:t>
            </a:r>
            <a:r>
              <a:rPr lang="en-US" sz="2800" b="1" dirty="0" smtClean="0"/>
              <a:t>” </a:t>
            </a:r>
            <a:endParaRPr lang="en-US" sz="2800" b="1" dirty="0"/>
          </a:p>
          <a:p>
            <a:pPr algn="r"/>
            <a:r>
              <a:rPr lang="en-US" sz="2800" b="1" dirty="0" smtClean="0"/>
              <a:t>1 Kings 15:5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09064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“Presence</a:t>
            </a:r>
            <a:r>
              <a:rPr lang="en-US" sz="2800" dirty="0"/>
              <a:t>” refers to fellowship with God. </a:t>
            </a:r>
          </a:p>
          <a:p>
            <a:pPr marL="109728" indent="0">
              <a:buNone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price David paid for his sin was separation from God (Is. 59:1-2).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3. Cast me not away from thy presence</a:t>
            </a:r>
            <a:r>
              <a:rPr lang="en-US" sz="3200" b="0" dirty="0" smtClean="0">
                <a:solidFill>
                  <a:schemeClr val="tx1"/>
                </a:solidFill>
              </a:rPr>
              <a:t>  </a:t>
            </a:r>
            <a:r>
              <a:rPr lang="en-US" sz="3200" b="0" dirty="0" smtClean="0">
                <a:solidFill>
                  <a:schemeClr val="tx1"/>
                </a:solidFill>
              </a:rPr>
              <a:t>							  </a:t>
            </a:r>
            <a:r>
              <a:rPr lang="en-US" sz="3200" b="0" dirty="0" smtClean="0">
                <a:solidFill>
                  <a:schemeClr val="tx1"/>
                </a:solidFill>
              </a:rPr>
              <a:t>   v. 11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0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David enjoyed a measure of the Holy Spirit.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psalms he wrote were inspired by the Holy Spirit</a:t>
            </a:r>
            <a:r>
              <a:rPr lang="en-US" sz="2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God </a:t>
            </a:r>
            <a:r>
              <a:rPr lang="en-US" sz="2800" dirty="0"/>
              <a:t>had taken His Spirit away from David’s predecessor, King Saul, when he persisted in sin (1 Sam. 16:14, 18:12).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David </a:t>
            </a:r>
            <a:r>
              <a:rPr lang="en-US" sz="2800" dirty="0"/>
              <a:t>did not want to suffer the same loss.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100" dirty="0" smtClean="0">
                <a:solidFill>
                  <a:schemeClr val="tx1"/>
                </a:solidFill>
              </a:rPr>
              <a:t>4. Take not thy Holy Spirit away from me</a:t>
            </a:r>
            <a:r>
              <a:rPr lang="en-US" sz="3100" b="0" dirty="0" smtClean="0">
                <a:solidFill>
                  <a:schemeClr val="tx1"/>
                </a:solidFill>
              </a:rPr>
              <a:t>  </a:t>
            </a:r>
            <a:r>
              <a:rPr lang="en-US" sz="3100" b="0" dirty="0" smtClean="0">
                <a:solidFill>
                  <a:schemeClr val="tx1"/>
                </a:solidFill>
              </a:rPr>
              <a:t>							   </a:t>
            </a:r>
            <a:r>
              <a:rPr lang="en-US" sz="3100" b="0" dirty="0" smtClean="0">
                <a:solidFill>
                  <a:schemeClr val="tx1"/>
                </a:solidFill>
              </a:rPr>
              <a:t>  v. 11</a:t>
            </a:r>
            <a:endParaRPr lang="en-US" sz="31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7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pPr>
              <a:buSzPct val="90000"/>
              <a:buFont typeface="Arial" panose="020B0604020202020204" pitchFamily="34" charset="0"/>
              <a:buChar char="•"/>
            </a:pPr>
            <a:r>
              <a:rPr lang="en-US" sz="2800" dirty="0" smtClean="0"/>
              <a:t>Sin takes us away from God and abandons us in darkness (1 John 1:5-10).</a:t>
            </a:r>
          </a:p>
          <a:p>
            <a:pPr>
              <a:buSzPct val="90000"/>
              <a:buFont typeface="Arial" panose="020B0604020202020204" pitchFamily="34" charset="0"/>
              <a:buChar char="•"/>
            </a:pPr>
            <a:r>
              <a:rPr lang="en-US" sz="2800" dirty="0"/>
              <a:t>There is no joy in darkness – only hopelessness and fear. </a:t>
            </a:r>
            <a:endParaRPr lang="en-US" sz="2800" dirty="0" smtClean="0"/>
          </a:p>
          <a:p>
            <a:pPr>
              <a:buSzPct val="90000"/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SzPct val="90000"/>
              <a:buFont typeface="Arial" panose="020B0604020202020204" pitchFamily="34" charset="0"/>
              <a:buChar char="•"/>
            </a:pPr>
            <a:r>
              <a:rPr lang="en-US" sz="2800" dirty="0" smtClean="0"/>
              <a:t>When God grants forgiveness, He also gives comfort (Matt. 5:4). </a:t>
            </a:r>
          </a:p>
          <a:p>
            <a:pPr>
              <a:buSzPct val="90000"/>
              <a:buFont typeface="Arial" panose="020B0604020202020204" pitchFamily="34" charset="0"/>
              <a:buChar char="•"/>
            </a:pPr>
            <a:r>
              <a:rPr lang="en-US" sz="2800" dirty="0" smtClean="0"/>
              <a:t>However, we must allow ourselves to be comforted.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5. Restore me to the joy of thy salvation</a:t>
            </a:r>
            <a:r>
              <a:rPr lang="en-US" sz="3200" b="0" dirty="0" smtClean="0">
                <a:solidFill>
                  <a:schemeClr val="tx1"/>
                </a:solidFill>
              </a:rPr>
              <a:t>      							     v. 12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KJV and NKJV see this as God’s </a:t>
            </a:r>
            <a:r>
              <a:rPr lang="en-US" sz="2800" dirty="0" smtClean="0"/>
              <a:t>“free” </a:t>
            </a:r>
            <a:r>
              <a:rPr lang="en-US" sz="2800" dirty="0"/>
              <a:t>or </a:t>
            </a:r>
            <a:r>
              <a:rPr lang="en-US" sz="2800" dirty="0" smtClean="0"/>
              <a:t>“generous” Spirit.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NASB and ESV see this as David’s </a:t>
            </a:r>
            <a:r>
              <a:rPr lang="en-US" sz="2800" dirty="0" smtClean="0"/>
              <a:t>“willing” </a:t>
            </a:r>
            <a:r>
              <a:rPr lang="en-US" sz="2800" dirty="0"/>
              <a:t>spirit.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As long as David has a </a:t>
            </a:r>
            <a:r>
              <a:rPr lang="en-US" sz="2800" u="sng" dirty="0"/>
              <a:t>willingness</a:t>
            </a:r>
            <a:r>
              <a:rPr lang="en-US" sz="2800" dirty="0"/>
              <a:t> to remain faithful to God, God will </a:t>
            </a:r>
            <a:r>
              <a:rPr lang="en-US" sz="2800" u="sng" dirty="0"/>
              <a:t>uphold</a:t>
            </a:r>
            <a:r>
              <a:rPr lang="en-US" sz="2800" dirty="0"/>
              <a:t> him or </a:t>
            </a:r>
            <a:r>
              <a:rPr lang="en-US" sz="2800" u="sng" dirty="0"/>
              <a:t>sustain</a:t>
            </a:r>
            <a:r>
              <a:rPr lang="en-US" sz="2800" dirty="0"/>
              <a:t> him in doing so.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6. Uphold me </a:t>
            </a:r>
            <a:r>
              <a:rPr lang="en-US" sz="3200" b="0" dirty="0" smtClean="0">
                <a:solidFill>
                  <a:schemeClr val="tx1"/>
                </a:solidFill>
              </a:rPr>
              <a:t>  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12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10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KJV and NKJV see this as God’s </a:t>
            </a:r>
            <a:r>
              <a:rPr lang="en-US" sz="2800" dirty="0" smtClean="0"/>
              <a:t>“free” </a:t>
            </a:r>
            <a:r>
              <a:rPr lang="en-US" sz="2800" dirty="0"/>
              <a:t>or </a:t>
            </a:r>
            <a:r>
              <a:rPr lang="en-US" sz="2800" dirty="0" smtClean="0"/>
              <a:t>“generous” Spirit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NASB and ESV see this as David’s </a:t>
            </a:r>
            <a:r>
              <a:rPr lang="en-US" sz="2800" dirty="0" smtClean="0"/>
              <a:t>“willing” </a:t>
            </a:r>
            <a:r>
              <a:rPr lang="en-US" sz="2800" dirty="0"/>
              <a:t>spirit.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As long as David has a </a:t>
            </a:r>
            <a:r>
              <a:rPr lang="en-US" sz="2800" u="sng" dirty="0"/>
              <a:t>willingness</a:t>
            </a:r>
            <a:r>
              <a:rPr lang="en-US" sz="2800" dirty="0"/>
              <a:t> to remain faithful to God, God will </a:t>
            </a:r>
            <a:r>
              <a:rPr lang="en-US" sz="2800" u="sng" dirty="0"/>
              <a:t>uphold</a:t>
            </a:r>
            <a:r>
              <a:rPr lang="en-US" sz="2800" dirty="0"/>
              <a:t> him or </a:t>
            </a:r>
            <a:r>
              <a:rPr lang="en-US" sz="2800" u="sng" dirty="0"/>
              <a:t>sustain</a:t>
            </a:r>
            <a:r>
              <a:rPr lang="en-US" sz="2800" dirty="0"/>
              <a:t> him in doing so.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6. Uphold me </a:t>
            </a:r>
            <a:r>
              <a:rPr lang="en-US" sz="3200" b="0" dirty="0" smtClean="0">
                <a:solidFill>
                  <a:schemeClr val="tx1"/>
                </a:solidFill>
              </a:rPr>
              <a:t>  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12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752600"/>
            <a:ext cx="8382000" cy="2971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205097"/>
            <a:ext cx="7467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</a:t>
            </a:r>
            <a:r>
              <a:rPr lang="en-US" sz="2400" b="1" dirty="0" smtClean="0"/>
              <a:t>  </a:t>
            </a:r>
            <a:r>
              <a:rPr lang="en-US" sz="2400" b="1" dirty="0" smtClean="0"/>
              <a:t>"Uphold </a:t>
            </a:r>
            <a:r>
              <a:rPr lang="en-US" sz="2400" b="1" dirty="0"/>
              <a:t>me according to Your word, that I may live</a:t>
            </a:r>
            <a:r>
              <a:rPr lang="en-US" sz="2400" b="1" dirty="0" smtClean="0"/>
              <a:t>; and </a:t>
            </a:r>
            <a:r>
              <a:rPr lang="en-US" sz="2400" b="1" dirty="0"/>
              <a:t>do not let me be ashamed of my hope. 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Hold </a:t>
            </a:r>
            <a:r>
              <a:rPr lang="en-US" sz="2400" b="1" dirty="0"/>
              <a:t>me up, and I shall be safe</a:t>
            </a:r>
            <a:r>
              <a:rPr lang="en-US" sz="2400" b="1" dirty="0" smtClean="0"/>
              <a:t>, and </a:t>
            </a:r>
            <a:r>
              <a:rPr lang="en-US" sz="2400" b="1" dirty="0"/>
              <a:t>I shall observe Your statutes </a:t>
            </a:r>
            <a:r>
              <a:rPr lang="en-US" sz="2400" b="1" dirty="0" smtClean="0"/>
              <a:t>continually.</a:t>
            </a:r>
            <a:r>
              <a:rPr lang="en-US" sz="2400" b="1" dirty="0" smtClean="0"/>
              <a:t>” </a:t>
            </a:r>
            <a:endParaRPr lang="en-US" sz="2400" b="1" dirty="0"/>
          </a:p>
          <a:p>
            <a:pPr algn="r"/>
            <a:endParaRPr lang="en-US" sz="800" b="1" dirty="0" smtClean="0"/>
          </a:p>
          <a:p>
            <a:pPr algn="r"/>
            <a:r>
              <a:rPr lang="en-US" sz="2400" b="1" dirty="0" smtClean="0"/>
              <a:t>Psalm 119:116-117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55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“Then </a:t>
            </a:r>
            <a:r>
              <a:rPr lang="en-US" sz="2800" dirty="0"/>
              <a:t>I will teach transgressors Your </a:t>
            </a:r>
            <a:r>
              <a:rPr lang="en-US" sz="2800" dirty="0" smtClean="0"/>
              <a:t>ways, and </a:t>
            </a:r>
            <a:r>
              <a:rPr lang="en-US" sz="2800" dirty="0"/>
              <a:t>sinners shall be converted to You</a:t>
            </a:r>
            <a:r>
              <a:rPr lang="en-US" sz="2800" dirty="0" smtClean="0"/>
              <a:t>.”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The most effective teacher is the one who has learned by experience. </a:t>
            </a: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Once we have received forgiveness, we must </a:t>
            </a:r>
            <a:r>
              <a:rPr lang="en-US" sz="2800" dirty="0" smtClean="0"/>
              <a:t>help others be </a:t>
            </a:r>
            <a:r>
              <a:rPr lang="en-US" sz="2800" dirty="0"/>
              <a:t>converted unto </a:t>
            </a:r>
            <a:r>
              <a:rPr lang="en-US" sz="2800" dirty="0" smtClean="0"/>
              <a:t>the Lord.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7. David’s </a:t>
            </a:r>
            <a:r>
              <a:rPr lang="en-US" sz="3200" dirty="0" smtClean="0">
                <a:solidFill>
                  <a:schemeClr val="tx1"/>
                </a:solidFill>
              </a:rPr>
              <a:t>Desire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b="0" dirty="0" smtClean="0">
                <a:solidFill>
                  <a:schemeClr val="tx1"/>
                </a:solidFill>
              </a:rPr>
              <a:t>  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13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It is proper to ask God for a clean heart and a renewed spirit.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To value our fellowship with God above all other things.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To seek the joy and peace that comes with forgiveness.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To ask God to help us to remain faithful.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To help others obtain what we have received from the Lord.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David Teaches Us…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7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763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894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Prayer of a Penitent Heart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403122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Psalm 51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031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Second </a:t>
            </a:r>
            <a:r>
              <a:rPr lang="en-US" sz="2800" dirty="0"/>
              <a:t>Samuel 11-12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David </a:t>
            </a:r>
            <a:r>
              <a:rPr lang="en-US" sz="2800" dirty="0"/>
              <a:t>lusted after his neighbor’s </a:t>
            </a:r>
            <a:r>
              <a:rPr lang="en-US" sz="2800" dirty="0" smtClean="0"/>
              <a:t>wife.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committed adultery; she </a:t>
            </a:r>
            <a:r>
              <a:rPr lang="en-US" sz="2800" dirty="0" smtClean="0"/>
              <a:t>became pregnant.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made her husband </a:t>
            </a:r>
            <a:r>
              <a:rPr lang="en-US" sz="2800" dirty="0" smtClean="0"/>
              <a:t>drunk.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had him </a:t>
            </a:r>
            <a:r>
              <a:rPr lang="en-US" sz="2800" dirty="0" smtClean="0"/>
              <a:t>killed.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tried to cover the whole matter for at least a </a:t>
            </a:r>
            <a:r>
              <a:rPr lang="en-US" sz="2800" dirty="0" smtClean="0"/>
              <a:t>year.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 to this Psalm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4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This Psalm is very personal.</a:t>
            </a:r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This Psalm pulls no punches.</a:t>
            </a:r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This Psalm is very practical.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General Observations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“</a:t>
            </a:r>
            <a:r>
              <a:rPr lang="en-US" sz="2800" dirty="0" smtClean="0"/>
              <a:t>Watch </a:t>
            </a:r>
            <a:r>
              <a:rPr lang="en-US" sz="2800" dirty="0"/>
              <a:t>over your heart with all diligence, for from it flow the springs of life” </a:t>
            </a:r>
            <a:r>
              <a:rPr lang="en-US" sz="2800" dirty="0" smtClean="0"/>
              <a:t>(Prov. 4:23, NASB</a:t>
            </a:r>
            <a:r>
              <a:rPr lang="en-US" sz="2800" dirty="0"/>
              <a:t>).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The heart is the “steering wheel” of our life.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If a spring is contaminated at the fountain head, the entire stream will be </a:t>
            </a:r>
            <a:r>
              <a:rPr lang="en-US" sz="2800" dirty="0" smtClean="0"/>
              <a:t>contaminated. 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The things that proceed from the heart defile the man (Mark 7:20-23).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1. </a:t>
            </a:r>
            <a:r>
              <a:rPr lang="en-US" sz="3600" dirty="0" smtClean="0">
                <a:solidFill>
                  <a:schemeClr val="tx1"/>
                </a:solidFill>
              </a:rPr>
              <a:t>Create in me a clean heart </a:t>
            </a:r>
            <a:r>
              <a:rPr lang="en-US" sz="3600" b="0" dirty="0" smtClean="0">
                <a:solidFill>
                  <a:schemeClr val="tx1"/>
                </a:solidFill>
              </a:rPr>
              <a:t>  </a:t>
            </a:r>
            <a:r>
              <a:rPr lang="en-US" sz="3600" b="0" dirty="0" smtClean="0">
                <a:solidFill>
                  <a:schemeClr val="tx1"/>
                </a:solidFill>
              </a:rPr>
              <a:t>v. </a:t>
            </a:r>
            <a:r>
              <a:rPr lang="en-US" sz="3600" b="0" dirty="0" smtClean="0">
                <a:solidFill>
                  <a:schemeClr val="tx1"/>
                </a:solidFill>
              </a:rPr>
              <a:t>10</a:t>
            </a:r>
            <a:endParaRPr lang="en-US" sz="3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2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02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0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150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1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241" end="3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“create” is the same Hebrew word used in Genesis 1:1.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It means “to make out of nothing.”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David’s heart had become so tainted by sin that </a:t>
            </a:r>
            <a:r>
              <a:rPr lang="en-US" sz="2800" dirty="0" smtClean="0"/>
              <a:t>it could </a:t>
            </a:r>
            <a:r>
              <a:rPr lang="en-US" sz="2800" dirty="0"/>
              <a:t>not be repaired. </a:t>
            </a:r>
            <a:r>
              <a:rPr lang="en-US" sz="2800" dirty="0" smtClean="0"/>
              <a:t>God had to give him a new heart.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1. </a:t>
            </a:r>
            <a:r>
              <a:rPr lang="en-US" sz="3600" dirty="0" smtClean="0">
                <a:solidFill>
                  <a:schemeClr val="tx1"/>
                </a:solidFill>
              </a:rPr>
              <a:t>Create in me a clean heart </a:t>
            </a:r>
            <a:r>
              <a:rPr lang="en-US" sz="3600" b="0" dirty="0" smtClean="0">
                <a:solidFill>
                  <a:schemeClr val="tx1"/>
                </a:solidFill>
              </a:rPr>
              <a:t>  </a:t>
            </a:r>
            <a:r>
              <a:rPr lang="en-US" sz="3600" b="0" dirty="0" smtClean="0">
                <a:solidFill>
                  <a:schemeClr val="tx1"/>
                </a:solidFill>
              </a:rPr>
              <a:t>v. </a:t>
            </a:r>
            <a:r>
              <a:rPr lang="en-US" sz="3600" b="0" dirty="0" smtClean="0">
                <a:solidFill>
                  <a:schemeClr val="tx1"/>
                </a:solidFill>
              </a:rPr>
              <a:t>10</a:t>
            </a:r>
            <a:endParaRPr lang="en-US" sz="3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72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“create” is the same Hebrew word used in Genesis 1:1.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It means “to make out of nothing.”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David’s heart had become so tainted by sin that </a:t>
            </a:r>
            <a:r>
              <a:rPr lang="en-US" sz="2800" dirty="0" smtClean="0"/>
              <a:t>it could </a:t>
            </a:r>
            <a:r>
              <a:rPr lang="en-US" sz="2800" dirty="0"/>
              <a:t>not be repaired. </a:t>
            </a:r>
            <a:r>
              <a:rPr lang="en-US" sz="2800" dirty="0" smtClean="0"/>
              <a:t>God had to give him a new heart.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1. </a:t>
            </a:r>
            <a:r>
              <a:rPr lang="en-US" sz="3600" dirty="0" smtClean="0">
                <a:solidFill>
                  <a:schemeClr val="tx1"/>
                </a:solidFill>
              </a:rPr>
              <a:t>Create in me a clean heart </a:t>
            </a:r>
            <a:r>
              <a:rPr lang="en-US" sz="3600" b="0" dirty="0" smtClean="0">
                <a:solidFill>
                  <a:schemeClr val="tx1"/>
                </a:solidFill>
              </a:rPr>
              <a:t>  </a:t>
            </a:r>
            <a:r>
              <a:rPr lang="en-US" sz="3600" b="0" dirty="0" smtClean="0">
                <a:solidFill>
                  <a:schemeClr val="tx1"/>
                </a:solidFill>
              </a:rPr>
              <a:t>v. </a:t>
            </a:r>
            <a:r>
              <a:rPr lang="en-US" sz="3600" b="0" dirty="0" smtClean="0">
                <a:solidFill>
                  <a:schemeClr val="tx1"/>
                </a:solidFill>
              </a:rPr>
              <a:t>10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371600"/>
            <a:ext cx="8382000" cy="449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576149"/>
            <a:ext cx="7467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 </a:t>
            </a:r>
            <a:r>
              <a:rPr lang="en-US" sz="2200" b="1" dirty="0" smtClean="0"/>
              <a:t>  </a:t>
            </a:r>
            <a:r>
              <a:rPr lang="en-US" sz="2200" b="1" dirty="0" smtClean="0"/>
              <a:t>"Cast </a:t>
            </a:r>
            <a:r>
              <a:rPr lang="en-US" sz="2200" b="1" dirty="0"/>
              <a:t>away from you all your transgressions which you have committed, and make yourselves a new heart and a new spirit! For why will you die, O house of </a:t>
            </a:r>
            <a:r>
              <a:rPr lang="en-US" sz="2200" b="1" dirty="0" smtClean="0"/>
              <a:t>Israel</a:t>
            </a:r>
            <a:r>
              <a:rPr lang="en-US" sz="2200" b="1" dirty="0" smtClean="0"/>
              <a:t>” </a:t>
            </a:r>
            <a:endParaRPr lang="en-US" sz="2200" b="1" dirty="0"/>
          </a:p>
          <a:p>
            <a:pPr algn="r"/>
            <a:r>
              <a:rPr lang="en-US" sz="2200" b="1" dirty="0" smtClean="0"/>
              <a:t>Ezekiel 18:31</a:t>
            </a:r>
            <a:endParaRPr lang="en-US" sz="2200" b="1" dirty="0"/>
          </a:p>
          <a:p>
            <a:endParaRPr lang="en-US" sz="2200" b="1" dirty="0"/>
          </a:p>
          <a:p>
            <a:r>
              <a:rPr lang="en-US" sz="2200" b="1" dirty="0" smtClean="0"/>
              <a:t>   </a:t>
            </a:r>
            <a:r>
              <a:rPr lang="en-US" sz="2200" b="1" dirty="0" smtClean="0"/>
              <a:t>“Then </a:t>
            </a:r>
            <a:r>
              <a:rPr lang="en-US" sz="2200" b="1" dirty="0"/>
              <a:t>I will sprinkle clean water on you, and you shall be clean; I will cleanse you from all your filthiness and from all your </a:t>
            </a:r>
            <a:r>
              <a:rPr lang="en-US" sz="2200" b="1" dirty="0" smtClean="0"/>
              <a:t>idols. I </a:t>
            </a:r>
            <a:r>
              <a:rPr lang="en-US" sz="2200" b="1" dirty="0"/>
              <a:t>will give you a new heart and put a new spirit within </a:t>
            </a:r>
            <a:r>
              <a:rPr lang="en-US" sz="2200" b="1" dirty="0" smtClean="0"/>
              <a:t>you..</a:t>
            </a:r>
            <a:r>
              <a:rPr lang="en-US" sz="2200" b="1" dirty="0" smtClean="0"/>
              <a:t>.” </a:t>
            </a:r>
            <a:endParaRPr lang="en-US" sz="2200" b="1" dirty="0" smtClean="0"/>
          </a:p>
          <a:p>
            <a:pPr algn="r"/>
            <a:r>
              <a:rPr lang="en-US" sz="2200" b="1" dirty="0" smtClean="0"/>
              <a:t>Ezekiel 36:25-26 </a:t>
            </a:r>
            <a:endParaRPr lang="en-US" sz="2200" b="1" dirty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8116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“create” is the same Hebrew word used in Genesis 1:1.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It means “to make out of nothing.”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David’s heart had become so tainted by sin that </a:t>
            </a:r>
            <a:r>
              <a:rPr lang="en-US" sz="2800" dirty="0" smtClean="0"/>
              <a:t>it could </a:t>
            </a:r>
            <a:r>
              <a:rPr lang="en-US" sz="2800" dirty="0"/>
              <a:t>not be repaired. </a:t>
            </a:r>
            <a:r>
              <a:rPr lang="en-US" sz="2800" dirty="0" smtClean="0"/>
              <a:t>God had to give him a new heart.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1. </a:t>
            </a:r>
            <a:r>
              <a:rPr lang="en-US" sz="3600" dirty="0" smtClean="0">
                <a:solidFill>
                  <a:schemeClr val="tx1"/>
                </a:solidFill>
              </a:rPr>
              <a:t>Create in me a clean heart </a:t>
            </a:r>
            <a:r>
              <a:rPr lang="en-US" sz="3600" b="0" dirty="0" smtClean="0">
                <a:solidFill>
                  <a:schemeClr val="tx1"/>
                </a:solidFill>
              </a:rPr>
              <a:t>  </a:t>
            </a:r>
            <a:r>
              <a:rPr lang="en-US" sz="3600" b="0" dirty="0" smtClean="0">
                <a:solidFill>
                  <a:schemeClr val="tx1"/>
                </a:solidFill>
              </a:rPr>
              <a:t>v. </a:t>
            </a:r>
            <a:r>
              <a:rPr lang="en-US" sz="3600" b="0" dirty="0" smtClean="0">
                <a:solidFill>
                  <a:schemeClr val="tx1"/>
                </a:solidFill>
              </a:rPr>
              <a:t>10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371600"/>
            <a:ext cx="8382000" cy="449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79457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</a:t>
            </a:r>
            <a:r>
              <a:rPr lang="en-US" sz="2800" b="1" dirty="0" smtClean="0"/>
              <a:t>  </a:t>
            </a:r>
            <a:r>
              <a:rPr lang="en-US" sz="2800" b="1" dirty="0" smtClean="0"/>
              <a:t>"Blessed </a:t>
            </a:r>
            <a:r>
              <a:rPr lang="en-US" sz="2800" b="1" dirty="0"/>
              <a:t>are the pure in heart</a:t>
            </a:r>
            <a:r>
              <a:rPr lang="en-US" sz="2800" b="1" dirty="0" smtClean="0"/>
              <a:t>, for </a:t>
            </a:r>
            <a:r>
              <a:rPr lang="en-US" sz="2800" b="1" dirty="0"/>
              <a:t>they shall see God</a:t>
            </a:r>
            <a:r>
              <a:rPr lang="en-US" sz="2800" b="1" dirty="0" smtClean="0"/>
              <a:t>.</a:t>
            </a:r>
            <a:r>
              <a:rPr lang="en-US" sz="2800" b="1" dirty="0" smtClean="0"/>
              <a:t>” </a:t>
            </a:r>
            <a:endParaRPr lang="en-US" sz="2800" b="1" dirty="0"/>
          </a:p>
          <a:p>
            <a:pPr algn="r"/>
            <a:r>
              <a:rPr lang="en-US" sz="2800" b="1" dirty="0" smtClean="0"/>
              <a:t>Matthew 5:8</a:t>
            </a:r>
            <a:endParaRPr lang="en-US" sz="2800" b="1" dirty="0"/>
          </a:p>
          <a:p>
            <a:endParaRPr lang="en-US" sz="2800" b="1" dirty="0"/>
          </a:p>
          <a:p>
            <a:r>
              <a:rPr lang="en-US" sz="2800" b="1" dirty="0" smtClean="0"/>
              <a:t>   </a:t>
            </a:r>
            <a:r>
              <a:rPr lang="en-US" sz="2800" b="1" dirty="0" smtClean="0"/>
              <a:t>“Pursue </a:t>
            </a:r>
            <a:r>
              <a:rPr lang="en-US" sz="2800" b="1" dirty="0"/>
              <a:t>peace with all people, and holiness, without which no one will see the </a:t>
            </a:r>
            <a:r>
              <a:rPr lang="en-US" sz="2800" b="1" dirty="0" smtClean="0"/>
              <a:t>Lord</a:t>
            </a:r>
            <a:r>
              <a:rPr lang="en-US" sz="2800" b="1" dirty="0"/>
              <a:t>.</a:t>
            </a:r>
            <a:r>
              <a:rPr lang="en-US" sz="2800" b="1" dirty="0" smtClean="0"/>
              <a:t>” </a:t>
            </a:r>
            <a:endParaRPr lang="en-US" sz="2800" b="1" dirty="0" smtClean="0"/>
          </a:p>
          <a:p>
            <a:pPr algn="r"/>
            <a:r>
              <a:rPr lang="en-US" sz="2800" b="1" dirty="0" smtClean="0"/>
              <a:t>Hebrews 12:14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16568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“steadfast spirit” is Davis’s willingness to serve the Lord.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“</a:t>
            </a:r>
            <a:r>
              <a:rPr lang="en-US" sz="2800" dirty="0"/>
              <a:t>The language is of one who had done right formally, but who had fallen into sin, and who desired that he might be brought back into his former condition” (Barnes).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David </a:t>
            </a:r>
            <a:r>
              <a:rPr lang="en-US" sz="2800" dirty="0"/>
              <a:t>is talking about a mind that will stay on the path of duty, remaining loyal to </a:t>
            </a:r>
            <a:r>
              <a:rPr lang="en-US" sz="2800" dirty="0" smtClean="0"/>
              <a:t>God.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2. Renew a steadfast spirit within me </a:t>
            </a:r>
            <a:r>
              <a:rPr lang="en-US" sz="3000" b="0" dirty="0" smtClean="0">
                <a:solidFill>
                  <a:schemeClr val="tx1"/>
                </a:solidFill>
              </a:rPr>
              <a:t>  </a:t>
            </a:r>
            <a:r>
              <a:rPr lang="en-US" sz="3000" b="0" dirty="0" smtClean="0">
                <a:solidFill>
                  <a:schemeClr val="tx1"/>
                </a:solidFill>
              </a:rPr>
              <a:t>v. </a:t>
            </a:r>
            <a:r>
              <a:rPr lang="en-US" sz="3000" b="0" dirty="0" smtClean="0">
                <a:solidFill>
                  <a:schemeClr val="tx1"/>
                </a:solidFill>
              </a:rPr>
              <a:t>10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0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1105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Concourse</vt:lpstr>
      <vt:lpstr>PowerPoint Presentation</vt:lpstr>
      <vt:lpstr>The Prayer of a Penitent Heart</vt:lpstr>
      <vt:lpstr>Background to this Psalm</vt:lpstr>
      <vt:lpstr>General Observations</vt:lpstr>
      <vt:lpstr>1. Create in me a clean heart   v. 10</vt:lpstr>
      <vt:lpstr>1. Create in me a clean heart   v. 10</vt:lpstr>
      <vt:lpstr>1. Create in me a clean heart   v. 10</vt:lpstr>
      <vt:lpstr>1. Create in me a clean heart   v. 10</vt:lpstr>
      <vt:lpstr>2. Renew a steadfast spirit within me   v. 10</vt:lpstr>
      <vt:lpstr>2. Renew a steadfast spirit within me   v. 10</vt:lpstr>
      <vt:lpstr>3. Cast me not away from thy presence              v. 11</vt:lpstr>
      <vt:lpstr>4. Take not thy Holy Spirit away from me              v. 11</vt:lpstr>
      <vt:lpstr>5. Restore me to the joy of thy salvation                  v. 12</vt:lpstr>
      <vt:lpstr>6. Uphold me     v. 12</vt:lpstr>
      <vt:lpstr>6. Uphold me     v. 12</vt:lpstr>
      <vt:lpstr>7. David’s Desire     v. 13</vt:lpstr>
      <vt:lpstr>David Teaches Us…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Prayer of a Penitent Heart</dc:title>
  <dc:creator>Heath</dc:creator>
  <cp:lastModifiedBy>Heath</cp:lastModifiedBy>
  <cp:revision>29</cp:revision>
  <dcterms:created xsi:type="dcterms:W3CDTF">2015-01-03T17:38:41Z</dcterms:created>
  <dcterms:modified xsi:type="dcterms:W3CDTF">2015-01-17T17:55:30Z</dcterms:modified>
</cp:coreProperties>
</file>