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0" r:id="rId4"/>
    <p:sldId id="259" r:id="rId5"/>
    <p:sldId id="271" r:id="rId6"/>
    <p:sldId id="272" r:id="rId7"/>
    <p:sldId id="273" r:id="rId8"/>
    <p:sldId id="269" r:id="rId9"/>
    <p:sldId id="274" r:id="rId10"/>
    <p:sldId id="264" r:id="rId11"/>
    <p:sldId id="265" r:id="rId12"/>
    <p:sldId id="266" r:id="rId13"/>
    <p:sldId id="267" r:id="rId14"/>
    <p:sldId id="268" r:id="rId15"/>
    <p:sldId id="262" r:id="rId16"/>
    <p:sldId id="261" r:id="rId17"/>
    <p:sldId id="263" r:id="rId18"/>
    <p:sldId id="260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2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B8A3-0D73-4D6A-BFD0-CA471A49EAC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65BA-1123-45EE-89CD-556816F6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Mathematical Impossibility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odds of getting a hole in one while playing golf are one in 5,000.</a:t>
            </a:r>
          </a:p>
          <a:p>
            <a:pPr lvl="0"/>
            <a:r>
              <a:rPr lang="en-US" dirty="0"/>
              <a:t>The odds of bowling a perfect game are </a:t>
            </a:r>
            <a:r>
              <a:rPr lang="en-US" dirty="0" smtClean="0"/>
              <a:t>     one </a:t>
            </a:r>
            <a:r>
              <a:rPr lang="en-US" dirty="0"/>
              <a:t>in 11,500. </a:t>
            </a:r>
          </a:p>
          <a:p>
            <a:pPr lvl="0"/>
            <a:r>
              <a:rPr lang="en-US" dirty="0"/>
              <a:t>The odds of getting struck by lightning are </a:t>
            </a:r>
            <a:r>
              <a:rPr lang="en-US" dirty="0" smtClean="0"/>
              <a:t> one </a:t>
            </a:r>
            <a:r>
              <a:rPr lang="en-US" dirty="0"/>
              <a:t>in a million. </a:t>
            </a:r>
          </a:p>
          <a:p>
            <a:pPr lvl="0"/>
            <a:r>
              <a:rPr lang="en-US" dirty="0"/>
              <a:t>The odds of winning the Powerball lottery grand prize are one in 175, 223, 510. </a:t>
            </a:r>
          </a:p>
        </p:txBody>
      </p:sp>
    </p:spTree>
    <p:extLst>
      <p:ext uri="{BB962C8B-B14F-4D97-AF65-F5344CB8AC3E}">
        <p14:creationId xmlns:p14="http://schemas.microsoft.com/office/powerpoint/2010/main" val="20825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Mathematical Impossibility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Mathematicians generally consider any event with a probability of less than one chance in 10</a:t>
            </a:r>
            <a:r>
              <a:rPr lang="en-US" baseline="30000" dirty="0"/>
              <a:t>50</a:t>
            </a:r>
            <a:r>
              <a:rPr lang="en-US" dirty="0"/>
              <a:t> (the number one with 50 zeroes after it) as having a </a:t>
            </a:r>
            <a:r>
              <a:rPr lang="en-US" b="1" dirty="0"/>
              <a:t>zero possibility</a:t>
            </a:r>
            <a:r>
              <a:rPr lang="en-US" dirty="0"/>
              <a:t>; in other words, they say it is </a:t>
            </a:r>
            <a:r>
              <a:rPr lang="en-US" b="1" dirty="0"/>
              <a:t>impossible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9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Mathematical Impossibility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probability of the chance development of a very simple system composed of only 200 integrated parts is 1 out of 10</a:t>
            </a:r>
            <a:r>
              <a:rPr lang="en-US" baseline="30000" dirty="0"/>
              <a:t>375</a:t>
            </a:r>
            <a:r>
              <a:rPr lang="en-US" dirty="0"/>
              <a:t> (this is the number one with 375 zeroes after it!). </a:t>
            </a:r>
            <a:endParaRPr lang="en-US" dirty="0" smtClean="0"/>
          </a:p>
          <a:p>
            <a:pPr lvl="0"/>
            <a:endParaRPr lang="en-US" sz="1100" dirty="0" smtClean="0"/>
          </a:p>
          <a:p>
            <a:pPr lvl="0"/>
            <a:r>
              <a:rPr lang="en-US" dirty="0"/>
              <a:t>The most basic type of protein molecule that could be classified as living is composed of at least 400 linked amino acids, each made up of a specific arrangement of four or five chemical elements, each with a unique combination of protons, neutrons, and electrons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3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Mathematical Impossibility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chance formation of even the simplest replicating protein molecule is 1 in 10</a:t>
            </a:r>
            <a:r>
              <a:rPr lang="en-US" baseline="30000" dirty="0"/>
              <a:t>450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The probability of forming the proteins and DNA for the smallest self-replicating entity is </a:t>
            </a:r>
            <a:r>
              <a:rPr lang="en-US" dirty="0" smtClean="0"/>
              <a:t> 1 </a:t>
            </a:r>
            <a:r>
              <a:rPr lang="en-US" dirty="0"/>
              <a:t>in 10</a:t>
            </a:r>
            <a:r>
              <a:rPr lang="en-US" baseline="30000" dirty="0"/>
              <a:t>167,626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83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Mathematical Impossibility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chance formation of even the simplest replicating protein molecule is 1 in 10</a:t>
            </a:r>
            <a:r>
              <a:rPr lang="en-US" baseline="30000" dirty="0"/>
              <a:t>450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The probability of forming the proteins and DNA for the smallest self-replicating entity is </a:t>
            </a:r>
            <a:r>
              <a:rPr lang="en-US" dirty="0" smtClean="0"/>
              <a:t> 1 </a:t>
            </a:r>
            <a:r>
              <a:rPr lang="en-US" dirty="0"/>
              <a:t>in 10</a:t>
            </a:r>
            <a:r>
              <a:rPr lang="en-US" baseline="30000" dirty="0"/>
              <a:t>167,626</a:t>
            </a:r>
            <a:r>
              <a:rPr lang="en-US" dirty="0"/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676400"/>
            <a:ext cx="7315200" cy="46482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09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Mathematically we all have a better chance of bowling </a:t>
            </a:r>
            <a:r>
              <a:rPr lang="en-US" sz="3200" b="1" dirty="0" smtClean="0">
                <a:solidFill>
                  <a:schemeClr val="bg1"/>
                </a:solidFill>
              </a:rPr>
              <a:t>a   </a:t>
            </a:r>
            <a:r>
              <a:rPr lang="en-US" sz="3200" b="1" dirty="0">
                <a:solidFill>
                  <a:schemeClr val="bg1"/>
                </a:solidFill>
              </a:rPr>
              <a:t>perfect game, getting a hole in one, winning the </a:t>
            </a:r>
            <a:r>
              <a:rPr lang="en-US" sz="3200" b="1" dirty="0" smtClean="0">
                <a:solidFill>
                  <a:schemeClr val="bg1"/>
                </a:solidFill>
              </a:rPr>
              <a:t>lottery,             and </a:t>
            </a:r>
            <a:r>
              <a:rPr lang="en-US" sz="3200" b="1" dirty="0">
                <a:solidFill>
                  <a:schemeClr val="bg1"/>
                </a:solidFill>
              </a:rPr>
              <a:t>then being struck by lightning,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 </a:t>
            </a:r>
            <a:r>
              <a:rPr lang="en-US" sz="3200" b="1" dirty="0">
                <a:solidFill>
                  <a:schemeClr val="bg1"/>
                </a:solidFill>
              </a:rPr>
              <a:t>for a simple protein to be formed out of non-living matter. </a:t>
            </a:r>
          </a:p>
        </p:txBody>
      </p:sp>
    </p:spTree>
    <p:extLst>
      <p:ext uri="{BB962C8B-B14F-4D97-AF65-F5344CB8AC3E}">
        <p14:creationId xmlns:p14="http://schemas.microsoft.com/office/powerpoint/2010/main" val="980246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forwallpaper.com/files/images/8/8d0c/8d0cf7ac/865963/foss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8" b="60144"/>
          <a:stretch/>
        </p:blipFill>
        <p:spPr bwMode="auto">
          <a:xfrm>
            <a:off x="0" y="0"/>
            <a:ext cx="9133277" cy="156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Fossil Record</a:t>
            </a:r>
            <a:endParaRPr lang="en-US" sz="60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8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6388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number of intermediate and transitional links between all living and extinct species must have been inconceivably great.” 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Charles Darwin</a:t>
            </a:r>
          </a:p>
          <a:p>
            <a:pPr marL="0" indent="0">
              <a:buNone/>
            </a:pPr>
            <a:r>
              <a:rPr lang="en-US" b="1" i="1" dirty="0" smtClean="0"/>
              <a:t>Origin of the Species</a:t>
            </a:r>
            <a:endParaRPr lang="en-US" b="1" i="1" dirty="0"/>
          </a:p>
        </p:txBody>
      </p:sp>
      <p:pic>
        <p:nvPicPr>
          <p:cNvPr id="2050" name="Picture 2" descr="http://www.abchomeopatia.com/wp-content/uploads/2011/08/Charles-Dar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399"/>
            <a:ext cx="2238375" cy="3048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forwallpaper.com/files/images/8/8d0c/8d0cf7ac/865963/foss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8" b="60144"/>
          <a:stretch/>
        </p:blipFill>
        <p:spPr bwMode="auto">
          <a:xfrm>
            <a:off x="0" y="0"/>
            <a:ext cx="9133277" cy="156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Fossil Record</a:t>
            </a:r>
            <a:endParaRPr lang="en-US" sz="60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99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forwallpaper.com/files/images/8/8d0c/8d0cf7ac/865963/foss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8" b="60144"/>
          <a:stretch/>
        </p:blipFill>
        <p:spPr bwMode="auto">
          <a:xfrm>
            <a:off x="0" y="0"/>
            <a:ext cx="9133277" cy="156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Fossil Record</a:t>
            </a:r>
            <a:endParaRPr lang="en-US" sz="60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should find: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Very simple life forms appearing.</a:t>
            </a:r>
          </a:p>
          <a:p>
            <a:pPr lvl="0"/>
            <a:r>
              <a:rPr lang="en-US" dirty="0"/>
              <a:t>Simple life forms gradually changing into complex life forms. </a:t>
            </a:r>
          </a:p>
          <a:p>
            <a:pPr lvl="0"/>
            <a:r>
              <a:rPr lang="en-US" dirty="0"/>
              <a:t>Many transitional links between different kinds of organisms.</a:t>
            </a:r>
          </a:p>
          <a:p>
            <a:pPr lvl="0"/>
            <a:r>
              <a:rPr lang="en-US" dirty="0"/>
              <a:t>The beginnings of new body features, not fully developed, but in the process of development.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we do find: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Complex life forms suddenly appearing.</a:t>
            </a:r>
          </a:p>
          <a:p>
            <a:pPr lvl="0"/>
            <a:r>
              <a:rPr lang="en-US" dirty="0"/>
              <a:t>Complex life forms multiplying after their own kind.</a:t>
            </a:r>
          </a:p>
          <a:p>
            <a:pPr lvl="0"/>
            <a:r>
              <a:rPr lang="en-US" dirty="0"/>
              <a:t>No transitional links between different biological families.</a:t>
            </a:r>
          </a:p>
          <a:p>
            <a:pPr lvl="0"/>
            <a:r>
              <a:rPr lang="en-US" dirty="0"/>
              <a:t>No partial body features; all parts appear to be complete. </a:t>
            </a:r>
          </a:p>
        </p:txBody>
      </p:sp>
    </p:spTree>
    <p:extLst>
      <p:ext uri="{BB962C8B-B14F-4D97-AF65-F5344CB8AC3E}">
        <p14:creationId xmlns:p14="http://schemas.microsoft.com/office/powerpoint/2010/main" val="301616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Evolution Does Not Pass the Test of Science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do smart </a:t>
            </a:r>
            <a:r>
              <a:rPr lang="en-US" dirty="0"/>
              <a:t>people </a:t>
            </a:r>
            <a:r>
              <a:rPr lang="en-US" dirty="0" smtClean="0"/>
              <a:t>cling to                                  and </a:t>
            </a:r>
            <a:r>
              <a:rPr lang="en-US" dirty="0"/>
              <a:t>defend bad </a:t>
            </a:r>
            <a:r>
              <a:rPr lang="en-US" dirty="0" smtClean="0"/>
              <a:t>science?</a:t>
            </a:r>
          </a:p>
          <a:p>
            <a:pPr marL="0" indent="0" algn="r">
              <a:buNone/>
            </a:pPr>
            <a:r>
              <a:rPr lang="en-US" dirty="0" smtClean="0"/>
              <a:t>Because some people prefer                                   a world without God. </a:t>
            </a:r>
          </a:p>
          <a:p>
            <a:pPr marL="0" indent="0" algn="r">
              <a:buNone/>
            </a:pPr>
            <a:endParaRPr lang="en-US" sz="800" dirty="0" smtClean="0"/>
          </a:p>
          <a:p>
            <a:pPr marL="0" indent="0" algn="r">
              <a:buNone/>
            </a:pPr>
            <a:endParaRPr lang="en-US" sz="800" dirty="0" smtClean="0"/>
          </a:p>
          <a:p>
            <a:pPr marL="0" indent="0" algn="r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“The </a:t>
            </a:r>
            <a:r>
              <a:rPr lang="en-US" dirty="0">
                <a:solidFill>
                  <a:srgbClr val="002060"/>
                </a:solidFill>
              </a:rPr>
              <a:t>fool has said in his heart</a:t>
            </a:r>
            <a:r>
              <a:rPr lang="en-US" dirty="0" smtClean="0">
                <a:solidFill>
                  <a:srgbClr val="002060"/>
                </a:solidFill>
              </a:rPr>
              <a:t>, ‘There </a:t>
            </a:r>
            <a:r>
              <a:rPr lang="en-US" dirty="0">
                <a:solidFill>
                  <a:srgbClr val="002060"/>
                </a:solidFill>
              </a:rPr>
              <a:t>is no God</a:t>
            </a:r>
            <a:r>
              <a:rPr lang="en-US" dirty="0" smtClean="0">
                <a:solidFill>
                  <a:srgbClr val="002060"/>
                </a:solidFill>
              </a:rPr>
              <a:t>.’ They </a:t>
            </a:r>
            <a:r>
              <a:rPr lang="en-US" dirty="0">
                <a:solidFill>
                  <a:srgbClr val="002060"/>
                </a:solidFill>
              </a:rPr>
              <a:t>are corrupt</a:t>
            </a:r>
            <a:r>
              <a:rPr lang="en-US" dirty="0" smtClean="0">
                <a:solidFill>
                  <a:srgbClr val="002060"/>
                </a:solidFill>
              </a:rPr>
              <a:t>, they </a:t>
            </a:r>
            <a:r>
              <a:rPr lang="en-US" dirty="0">
                <a:solidFill>
                  <a:srgbClr val="002060"/>
                </a:solidFill>
              </a:rPr>
              <a:t>have done abominable </a:t>
            </a:r>
            <a:r>
              <a:rPr lang="en-US" dirty="0" smtClean="0">
                <a:solidFill>
                  <a:srgbClr val="002060"/>
                </a:solidFill>
              </a:rPr>
              <a:t>works, there </a:t>
            </a:r>
            <a:r>
              <a:rPr lang="en-US" dirty="0">
                <a:solidFill>
                  <a:srgbClr val="002060"/>
                </a:solidFill>
              </a:rPr>
              <a:t>is none who does </a:t>
            </a:r>
            <a:r>
              <a:rPr lang="en-US" dirty="0" smtClean="0">
                <a:solidFill>
                  <a:srgbClr val="002060"/>
                </a:solidFill>
              </a:rPr>
              <a:t>good.”          Psalm 14:1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85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3.bp.blogspot.com/-9ErPWk71UaI/Um_B6BOLEDI/AAAAAAAAAOM/vPqUNqW9pWA/s1600/Creation+vs+Ev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7175" cy="61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Theory of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</a:t>
            </a:r>
            <a:r>
              <a:rPr lang="en-US" dirty="0"/>
              <a:t>the argument that all living organisms arose from one simple organism which originally arose from non-living </a:t>
            </a:r>
            <a:r>
              <a:rPr lang="en-US" dirty="0" smtClean="0"/>
              <a:t>matter.</a:t>
            </a:r>
          </a:p>
          <a:p>
            <a:r>
              <a:rPr lang="en-US" dirty="0" smtClean="0"/>
              <a:t>The variety of life seen on this planet is the result of genetic                                          mutations which                                                  took place over                                                      billions of years. </a:t>
            </a:r>
            <a:endParaRPr lang="en-US" dirty="0"/>
          </a:p>
        </p:txBody>
      </p:sp>
      <p:pic>
        <p:nvPicPr>
          <p:cNvPr id="4098" name="Picture 2" descr="http://ap.lanexdev.com/user_images/image/rr/2014/God-and-the-Laws-of-Science_Genetics-vs-Evolution--J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4524375" cy="2381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0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Violates the Law of Biogenesis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“Biogenesis” is a compound word: “bio” means </a:t>
            </a:r>
            <a:r>
              <a:rPr lang="en-US" b="1" dirty="0"/>
              <a:t>life</a:t>
            </a:r>
            <a:r>
              <a:rPr lang="en-US" dirty="0"/>
              <a:t> and “genesis” means </a:t>
            </a:r>
            <a:r>
              <a:rPr lang="en-US" b="1" dirty="0" smtClean="0"/>
              <a:t>beginning</a:t>
            </a:r>
            <a:r>
              <a:rPr lang="en-US" dirty="0" smtClean="0"/>
              <a:t>. </a:t>
            </a:r>
            <a:endParaRPr lang="en-US" dirty="0"/>
          </a:p>
          <a:p>
            <a:pPr lvl="0"/>
            <a:r>
              <a:rPr lang="en-US" dirty="0"/>
              <a:t>This law states that life can only come from preexisting life, and that living things reproduce after their own kind. </a:t>
            </a:r>
          </a:p>
          <a:p>
            <a:pPr lvl="0"/>
            <a:r>
              <a:rPr lang="en-US" dirty="0"/>
              <a:t>This </a:t>
            </a:r>
            <a:r>
              <a:rPr lang="en-US" dirty="0" smtClean="0"/>
              <a:t>law is </a:t>
            </a:r>
            <a:r>
              <a:rPr lang="en-US" dirty="0"/>
              <a:t>constantly observed in the physical world, and is counted on by farmers, stockmen, and breeders.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4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Violates the Law of Biogenesis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God established this law in the creation week when He commanded vegetation and animals to reproduce after their own </a:t>
            </a:r>
            <a:r>
              <a:rPr lang="en-US" dirty="0" smtClean="0"/>
              <a:t>kind.</a:t>
            </a:r>
          </a:p>
          <a:p>
            <a:pPr lvl="1"/>
            <a:r>
              <a:rPr lang="en-US" sz="3200" dirty="0" smtClean="0"/>
              <a:t>Genesis </a:t>
            </a:r>
            <a:r>
              <a:rPr lang="en-US" sz="3200" dirty="0"/>
              <a:t>1:11-12, 21, </a:t>
            </a:r>
            <a:r>
              <a:rPr lang="en-US" sz="3200" dirty="0" smtClean="0"/>
              <a:t>24-25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Violates the Law of Biogenesis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the nineteenth century, French microbiologist Louis Pasteur disproved the popular theory of “spontaneous generation.” 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1026" name="Picture 2" descr="http://www.comicbookreligion.com/img/l/o/Louis_Pas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23907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1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Violates the Law of Biogenesis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of Evolution actually argues </a:t>
            </a:r>
            <a:r>
              <a:rPr lang="en-US" b="1" dirty="0"/>
              <a:t>against</a:t>
            </a:r>
            <a:r>
              <a:rPr lang="en-US" dirty="0"/>
              <a:t> the Law of Biogenesis and </a:t>
            </a:r>
            <a:r>
              <a:rPr lang="en-US" b="1" dirty="0"/>
              <a:t>in favor of </a:t>
            </a:r>
            <a:r>
              <a:rPr lang="en-US" dirty="0"/>
              <a:t>spontaneous generation. </a:t>
            </a:r>
            <a:endParaRPr lang="en-US" dirty="0" smtClean="0"/>
          </a:p>
          <a:p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Claims life </a:t>
            </a:r>
            <a:r>
              <a:rPr lang="en-US" dirty="0"/>
              <a:t>has arisen from non-living </a:t>
            </a:r>
            <a:r>
              <a:rPr lang="en-US" dirty="0" smtClean="0"/>
              <a:t>matter.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Claims living </a:t>
            </a:r>
            <a:r>
              <a:rPr lang="en-US" dirty="0"/>
              <a:t>organisms </a:t>
            </a:r>
            <a:r>
              <a:rPr lang="en-US" dirty="0" smtClean="0"/>
              <a:t>“reproduced into” different kinds as a result of genetic mutations.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6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Violates the Second Law of Thermodynamics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 rot="2049711">
            <a:off x="1524000" y="2817979"/>
            <a:ext cx="6172200" cy="2438400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According to this law, as energy is transformed from one form into another, less of the total energy is available to be utilized in further transformations. </a:t>
            </a:r>
          </a:p>
          <a:p>
            <a:pPr lvl="0"/>
            <a:r>
              <a:rPr lang="en-US" dirty="0"/>
              <a:t>In other words, left alone, all natural processes lead to a less ordered, less organized state.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3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Violates the Second Law of Thermodynamics</a:t>
            </a:r>
            <a:endParaRPr lang="en-US" b="1" dirty="0"/>
          </a:p>
        </p:txBody>
      </p:sp>
      <p:pic>
        <p:nvPicPr>
          <p:cNvPr id="1026" name="Picture 2" descr="http://joshreads.com/images/10/12/i101214z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239000" cy="23241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arnhebrewpod.com/images/library/holidays/chanukah/whisper-down-the-la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0"/>
          <a:stretch/>
        </p:blipFill>
        <p:spPr bwMode="auto">
          <a:xfrm>
            <a:off x="457200" y="4094018"/>
            <a:ext cx="4038600" cy="22305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2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764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The Theory of Evolution</vt:lpstr>
      <vt:lpstr>Violates the Law of Biogenesis</vt:lpstr>
      <vt:lpstr>Violates the Law of Biogenesis</vt:lpstr>
      <vt:lpstr>Violates the Law of Biogenesis</vt:lpstr>
      <vt:lpstr>Violates the Law of Biogenesis</vt:lpstr>
      <vt:lpstr>Violates the Second Law of Thermodynamics</vt:lpstr>
      <vt:lpstr>Violates the Second Law of Thermodynamics</vt:lpstr>
      <vt:lpstr>Mathematical Impossibility</vt:lpstr>
      <vt:lpstr>Mathematical Impossibility</vt:lpstr>
      <vt:lpstr>Mathematical Impossibility</vt:lpstr>
      <vt:lpstr>Mathematical Impossibility</vt:lpstr>
      <vt:lpstr>Mathematical Impossibility</vt:lpstr>
      <vt:lpstr>The Fossil Record</vt:lpstr>
      <vt:lpstr>The Fossil Record</vt:lpstr>
      <vt:lpstr>The Fossil Record</vt:lpstr>
      <vt:lpstr>Evolution Does Not Pass the Test of Science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Heath</cp:lastModifiedBy>
  <cp:revision>16</cp:revision>
  <dcterms:created xsi:type="dcterms:W3CDTF">2015-01-10T01:37:11Z</dcterms:created>
  <dcterms:modified xsi:type="dcterms:W3CDTF">2015-01-10T15:28:57Z</dcterms:modified>
</cp:coreProperties>
</file>