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1" r:id="rId4"/>
    <p:sldId id="263" r:id="rId5"/>
    <p:sldId id="262"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ABA1BC-B2DF-40B1-A311-5E9DE4B8C3EE}" type="datetimeFigureOut">
              <a:rPr lang="en-US" smtClean="0"/>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3841753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ABA1BC-B2DF-40B1-A311-5E9DE4B8C3EE}" type="datetimeFigureOut">
              <a:rPr lang="en-US" smtClean="0"/>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96338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ABA1BC-B2DF-40B1-A311-5E9DE4B8C3EE}" type="datetimeFigureOut">
              <a:rPr lang="en-US" smtClean="0"/>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257593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ABA1BC-B2DF-40B1-A311-5E9DE4B8C3EE}" type="datetimeFigureOut">
              <a:rPr lang="en-US" smtClean="0"/>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229034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ABA1BC-B2DF-40B1-A311-5E9DE4B8C3EE}" type="datetimeFigureOut">
              <a:rPr lang="en-US" smtClean="0"/>
              <a:t>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208822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ABA1BC-B2DF-40B1-A311-5E9DE4B8C3EE}" type="datetimeFigureOut">
              <a:rPr lang="en-US" smtClean="0"/>
              <a:t>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1591479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ABA1BC-B2DF-40B1-A311-5E9DE4B8C3EE}" type="datetimeFigureOut">
              <a:rPr lang="en-US" smtClean="0"/>
              <a:t>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167445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ABA1BC-B2DF-40B1-A311-5E9DE4B8C3EE}" type="datetimeFigureOut">
              <a:rPr lang="en-US" smtClean="0"/>
              <a:t>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65825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BA1BC-B2DF-40B1-A311-5E9DE4B8C3EE}" type="datetimeFigureOut">
              <a:rPr lang="en-US" smtClean="0"/>
              <a:t>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3076353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ABA1BC-B2DF-40B1-A311-5E9DE4B8C3EE}" type="datetimeFigureOut">
              <a:rPr lang="en-US" smtClean="0"/>
              <a:t>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3575790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ABA1BC-B2DF-40B1-A311-5E9DE4B8C3EE}" type="datetimeFigureOut">
              <a:rPr lang="en-US" smtClean="0"/>
              <a:t>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1D3C9-3658-4E54-B378-2DDC0001B5D7}" type="slidenum">
              <a:rPr lang="en-US" smtClean="0"/>
              <a:t>‹#›</a:t>
            </a:fld>
            <a:endParaRPr lang="en-US"/>
          </a:p>
        </p:txBody>
      </p:sp>
    </p:spTree>
    <p:extLst>
      <p:ext uri="{BB962C8B-B14F-4D97-AF65-F5344CB8AC3E}">
        <p14:creationId xmlns:p14="http://schemas.microsoft.com/office/powerpoint/2010/main" val="1484620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BA1BC-B2DF-40B1-A311-5E9DE4B8C3EE}" type="datetimeFigureOut">
              <a:rPr lang="en-US" smtClean="0"/>
              <a:t>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1D3C9-3658-4E54-B378-2DDC0001B5D7}" type="slidenum">
              <a:rPr lang="en-US" smtClean="0"/>
              <a:t>‹#›</a:t>
            </a:fld>
            <a:endParaRPr lang="en-US"/>
          </a:p>
        </p:txBody>
      </p:sp>
    </p:spTree>
    <p:extLst>
      <p:ext uri="{BB962C8B-B14F-4D97-AF65-F5344CB8AC3E}">
        <p14:creationId xmlns:p14="http://schemas.microsoft.com/office/powerpoint/2010/main" val="780807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3074" name="Picture 2" descr="http://wibe-music.com/wp-content/uploads/sites/25/2014/05/pepsi-wallpaper-by-evlz-do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descr="https://img0.etsystatic.com/022/0/7125644/il_570xN.509809226_s9c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81000"/>
            <a:ext cx="3269669" cy="4123172"/>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6" name="Picture 2" descr="http://thumbs4.ebaystatic.com/d/l225/m/mpFjkkWOTJxVZUqIW7ynsyw.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4075" y="4114800"/>
            <a:ext cx="2600325" cy="240385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7" name="Picture 4" descr="http://tjthesportsgeek.files.wordpress.com/2012/02/pepsimj.png"/>
          <p:cNvPicPr>
            <a:picLocks noChangeAspect="1" noChangeArrowheads="1"/>
          </p:cNvPicPr>
          <p:nvPr/>
        </p:nvPicPr>
        <p:blipFill rotWithShape="1">
          <a:blip r:embed="rId5">
            <a:extLst>
              <a:ext uri="{28A0092B-C50C-407E-A947-70E740481C1C}">
                <a14:useLocalDpi xmlns:a14="http://schemas.microsoft.com/office/drawing/2010/main" val="0"/>
              </a:ext>
            </a:extLst>
          </a:blip>
          <a:srcRect l="6546" r="2910"/>
          <a:stretch/>
        </p:blipFill>
        <p:spPr bwMode="auto">
          <a:xfrm>
            <a:off x="5389418" y="381000"/>
            <a:ext cx="3449782" cy="2513319"/>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8" name="Picture 6" descr="http://scrapetv.com/News/News%20Pages/Politics/images-2/pepsi-choice-of-a-new-generation-ad.jpg"/>
          <p:cNvPicPr>
            <a:picLocks noChangeAspect="1" noChangeArrowheads="1"/>
          </p:cNvPicPr>
          <p:nvPr/>
        </p:nvPicPr>
        <p:blipFill rotWithShape="1">
          <a:blip r:embed="rId6">
            <a:extLst>
              <a:ext uri="{28A0092B-C50C-407E-A947-70E740481C1C}">
                <a14:useLocalDpi xmlns:a14="http://schemas.microsoft.com/office/drawing/2010/main" val="0"/>
              </a:ext>
            </a:extLst>
          </a:blip>
          <a:srcRect l="3123" t="5005" r="3625" b="4587"/>
          <a:stretch/>
        </p:blipFill>
        <p:spPr bwMode="auto">
          <a:xfrm>
            <a:off x="1600200" y="4752108"/>
            <a:ext cx="2895600" cy="1877292"/>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0924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“The Choice of a New Generation”</a:t>
            </a:r>
            <a:endParaRPr lang="en-US" b="1" i="1"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a:t>The book of Deuteronomy is Moses’ farewell </a:t>
            </a:r>
            <a:r>
              <a:rPr lang="en-US" dirty="0" smtClean="0"/>
              <a:t>address</a:t>
            </a:r>
          </a:p>
          <a:p>
            <a:r>
              <a:rPr lang="en-US" dirty="0" smtClean="0"/>
              <a:t>The generation that refused to enter the Promised Land had perished; now their children were preparing to enter</a:t>
            </a:r>
          </a:p>
          <a:p>
            <a:r>
              <a:rPr lang="en-US" dirty="0" smtClean="0"/>
              <a:t>In chapter 30, Moses summarizes                  the importance of his message by        presenting them with a choice:                       life or death</a:t>
            </a:r>
            <a:endParaRPr lang="en-US" dirty="0"/>
          </a:p>
        </p:txBody>
      </p:sp>
      <p:pic>
        <p:nvPicPr>
          <p:cNvPr id="1026"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41510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bg1"/>
                </a:solidFill>
              </a:rPr>
              <a:t>The Nature of This Choice</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It was a clear choice</a:t>
            </a:r>
          </a:p>
          <a:p>
            <a:pPr lvl="1"/>
            <a:r>
              <a:rPr lang="en-US" dirty="0" smtClean="0">
                <a:solidFill>
                  <a:schemeClr val="bg1"/>
                </a:solidFill>
              </a:rPr>
              <a:t>Genesis 2:17; Matthew 7:13-14</a:t>
            </a:r>
          </a:p>
          <a:p>
            <a:r>
              <a:rPr lang="en-US" b="1" dirty="0" smtClean="0">
                <a:solidFill>
                  <a:schemeClr val="bg1"/>
                </a:solidFill>
              </a:rPr>
              <a:t>It was a personal choice</a:t>
            </a:r>
          </a:p>
          <a:p>
            <a:pPr lvl="1"/>
            <a:r>
              <a:rPr lang="en-US" dirty="0" smtClean="0">
                <a:solidFill>
                  <a:schemeClr val="bg1"/>
                </a:solidFill>
              </a:rPr>
              <a:t>Joshua 24:15</a:t>
            </a:r>
          </a:p>
          <a:p>
            <a:r>
              <a:rPr lang="en-US" b="1" dirty="0" smtClean="0">
                <a:solidFill>
                  <a:schemeClr val="bg1"/>
                </a:solidFill>
              </a:rPr>
              <a:t>It was a critical choice</a:t>
            </a:r>
          </a:p>
          <a:p>
            <a:pPr lvl="1"/>
            <a:r>
              <a:rPr lang="en-US" dirty="0" smtClean="0">
                <a:solidFill>
                  <a:schemeClr val="bg1"/>
                </a:solidFill>
              </a:rPr>
              <a:t>2 Corinthians 6:2; Acts 22:16</a:t>
            </a:r>
            <a:endParaRPr lang="en-US" dirty="0">
              <a:solidFill>
                <a:schemeClr val="bg1"/>
              </a:solidFill>
            </a:endParaRPr>
          </a:p>
        </p:txBody>
      </p:sp>
      <p:pic>
        <p:nvPicPr>
          <p:cNvPr id="4"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96395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What is involved in choosing life?</a:t>
            </a:r>
            <a:endParaRPr lang="en-US" b="1" i="1" dirty="0"/>
          </a:p>
        </p:txBody>
      </p:sp>
      <p:sp>
        <p:nvSpPr>
          <p:cNvPr id="3" name="Content Placeholder 2"/>
          <p:cNvSpPr>
            <a:spLocks noGrp="1"/>
          </p:cNvSpPr>
          <p:nvPr>
            <p:ph idx="1"/>
          </p:nvPr>
        </p:nvSpPr>
        <p:spPr/>
        <p:txBody>
          <a:bodyPr/>
          <a:lstStyle/>
          <a:p>
            <a:r>
              <a:rPr lang="en-US" dirty="0" smtClean="0"/>
              <a:t>Choosing </a:t>
            </a:r>
            <a:r>
              <a:rPr lang="en-US" dirty="0"/>
              <a:t>life involves more than a simple affirmation. </a:t>
            </a:r>
          </a:p>
          <a:p>
            <a:pPr lvl="0"/>
            <a:r>
              <a:rPr lang="en-US" dirty="0"/>
              <a:t>Choosing life involves a total commitment of ourselves to God. </a:t>
            </a:r>
          </a:p>
          <a:p>
            <a:pPr lvl="0"/>
            <a:r>
              <a:rPr lang="en-US" dirty="0"/>
              <a:t>Our entire way of life will be </a:t>
            </a:r>
            <a:r>
              <a:rPr lang="en-US" dirty="0" smtClean="0"/>
              <a:t>                         based </a:t>
            </a:r>
            <a:r>
              <a:rPr lang="en-US" dirty="0"/>
              <a:t>upon and guided by </a:t>
            </a:r>
            <a:r>
              <a:rPr lang="en-US" dirty="0" smtClean="0"/>
              <a:t>                               this </a:t>
            </a:r>
            <a:r>
              <a:rPr lang="en-US" dirty="0"/>
              <a:t>decision. </a:t>
            </a:r>
          </a:p>
          <a:p>
            <a:endParaRPr lang="en-US" dirty="0"/>
          </a:p>
        </p:txBody>
      </p:sp>
      <p:pic>
        <p:nvPicPr>
          <p:cNvPr id="4"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7591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What is involved in choosing life?</a:t>
            </a:r>
            <a:endParaRPr lang="en-US" b="1" i="1" dirty="0"/>
          </a:p>
        </p:txBody>
      </p:sp>
      <p:sp>
        <p:nvSpPr>
          <p:cNvPr id="3" name="Content Placeholder 2"/>
          <p:cNvSpPr>
            <a:spLocks noGrp="1"/>
          </p:cNvSpPr>
          <p:nvPr>
            <p:ph idx="1"/>
          </p:nvPr>
        </p:nvSpPr>
        <p:spPr/>
        <p:txBody>
          <a:bodyPr/>
          <a:lstStyle/>
          <a:p>
            <a:pPr marL="0" indent="0">
              <a:buNone/>
            </a:pPr>
            <a:r>
              <a:rPr lang="en-US" dirty="0" smtClean="0"/>
              <a:t>“By loving the Lord your God, by obeying His voice, and by holding fast to Him; for this is your life and the length of your days, that you may live in the land which the Lord swore to your fathers, to Abraham, Isaac, and Jacob, to give them.”</a:t>
            </a:r>
          </a:p>
          <a:p>
            <a:pPr marL="0" indent="0">
              <a:buNone/>
            </a:pPr>
            <a:endParaRPr lang="en-US" sz="1000" dirty="0" smtClean="0"/>
          </a:p>
          <a:p>
            <a:pPr marL="0" indent="0">
              <a:buNone/>
            </a:pPr>
            <a:r>
              <a:rPr lang="en-US" dirty="0" smtClean="0"/>
              <a:t>Deuteronomy 30:20, NASB</a:t>
            </a:r>
          </a:p>
          <a:p>
            <a:pPr marL="0" indent="0">
              <a:buNone/>
            </a:pPr>
            <a:endParaRPr lang="en-US" dirty="0"/>
          </a:p>
        </p:txBody>
      </p:sp>
      <p:pic>
        <p:nvPicPr>
          <p:cNvPr id="4"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3129972"/>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chemeClr val="bg1"/>
                </a:solidFill>
              </a:rPr>
              <a:t>1. Love the Lord our God</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Deuteronomy 6:5; Matthew 22:37</a:t>
            </a:r>
            <a:endParaRPr lang="en-US" dirty="0" smtClean="0">
              <a:solidFill>
                <a:schemeClr val="bg1"/>
              </a:solidFill>
            </a:endParaRPr>
          </a:p>
          <a:p>
            <a:pPr lvl="0"/>
            <a:r>
              <a:rPr lang="en-US" b="1" dirty="0">
                <a:solidFill>
                  <a:schemeClr val="bg1"/>
                </a:solidFill>
              </a:rPr>
              <a:t>Love allows us to keep the entirety of God’s law (Matt. 22:40</a:t>
            </a:r>
            <a:r>
              <a:rPr lang="en-US" b="1" dirty="0" smtClean="0">
                <a:solidFill>
                  <a:schemeClr val="bg1"/>
                </a:solidFill>
              </a:rPr>
              <a:t>)</a:t>
            </a:r>
            <a:endParaRPr lang="en-US" b="1" dirty="0">
              <a:solidFill>
                <a:schemeClr val="bg1"/>
              </a:solidFill>
            </a:endParaRPr>
          </a:p>
          <a:p>
            <a:pPr lvl="0"/>
            <a:r>
              <a:rPr lang="en-US" b="1" dirty="0">
                <a:solidFill>
                  <a:schemeClr val="bg1"/>
                </a:solidFill>
              </a:rPr>
              <a:t>Obedience rendered without love is nothing (1 Cor. 13:1-3</a:t>
            </a:r>
            <a:r>
              <a:rPr lang="en-US" b="1" dirty="0" smtClean="0">
                <a:solidFill>
                  <a:schemeClr val="bg1"/>
                </a:solidFill>
              </a:rPr>
              <a:t>)</a:t>
            </a:r>
            <a:endParaRPr lang="en-US" b="1" dirty="0">
              <a:solidFill>
                <a:schemeClr val="bg1"/>
              </a:solidFill>
            </a:endParaRPr>
          </a:p>
          <a:p>
            <a:pPr lvl="0"/>
            <a:r>
              <a:rPr lang="en-US" b="1" dirty="0">
                <a:solidFill>
                  <a:schemeClr val="bg1"/>
                </a:solidFill>
              </a:rPr>
              <a:t>We love God because </a:t>
            </a:r>
            <a:r>
              <a:rPr lang="en-US" b="1" dirty="0" smtClean="0">
                <a:solidFill>
                  <a:schemeClr val="bg1"/>
                </a:solidFill>
              </a:rPr>
              <a:t>                                       He </a:t>
            </a:r>
            <a:r>
              <a:rPr lang="en-US" b="1" dirty="0">
                <a:solidFill>
                  <a:schemeClr val="bg1"/>
                </a:solidFill>
              </a:rPr>
              <a:t>first loved us </a:t>
            </a:r>
            <a:r>
              <a:rPr lang="en-US" b="1" dirty="0" smtClean="0">
                <a:solidFill>
                  <a:schemeClr val="bg1"/>
                </a:solidFill>
              </a:rPr>
              <a:t>                                                  (</a:t>
            </a:r>
            <a:r>
              <a:rPr lang="en-US" b="1" dirty="0">
                <a:solidFill>
                  <a:schemeClr val="bg1"/>
                </a:solidFill>
              </a:rPr>
              <a:t>1 John 4:10, 19</a:t>
            </a:r>
            <a:r>
              <a:rPr lang="en-US" b="1" dirty="0" smtClean="0">
                <a:solidFill>
                  <a:schemeClr val="bg1"/>
                </a:solidFill>
              </a:rPr>
              <a:t>) </a:t>
            </a:r>
            <a:endParaRPr lang="en-US" b="1" dirty="0">
              <a:solidFill>
                <a:schemeClr val="bg1"/>
              </a:solidFill>
            </a:endParaRPr>
          </a:p>
        </p:txBody>
      </p:sp>
      <p:pic>
        <p:nvPicPr>
          <p:cNvPr id="4"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81060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chemeClr val="bg1"/>
                </a:solidFill>
              </a:rPr>
              <a:t>2. Obey God’s Voice</a:t>
            </a:r>
            <a:endParaRPr lang="en-US" b="1" i="1"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a:bodyPr>
          <a:lstStyle/>
          <a:p>
            <a:pPr lvl="0"/>
            <a:r>
              <a:rPr lang="en-US" b="1" dirty="0" smtClean="0">
                <a:solidFill>
                  <a:schemeClr val="bg1"/>
                </a:solidFill>
              </a:rPr>
              <a:t>The promise of </a:t>
            </a:r>
            <a:r>
              <a:rPr lang="en-US" b="1" dirty="0">
                <a:solidFill>
                  <a:schemeClr val="bg1"/>
                </a:solidFill>
              </a:rPr>
              <a:t>the land of Canaan was dependent upon their obedience to </a:t>
            </a:r>
            <a:r>
              <a:rPr lang="en-US" b="1" dirty="0" smtClean="0">
                <a:solidFill>
                  <a:schemeClr val="bg1"/>
                </a:solidFill>
              </a:rPr>
              <a:t>God</a:t>
            </a:r>
            <a:endParaRPr lang="en-US" b="1" dirty="0">
              <a:solidFill>
                <a:schemeClr val="bg1"/>
              </a:solidFill>
            </a:endParaRPr>
          </a:p>
          <a:p>
            <a:pPr lvl="0"/>
            <a:r>
              <a:rPr lang="en-US" b="1" dirty="0">
                <a:solidFill>
                  <a:schemeClr val="bg1"/>
                </a:solidFill>
              </a:rPr>
              <a:t>The promise of Heaven is dependent upon our obedience to Christ (Heb. 5:8-9</a:t>
            </a:r>
            <a:r>
              <a:rPr lang="en-US" b="1" dirty="0" smtClean="0">
                <a:solidFill>
                  <a:schemeClr val="bg1"/>
                </a:solidFill>
              </a:rPr>
              <a:t>)</a:t>
            </a:r>
            <a:endParaRPr lang="en-US" b="1" dirty="0">
              <a:solidFill>
                <a:schemeClr val="bg1"/>
              </a:solidFill>
            </a:endParaRPr>
          </a:p>
          <a:p>
            <a:pPr lvl="0"/>
            <a:r>
              <a:rPr lang="en-US" b="1" dirty="0">
                <a:solidFill>
                  <a:schemeClr val="bg1"/>
                </a:solidFill>
              </a:rPr>
              <a:t>Our faith is displayed in </a:t>
            </a:r>
            <a:r>
              <a:rPr lang="en-US" b="1" dirty="0" smtClean="0">
                <a:solidFill>
                  <a:schemeClr val="bg1"/>
                </a:solidFill>
              </a:rPr>
              <a:t>our obedience       (</a:t>
            </a:r>
            <a:r>
              <a:rPr lang="en-US" b="1" dirty="0">
                <a:solidFill>
                  <a:schemeClr val="bg1"/>
                </a:solidFill>
              </a:rPr>
              <a:t>Heb. 11:8; James 2:21-24</a:t>
            </a:r>
            <a:r>
              <a:rPr lang="en-US" b="1" dirty="0" smtClean="0">
                <a:solidFill>
                  <a:schemeClr val="bg1"/>
                </a:solidFill>
              </a:rPr>
              <a:t>)</a:t>
            </a:r>
            <a:endParaRPr lang="en-US" b="1" dirty="0">
              <a:solidFill>
                <a:schemeClr val="bg1"/>
              </a:solidFill>
            </a:endParaRPr>
          </a:p>
          <a:p>
            <a:pPr lvl="0"/>
            <a:r>
              <a:rPr lang="en-US" b="1" dirty="0">
                <a:solidFill>
                  <a:schemeClr val="bg1"/>
                </a:solidFill>
              </a:rPr>
              <a:t>Our love for God is shown in </a:t>
            </a:r>
            <a:r>
              <a:rPr lang="en-US" b="1" dirty="0" smtClean="0">
                <a:solidFill>
                  <a:schemeClr val="bg1"/>
                </a:solidFill>
              </a:rPr>
              <a:t>                         our obedience                                                      (</a:t>
            </a:r>
            <a:r>
              <a:rPr lang="en-US" b="1" dirty="0">
                <a:solidFill>
                  <a:schemeClr val="bg1"/>
                </a:solidFill>
              </a:rPr>
              <a:t>1 John 5:3; John 14:15</a:t>
            </a:r>
            <a:r>
              <a:rPr lang="en-US" b="1" dirty="0" smtClean="0">
                <a:solidFill>
                  <a:schemeClr val="bg1"/>
                </a:solidFill>
              </a:rPr>
              <a:t>)</a:t>
            </a:r>
            <a:endParaRPr lang="en-US" b="1" dirty="0">
              <a:solidFill>
                <a:schemeClr val="bg1"/>
              </a:solidFill>
            </a:endParaRPr>
          </a:p>
        </p:txBody>
      </p:sp>
      <p:pic>
        <p:nvPicPr>
          <p:cNvPr id="4"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81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chemeClr val="bg1"/>
                </a:solidFill>
              </a:rPr>
              <a:t>3. Cling To God</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This admonition stresses faithfulness and steadfastness</a:t>
            </a:r>
          </a:p>
          <a:p>
            <a:r>
              <a:rPr lang="en-US" b="1" dirty="0">
                <a:solidFill>
                  <a:schemeClr val="bg1"/>
                </a:solidFill>
              </a:rPr>
              <a:t>we are to cling unto God is because </a:t>
            </a:r>
            <a:r>
              <a:rPr lang="en-US" b="1" i="1" dirty="0">
                <a:solidFill>
                  <a:schemeClr val="bg1"/>
                </a:solidFill>
              </a:rPr>
              <a:t>“He is your life and the length of your </a:t>
            </a:r>
            <a:r>
              <a:rPr lang="en-US" b="1" i="1" dirty="0" smtClean="0">
                <a:solidFill>
                  <a:schemeClr val="bg1"/>
                </a:solidFill>
              </a:rPr>
              <a:t>days”</a:t>
            </a:r>
          </a:p>
          <a:p>
            <a:r>
              <a:rPr lang="en-US" b="1" dirty="0" smtClean="0">
                <a:solidFill>
                  <a:schemeClr val="bg1"/>
                </a:solidFill>
              </a:rPr>
              <a:t>Illustrated </a:t>
            </a:r>
            <a:r>
              <a:rPr lang="en-US" b="1" dirty="0">
                <a:solidFill>
                  <a:schemeClr val="bg1"/>
                </a:solidFill>
              </a:rPr>
              <a:t>very well </a:t>
            </a:r>
            <a:r>
              <a:rPr lang="en-US" b="1" dirty="0" smtClean="0">
                <a:solidFill>
                  <a:schemeClr val="bg1"/>
                </a:solidFill>
              </a:rPr>
              <a:t>                                            in </a:t>
            </a:r>
            <a:r>
              <a:rPr lang="en-US" b="1" dirty="0">
                <a:solidFill>
                  <a:schemeClr val="bg1"/>
                </a:solidFill>
              </a:rPr>
              <a:t>John </a:t>
            </a:r>
            <a:r>
              <a:rPr lang="en-US" b="1" dirty="0" smtClean="0">
                <a:solidFill>
                  <a:schemeClr val="bg1"/>
                </a:solidFill>
              </a:rPr>
              <a:t>6:66-68</a:t>
            </a:r>
          </a:p>
        </p:txBody>
      </p:sp>
      <p:pic>
        <p:nvPicPr>
          <p:cNvPr id="4"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81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Which Will We Choose?</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“I call heaven and earth as witnesses today against you, that I have set before you life and death, blessing and cursing; therefore choose life, that both you and your descendants may live.”</a:t>
            </a:r>
          </a:p>
          <a:p>
            <a:pPr marL="0" indent="0">
              <a:buNone/>
            </a:pPr>
            <a:endParaRPr lang="en-US" sz="1000" dirty="0" smtClean="0"/>
          </a:p>
          <a:p>
            <a:pPr marL="0" indent="0">
              <a:buNone/>
            </a:pPr>
            <a:r>
              <a:rPr lang="en-US" dirty="0" smtClean="0"/>
              <a:t>Deuteronomy 30:19</a:t>
            </a:r>
          </a:p>
          <a:p>
            <a:pPr marL="0" indent="0">
              <a:buNone/>
            </a:pPr>
            <a:endParaRPr lang="en-US" dirty="0"/>
          </a:p>
        </p:txBody>
      </p:sp>
      <p:pic>
        <p:nvPicPr>
          <p:cNvPr id="4" name="Picture 2" descr="http://1.bp.blogspot.com/-hmIO9zvq-yw/Uv5lH8FM4UI/AAAAAAAAA5g/y5tnP2W44-0/s1600/life-death-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648200"/>
            <a:ext cx="2085975" cy="2079964"/>
          </a:xfrm>
          <a:prstGeom prst="rect">
            <a:avLst/>
          </a:prstGeom>
          <a:noFill/>
          <a:ln w="3175">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322415"/>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406</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“The Choice of a New Generation”</vt:lpstr>
      <vt:lpstr>The Nature of This Choice</vt:lpstr>
      <vt:lpstr>What is involved in choosing life?</vt:lpstr>
      <vt:lpstr>What is involved in choosing life?</vt:lpstr>
      <vt:lpstr>1. Love the Lord our God</vt:lpstr>
      <vt:lpstr>2. Obey God’s Voice</vt:lpstr>
      <vt:lpstr>3. Cling To God</vt:lpstr>
      <vt:lpstr>Which Will We Choose?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dc:creator>
  <cp:lastModifiedBy>Guest</cp:lastModifiedBy>
  <cp:revision>8</cp:revision>
  <dcterms:created xsi:type="dcterms:W3CDTF">2014-12-20T14:36:54Z</dcterms:created>
  <dcterms:modified xsi:type="dcterms:W3CDTF">2015-01-07T20:00:05Z</dcterms:modified>
</cp:coreProperties>
</file>