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p:notesSz cx="6858000" cy="9144000"/>
  <p:defaultTextStyle>
    <a:lvl1pPr>
      <a:defRPr sz="2400">
        <a:latin typeface="Times New Roman"/>
        <a:ea typeface="Times New Roman"/>
        <a:cs typeface="Times New Roman"/>
        <a:sym typeface="Times New Roman"/>
      </a:defRPr>
    </a:lvl1pPr>
    <a:lvl2pPr indent="457200">
      <a:defRPr sz="2400">
        <a:latin typeface="Times New Roman"/>
        <a:ea typeface="Times New Roman"/>
        <a:cs typeface="Times New Roman"/>
        <a:sym typeface="Times New Roman"/>
      </a:defRPr>
    </a:lvl2pPr>
    <a:lvl3pPr indent="914400">
      <a:defRPr sz="2400">
        <a:latin typeface="Times New Roman"/>
        <a:ea typeface="Times New Roman"/>
        <a:cs typeface="Times New Roman"/>
        <a:sym typeface="Times New Roman"/>
      </a:defRPr>
    </a:lvl3pPr>
    <a:lvl4pPr indent="1371600">
      <a:defRPr sz="2400">
        <a:latin typeface="Times New Roman"/>
        <a:ea typeface="Times New Roman"/>
        <a:cs typeface="Times New Roman"/>
        <a:sym typeface="Times New Roman"/>
      </a:defRPr>
    </a:lvl4pPr>
    <a:lvl5pPr indent="1828800">
      <a:defRPr sz="2400">
        <a:latin typeface="Times New Roman"/>
        <a:ea typeface="Times New Roman"/>
        <a:cs typeface="Times New Roman"/>
        <a:sym typeface="Times New Roman"/>
      </a:defRPr>
    </a:lvl5pPr>
    <a:lvl6pPr indent="2286000">
      <a:defRPr sz="2400">
        <a:latin typeface="Times New Roman"/>
        <a:ea typeface="Times New Roman"/>
        <a:cs typeface="Times New Roman"/>
        <a:sym typeface="Times New Roman"/>
      </a:defRPr>
    </a:lvl6pPr>
    <a:lvl7pPr indent="2743200">
      <a:defRPr sz="2400">
        <a:latin typeface="Times New Roman"/>
        <a:ea typeface="Times New Roman"/>
        <a:cs typeface="Times New Roman"/>
        <a:sym typeface="Times New Roman"/>
      </a:defRPr>
    </a:lvl7pPr>
    <a:lvl8pPr indent="3200400">
      <a:defRPr sz="2400">
        <a:latin typeface="Times New Roman"/>
        <a:ea typeface="Times New Roman"/>
        <a:cs typeface="Times New Roman"/>
        <a:sym typeface="Times New Roman"/>
      </a:defRPr>
    </a:lvl8pPr>
    <a:lvl9pPr indent="3657600">
      <a:defRPr sz="2400">
        <a:latin typeface="Times New Roman"/>
        <a:ea typeface="Times New Roman"/>
        <a:cs typeface="Times New Roman"/>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b="def" i="def"/>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b="def" i="def"/>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Title Text</a:t>
            </a:r>
          </a:p>
        </p:txBody>
      </p:sp>
      <p:sp>
        <p:nvSpPr>
          <p:cNvPr id="40" name="Shape 4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515100" y="0"/>
            <a:ext cx="1943100" cy="6705600"/>
          </a:xfrm>
          <a:prstGeom prst="rect">
            <a:avLst/>
          </a:prstGeom>
        </p:spPr>
        <p:txBody>
          <a:bodyPr/>
          <a:lstStyle/>
          <a:p>
            <a:pPr lvl="0">
              <a:defRPr sz="1800"/>
            </a:pPr>
            <a:r>
              <a:rPr sz="4400"/>
              <a:t>Title Text</a:t>
            </a:r>
          </a:p>
        </p:txBody>
      </p:sp>
      <p:sp>
        <p:nvSpPr>
          <p:cNvPr id="44" name="Shape 44"/>
          <p:cNvSpPr/>
          <p:nvPr>
            <p:ph type="body" idx="1"/>
          </p:nvPr>
        </p:nvSpPr>
        <p:spPr>
          <a:xfrm>
            <a:off x="685800" y="609600"/>
            <a:ext cx="5676900" cy="62484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cap="all" sz="4000">
                <a:latin typeface="Times New Roman Bold"/>
                <a:ea typeface="Times New Roman Bold"/>
                <a:cs typeface="Times New Roman Bold"/>
                <a:sym typeface="Times New Roman Bold"/>
              </a:defRPr>
            </a:lvl1pPr>
          </a:lstStyle>
          <a:p>
            <a:pPr lvl="0">
              <a:defRPr cap="none" sz="1800"/>
            </a:pPr>
            <a:r>
              <a:rPr cap="all" sz="4000"/>
              <a:t>Title Text</a:t>
            </a:r>
          </a:p>
        </p:txBody>
      </p:sp>
      <p:sp>
        <p:nvSpPr>
          <p:cNvPr id="15" name="Shape 15"/>
          <p:cNvSpPr/>
          <p:nvPr>
            <p:ph type="body"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Title Text</a:t>
            </a:r>
          </a:p>
        </p:txBody>
      </p:sp>
      <p:sp>
        <p:nvSpPr>
          <p:cNvPr id="19" name="Shape 19"/>
          <p:cNvSpPr/>
          <p:nvPr>
            <p:ph type="body" idx="1"/>
          </p:nvPr>
        </p:nvSpPr>
        <p:spPr>
          <a:xfrm>
            <a:off x="685800" y="1981200"/>
            <a:ext cx="3810000" cy="4876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p:nvPr>
            <p:ph type="body" idx="1"/>
          </p:nvPr>
        </p:nvSpPr>
        <p:spPr>
          <a:xfrm>
            <a:off x="457200" y="1435465"/>
            <a:ext cx="4040188" cy="739411"/>
          </a:xfrm>
          <a:prstGeom prst="rect">
            <a:avLst/>
          </a:prstGeom>
        </p:spPr>
        <p:txBody>
          <a:bodyPr anchor="b"/>
          <a:lstStyle>
            <a:lvl1pPr marL="0" indent="0">
              <a:spcBef>
                <a:spcPts val="500"/>
              </a:spcBef>
              <a:buSzTx/>
              <a:buNone/>
              <a:defRPr sz="2400">
                <a:latin typeface="Times New Roman Bold"/>
                <a:ea typeface="Times New Roman Bold"/>
                <a:cs typeface="Times New Roman Bold"/>
                <a:sym typeface="Times New Roman Bold"/>
              </a:defRPr>
            </a:lvl1pPr>
            <a:lvl2pPr marL="0" indent="457200">
              <a:spcBef>
                <a:spcPts val="500"/>
              </a:spcBef>
              <a:buSzTx/>
              <a:buNone/>
              <a:defRPr sz="2400">
                <a:latin typeface="Times New Roman Bold"/>
                <a:ea typeface="Times New Roman Bold"/>
                <a:cs typeface="Times New Roman Bold"/>
                <a:sym typeface="Times New Roman Bold"/>
              </a:defRPr>
            </a:lvl2pPr>
            <a:lvl3pPr marL="0" indent="914400">
              <a:spcBef>
                <a:spcPts val="500"/>
              </a:spcBef>
              <a:buSzTx/>
              <a:buNone/>
              <a:defRPr sz="2400">
                <a:latin typeface="Times New Roman Bold"/>
                <a:ea typeface="Times New Roman Bold"/>
                <a:cs typeface="Times New Roman Bold"/>
                <a:sym typeface="Times New Roman Bold"/>
              </a:defRPr>
            </a:lvl3pPr>
            <a:lvl4pPr marL="0" indent="1371600">
              <a:spcBef>
                <a:spcPts val="500"/>
              </a:spcBef>
              <a:buSzTx/>
              <a:buNone/>
              <a:defRPr sz="2400">
                <a:latin typeface="Times New Roman Bold"/>
                <a:ea typeface="Times New Roman Bold"/>
                <a:cs typeface="Times New Roman Bold"/>
                <a:sym typeface="Times New Roman Bold"/>
              </a:defRPr>
            </a:lvl4pPr>
            <a:lvl5pPr marL="0" indent="1828800">
              <a:spcBef>
                <a:spcPts val="500"/>
              </a:spcBef>
              <a:buSzTx/>
              <a:buNone/>
              <a:defRPr sz="2400">
                <a:latin typeface="Times New Roman Bold"/>
                <a:ea typeface="Times New Roman Bold"/>
                <a:cs typeface="Times New Roman Bold"/>
                <a:sym typeface="Times New Roman Bold"/>
              </a:defRPr>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685800" y="609600"/>
            <a:ext cx="7772400" cy="1143000"/>
          </a:xfrm>
          <a:prstGeom prst="rect">
            <a:avLst/>
          </a:prstGeom>
        </p:spPr>
        <p:txBody>
          <a:bodyPr/>
          <a:lstStyle/>
          <a:p>
            <a:pPr lvl="0">
              <a:defRPr sz="1800"/>
            </a:pPr>
            <a:r>
              <a:rPr sz="44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4" cy="1435100"/>
          </a:xfrm>
          <a:prstGeom prst="rect">
            <a:avLst/>
          </a:prstGeom>
        </p:spPr>
        <p:txBody>
          <a:bodyPr anchor="b"/>
          <a:lstStyle>
            <a:lvl1pPr algn="l">
              <a:defRPr sz="2000">
                <a:latin typeface="Times New Roman Bold"/>
                <a:ea typeface="Times New Roman Bold"/>
                <a:cs typeface="Times New Roman Bold"/>
                <a:sym typeface="Times New Roman Bold"/>
              </a:defRPr>
            </a:lvl1pPr>
          </a:lstStyle>
          <a:p>
            <a:pPr lvl="0">
              <a:defRPr sz="1800"/>
            </a:pPr>
            <a:r>
              <a:rPr sz="2000"/>
              <a:t>Title Text</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4800600"/>
            <a:ext cx="5486401" cy="566738"/>
          </a:xfrm>
          <a:prstGeom prst="rect">
            <a:avLst/>
          </a:prstGeom>
        </p:spPr>
        <p:txBody>
          <a:bodyPr anchor="b"/>
          <a:lstStyle>
            <a:lvl1pPr algn="l">
              <a:defRPr sz="2000">
                <a:latin typeface="Times New Roman Bold"/>
                <a:ea typeface="Times New Roman Bold"/>
                <a:cs typeface="Times New Roman Bold"/>
                <a:sym typeface="Times New Roman Bold"/>
              </a:defRPr>
            </a:lvl1pPr>
          </a:lstStyle>
          <a:p>
            <a:pPr lvl="0">
              <a:defRPr sz="1800"/>
            </a:pPr>
            <a:r>
              <a:rPr sz="2000"/>
              <a:t>Title Text</a:t>
            </a:r>
          </a:p>
        </p:txBody>
      </p:sp>
      <p:sp>
        <p:nvSpPr>
          <p:cNvPr id="36" name="Shape 36"/>
          <p:cNvSpPr/>
          <p:nvPr>
            <p:ph type="body"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400"/>
              <a:t>Title Text</a:t>
            </a:r>
          </a:p>
        </p:txBody>
      </p:sp>
      <p:sp>
        <p:nvSpPr>
          <p:cNvPr id="3" name="Shape 3"/>
          <p:cNvSpPr/>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 name="Shape 4"/>
          <p:cNvSpPr/>
          <p:nvPr>
            <p:ph type="sldNum" sz="quarter" idx="2"/>
          </p:nvPr>
        </p:nvSpPr>
        <p:spPr>
          <a:xfrm>
            <a:off x="6553200" y="6248400"/>
            <a:ext cx="1905000" cy="287087"/>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gn="ctr">
        <a:defRPr sz="4400">
          <a:latin typeface="Times New Roman"/>
          <a:ea typeface="Times New Roman"/>
          <a:cs typeface="Times New Roman"/>
          <a:sym typeface="Times New Roman"/>
        </a:defRPr>
      </a:lvl1pPr>
      <a:lvl2pPr algn="ctr">
        <a:defRPr sz="4400">
          <a:latin typeface="Times New Roman"/>
          <a:ea typeface="Times New Roman"/>
          <a:cs typeface="Times New Roman"/>
          <a:sym typeface="Times New Roman"/>
        </a:defRPr>
      </a:lvl2pPr>
      <a:lvl3pPr algn="ctr">
        <a:defRPr sz="4400">
          <a:latin typeface="Times New Roman"/>
          <a:ea typeface="Times New Roman"/>
          <a:cs typeface="Times New Roman"/>
          <a:sym typeface="Times New Roman"/>
        </a:defRPr>
      </a:lvl3pPr>
      <a:lvl4pPr algn="ctr">
        <a:defRPr sz="4400">
          <a:latin typeface="Times New Roman"/>
          <a:ea typeface="Times New Roman"/>
          <a:cs typeface="Times New Roman"/>
          <a:sym typeface="Times New Roman"/>
        </a:defRPr>
      </a:lvl4pPr>
      <a:lvl5pPr algn="ctr">
        <a:defRPr sz="4400">
          <a:latin typeface="Times New Roman"/>
          <a:ea typeface="Times New Roman"/>
          <a:cs typeface="Times New Roman"/>
          <a:sym typeface="Times New Roman"/>
        </a:defRPr>
      </a:lvl5pPr>
      <a:lvl6pPr indent="457200" algn="ctr">
        <a:defRPr sz="4400">
          <a:latin typeface="Times New Roman"/>
          <a:ea typeface="Times New Roman"/>
          <a:cs typeface="Times New Roman"/>
          <a:sym typeface="Times New Roman"/>
        </a:defRPr>
      </a:lvl6pPr>
      <a:lvl7pPr indent="914400" algn="ctr">
        <a:defRPr sz="4400">
          <a:latin typeface="Times New Roman"/>
          <a:ea typeface="Times New Roman"/>
          <a:cs typeface="Times New Roman"/>
          <a:sym typeface="Times New Roman"/>
        </a:defRPr>
      </a:lvl7pPr>
      <a:lvl8pPr indent="1371600" algn="ctr">
        <a:defRPr sz="4400">
          <a:latin typeface="Times New Roman"/>
          <a:ea typeface="Times New Roman"/>
          <a:cs typeface="Times New Roman"/>
          <a:sym typeface="Times New Roman"/>
        </a:defRPr>
      </a:lvl8pPr>
      <a:lvl9pPr indent="1828800" algn="ctr">
        <a:defRPr sz="4400">
          <a:latin typeface="Times New Roman"/>
          <a:ea typeface="Times New Roman"/>
          <a:cs typeface="Times New Roman"/>
          <a:sym typeface="Times New Roman"/>
        </a:defRPr>
      </a:lvl9pPr>
    </p:titleStyle>
    <p:bodyStyle>
      <a:lvl1pPr marL="342900" indent="-342900">
        <a:spcBef>
          <a:spcPts val="700"/>
        </a:spcBef>
        <a:buSzPct val="100000"/>
        <a:buChar char="•"/>
        <a:defRPr sz="3200">
          <a:latin typeface="Times New Roman"/>
          <a:ea typeface="Times New Roman"/>
          <a:cs typeface="Times New Roman"/>
          <a:sym typeface="Times New Roman"/>
        </a:defRPr>
      </a:lvl1pPr>
      <a:lvl2pPr marL="783771" indent="-326571">
        <a:spcBef>
          <a:spcPts val="700"/>
        </a:spcBef>
        <a:buSzPct val="100000"/>
        <a:buChar char="–"/>
        <a:defRPr sz="3200">
          <a:latin typeface="Times New Roman"/>
          <a:ea typeface="Times New Roman"/>
          <a:cs typeface="Times New Roman"/>
          <a:sym typeface="Times New Roman"/>
        </a:defRPr>
      </a:lvl2pPr>
      <a:lvl3pPr marL="1219200" indent="-304800">
        <a:spcBef>
          <a:spcPts val="700"/>
        </a:spcBef>
        <a:buSzPct val="100000"/>
        <a:buChar char="•"/>
        <a:defRPr sz="3200">
          <a:latin typeface="Times New Roman"/>
          <a:ea typeface="Times New Roman"/>
          <a:cs typeface="Times New Roman"/>
          <a:sym typeface="Times New Roman"/>
        </a:defRPr>
      </a:lvl3pPr>
      <a:lvl4pPr marL="1737360" indent="-365760">
        <a:spcBef>
          <a:spcPts val="700"/>
        </a:spcBef>
        <a:buSzPct val="100000"/>
        <a:buChar char="–"/>
        <a:defRPr sz="3200">
          <a:latin typeface="Times New Roman"/>
          <a:ea typeface="Times New Roman"/>
          <a:cs typeface="Times New Roman"/>
          <a:sym typeface="Times New Roman"/>
        </a:defRPr>
      </a:lvl4pPr>
      <a:lvl5pPr marL="2194560" indent="-365760">
        <a:spcBef>
          <a:spcPts val="700"/>
        </a:spcBef>
        <a:buSzPct val="100000"/>
        <a:buChar char="»"/>
        <a:defRPr sz="3200">
          <a:latin typeface="Times New Roman"/>
          <a:ea typeface="Times New Roman"/>
          <a:cs typeface="Times New Roman"/>
          <a:sym typeface="Times New Roman"/>
        </a:defRPr>
      </a:lvl5pPr>
      <a:lvl6pPr marL="2651760" indent="-365760">
        <a:spcBef>
          <a:spcPts val="700"/>
        </a:spcBef>
        <a:buSzPct val="100000"/>
        <a:buChar char="»"/>
        <a:defRPr sz="3200">
          <a:latin typeface="Times New Roman"/>
          <a:ea typeface="Times New Roman"/>
          <a:cs typeface="Times New Roman"/>
          <a:sym typeface="Times New Roman"/>
        </a:defRPr>
      </a:lvl6pPr>
      <a:lvl7pPr marL="3108960" indent="-365760">
        <a:spcBef>
          <a:spcPts val="700"/>
        </a:spcBef>
        <a:buSzPct val="100000"/>
        <a:buChar char="»"/>
        <a:defRPr sz="3200">
          <a:latin typeface="Times New Roman"/>
          <a:ea typeface="Times New Roman"/>
          <a:cs typeface="Times New Roman"/>
          <a:sym typeface="Times New Roman"/>
        </a:defRPr>
      </a:lvl7pPr>
      <a:lvl8pPr marL="3566159" indent="-365759">
        <a:spcBef>
          <a:spcPts val="700"/>
        </a:spcBef>
        <a:buSzPct val="100000"/>
        <a:buChar char="»"/>
        <a:defRPr sz="3200">
          <a:latin typeface="Times New Roman"/>
          <a:ea typeface="Times New Roman"/>
          <a:cs typeface="Times New Roman"/>
          <a:sym typeface="Times New Roman"/>
        </a:defRPr>
      </a:lvl8pPr>
      <a:lvl9pPr marL="4023359" indent="-365759">
        <a:spcBef>
          <a:spcPts val="700"/>
        </a:spcBef>
        <a:buSzPct val="100000"/>
        <a:buChar char="»"/>
        <a:defRPr sz="3200">
          <a:latin typeface="Times New Roman"/>
          <a:ea typeface="Times New Roman"/>
          <a:cs typeface="Times New Roman"/>
          <a:sym typeface="Times New Roman"/>
        </a:defRPr>
      </a:lvl9pPr>
    </p:bodyStyle>
    <p:otherStyle>
      <a:lvl1pPr algn="r">
        <a:defRPr sz="1400">
          <a:solidFill>
            <a:schemeClr val="tx1"/>
          </a:solidFill>
          <a:latin typeface="+mn-lt"/>
          <a:ea typeface="+mn-ea"/>
          <a:cs typeface="+mn-cs"/>
          <a:sym typeface="Times New Roman"/>
        </a:defRPr>
      </a:lvl1pPr>
      <a:lvl2pPr indent="457200" algn="r">
        <a:defRPr sz="1400">
          <a:solidFill>
            <a:schemeClr val="tx1"/>
          </a:solidFill>
          <a:latin typeface="+mn-lt"/>
          <a:ea typeface="+mn-ea"/>
          <a:cs typeface="+mn-cs"/>
          <a:sym typeface="Times New Roman"/>
        </a:defRPr>
      </a:lvl2pPr>
      <a:lvl3pPr indent="914400" algn="r">
        <a:defRPr sz="1400">
          <a:solidFill>
            <a:schemeClr val="tx1"/>
          </a:solidFill>
          <a:latin typeface="+mn-lt"/>
          <a:ea typeface="+mn-ea"/>
          <a:cs typeface="+mn-cs"/>
          <a:sym typeface="Times New Roman"/>
        </a:defRPr>
      </a:lvl3pPr>
      <a:lvl4pPr indent="1371600" algn="r">
        <a:defRPr sz="1400">
          <a:solidFill>
            <a:schemeClr val="tx1"/>
          </a:solidFill>
          <a:latin typeface="+mn-lt"/>
          <a:ea typeface="+mn-ea"/>
          <a:cs typeface="+mn-cs"/>
          <a:sym typeface="Times New Roman"/>
        </a:defRPr>
      </a:lvl4pPr>
      <a:lvl5pPr indent="1828800" algn="r">
        <a:defRPr sz="1400">
          <a:solidFill>
            <a:schemeClr val="tx1"/>
          </a:solidFill>
          <a:latin typeface="+mn-lt"/>
          <a:ea typeface="+mn-ea"/>
          <a:cs typeface="+mn-cs"/>
          <a:sym typeface="Times New Roman"/>
        </a:defRPr>
      </a:lvl5pPr>
      <a:lvl6pPr indent="2286000" algn="r">
        <a:defRPr sz="1400">
          <a:solidFill>
            <a:schemeClr val="tx1"/>
          </a:solidFill>
          <a:latin typeface="+mn-lt"/>
          <a:ea typeface="+mn-ea"/>
          <a:cs typeface="+mn-cs"/>
          <a:sym typeface="Times New Roman"/>
        </a:defRPr>
      </a:lvl6pPr>
      <a:lvl7pPr indent="2743200" algn="r">
        <a:defRPr sz="1400">
          <a:solidFill>
            <a:schemeClr val="tx1"/>
          </a:solidFill>
          <a:latin typeface="+mn-lt"/>
          <a:ea typeface="+mn-ea"/>
          <a:cs typeface="+mn-cs"/>
          <a:sym typeface="Times New Roman"/>
        </a:defRPr>
      </a:lvl7pPr>
      <a:lvl8pPr indent="3200400" algn="r">
        <a:defRPr sz="1400">
          <a:solidFill>
            <a:schemeClr val="tx1"/>
          </a:solidFill>
          <a:latin typeface="+mn-lt"/>
          <a:ea typeface="+mn-ea"/>
          <a:cs typeface="+mn-cs"/>
          <a:sym typeface="Times New Roman"/>
        </a:defRPr>
      </a:lvl8pPr>
      <a:lvl9pPr indent="3657600" algn="r">
        <a:defRPr sz="14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50" name="Shape 50"/>
          <p:cNvSpPr/>
          <p:nvPr>
            <p:ph type="title"/>
          </p:nvPr>
        </p:nvSpPr>
        <p:spPr>
          <a:xfrm>
            <a:off x="57150" y="214313"/>
            <a:ext cx="4705152"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51" name="Shape 51"/>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2800"/>
          </a:p>
          <a:p>
            <a:pPr lvl="0" marL="385762" indent="-385762">
              <a:spcBef>
                <a:spcPts val="800"/>
              </a:spcBef>
              <a:defRPr sz="1800"/>
            </a:pPr>
            <a:r>
              <a:rPr sz="3600">
                <a:latin typeface="Times New Roman Bold"/>
                <a:ea typeface="Times New Roman Bold"/>
                <a:cs typeface="Times New Roman Bold"/>
                <a:sym typeface="Times New Roman Bold"/>
              </a:rPr>
              <a:t>Breaks God’s Command</a:t>
            </a:r>
            <a:endParaRPr sz="3600">
              <a:latin typeface="Times New Roman Bold"/>
              <a:ea typeface="Times New Roman Bold"/>
              <a:cs typeface="Times New Roman Bold"/>
              <a:sym typeface="Times New Roman Bold"/>
            </a:endParaRPr>
          </a:p>
          <a:p>
            <a:pPr lvl="1">
              <a:defRPr sz="1800"/>
            </a:pPr>
            <a:r>
              <a:rPr sz="3200"/>
              <a:t>Heb. 10:24-25</a:t>
            </a:r>
          </a:p>
        </p:txBody>
      </p:sp>
      <p:sp>
        <p:nvSpPr>
          <p:cNvPr id="52" name="Shape 52"/>
          <p:cNvSpPr/>
          <p:nvPr/>
        </p:nvSpPr>
        <p:spPr>
          <a:xfrm>
            <a:off x="914400" y="3157538"/>
            <a:ext cx="73152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50"/>
                                        </p:tgtEl>
                                        <p:attrNameLst>
                                          <p:attrName>style.visibility</p:attrName>
                                        </p:attrNameLst>
                                      </p:cBhvr>
                                      <p:to>
                                        <p:strVal val="visible"/>
                                      </p:to>
                                    </p:set>
                                    <p:animEffect filter="wipe(left)" transition="in">
                                      <p:cBhvr>
                                        <p:cTn id="7" dur="500"/>
                                        <p:tgtEl>
                                          <p:spTgt spid="5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9"/>
                                        </p:tgtEl>
                                        <p:attrNameLst>
                                          <p:attrName>style.visibility</p:attrName>
                                        </p:attrNameLst>
                                      </p:cBhvr>
                                      <p:to>
                                        <p:strVal val="visible"/>
                                      </p:to>
                                    </p:set>
                                    <p:animEffect filter="fade" transition="in">
                                      <p:cBhvr>
                                        <p:cTn id="11" dur="30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52"/>
                                        </p:tgtEl>
                                        <p:attrNameLst>
                                          <p:attrName>style.visibility</p:attrName>
                                        </p:attrNameLst>
                                      </p:cBhvr>
                                      <p:to>
                                        <p:strVal val="visible"/>
                                      </p:to>
                                    </p:set>
                                    <p:animEffect filter="fade" transition="in">
                                      <p:cBhvr>
                                        <p:cTn id="16" dur="500"/>
                                        <p:tgtEl>
                                          <p:spTgt spid="52"/>
                                        </p:tgtEl>
                                      </p:cBhvr>
                                    </p:animEffect>
                                  </p:childTnLst>
                                </p:cTn>
                              </p:par>
                            </p:childTnLst>
                          </p:cTn>
                        </p:par>
                        <p:par>
                          <p:cTn id="17" fill="hold">
                            <p:stCondLst>
                              <p:cond delay="500"/>
                            </p:stCondLst>
                            <p:childTnLst>
                              <p:par>
                                <p:cTn id="18" nodeType="afterEffect" presetClass="entr" presetSubtype="0" presetID="1" grpId="4" fill="hold">
                                  <p:stCondLst>
                                    <p:cond delay="0"/>
                                  </p:stCondLst>
                                  <p:iterate type="el" backwards="0">
                                    <p:tmAbs val="0"/>
                                  </p:iterate>
                                  <p:childTnLst>
                                    <p:set>
                                      <p:cBhvr>
                                        <p:cTn id="19" fill="hold"/>
                                        <p:tgtEl>
                                          <p:spTgt spid="51">
                                            <p:bg/>
                                          </p:spTgt>
                                        </p:tgtEl>
                                        <p:attrNameLst>
                                          <p:attrName>style.visibility</p:attrName>
                                        </p:attrNameLst>
                                      </p:cBhvr>
                                      <p:to>
                                        <p:strVal val="visible"/>
                                      </p:to>
                                    </p:set>
                                  </p:childTnLst>
                                </p:cTn>
                              </p:par>
                              <p:par>
                                <p:cTn id="20" presetClass="entr" presetSubtype="0" presetID="1" grpId="4" fill="hold">
                                  <p:stCondLst>
                                    <p:cond delay="0"/>
                                  </p:stCondLst>
                                  <p:iterate type="el" backwards="0">
                                    <p:tmAbs val="0"/>
                                  </p:iterate>
                                  <p:childTnLst>
                                    <p:set>
                                      <p:cBhvr>
                                        <p:cTn id="21" fill="hold"/>
                                        <p:tgtEl>
                                          <p:spTgt spid="5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4" fill="hold">
                                  <p:stCondLst>
                                    <p:cond delay="0"/>
                                  </p:stCondLst>
                                  <p:iterate type="el" backwards="0">
                                    <p:tmAbs val="0"/>
                                  </p:iterate>
                                  <p:childTnLst>
                                    <p:set>
                                      <p:cBhvr>
                                        <p:cTn id="25" fill="hold"/>
                                        <p:tgtEl>
                                          <p:spTgt spid="51">
                                            <p:txEl>
                                              <p:pRg st="1" end="1"/>
                                            </p:txEl>
                                          </p:spTgt>
                                        </p:tgtEl>
                                        <p:attrNameLst>
                                          <p:attrName>style.visibility</p:attrName>
                                        </p:attrNameLst>
                                      </p:cBhvr>
                                      <p:to>
                                        <p:strVal val="visible"/>
                                      </p:to>
                                    </p:set>
                                  </p:childTnLst>
                                </p:cTn>
                              </p:par>
                              <p:par>
                                <p:cTn id="26" presetClass="entr" presetSubtype="0" presetID="1" grpId="4" fill="hold">
                                  <p:stCondLst>
                                    <p:cond delay="0"/>
                                  </p:stCondLst>
                                  <p:iterate type="el" backwards="0">
                                    <p:tmAbs val="0"/>
                                  </p:iterate>
                                  <p:childTnLst>
                                    <p:set>
                                      <p:cBhvr>
                                        <p:cTn id="27" fill="hold"/>
                                        <p:tgtEl>
                                          <p:spTgt spid="5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P build="whole" bldLvl="1" animBg="1" rev="0" advAuto="0" spid="52" grpId="3"/>
      <p:bldP build="whole" bldLvl="1" animBg="1" rev="0" advAuto="0" spid="49" grpId="2"/>
      <p:bldP build="p" bldLvl="1" animBg="1" rev="0" advAuto="0" spid="51" grpId="4"/>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82" name="Shape 82"/>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83" name="Shape 83"/>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3200"/>
          </a:p>
          <a:p>
            <a:pPr lvl="0">
              <a:lnSpc>
                <a:spcPct val="90000"/>
              </a:lnSpc>
              <a:spcBef>
                <a:spcPts val="800"/>
              </a:spcBef>
              <a:defRPr sz="1800"/>
            </a:pPr>
            <a:endParaRPr sz="32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Shows That They Prefer Someone Or Something Above The Lord</a:t>
            </a:r>
            <a:endParaRPr sz="3600">
              <a:latin typeface="Times New Roman Bold"/>
              <a:ea typeface="Times New Roman Bold"/>
              <a:cs typeface="Times New Roman Bold"/>
              <a:sym typeface="Times New Roman Bold"/>
            </a:endParaRPr>
          </a:p>
          <a:p>
            <a:pPr lvl="1">
              <a:lnSpc>
                <a:spcPct val="90000"/>
              </a:lnSpc>
              <a:defRPr sz="1800"/>
            </a:pPr>
            <a:r>
              <a:rPr sz="3200"/>
              <a:t>Matt. 18:20; Lk. 14:15-24; 9:57-62</a:t>
            </a:r>
          </a:p>
        </p:txBody>
      </p:sp>
      <p:sp>
        <p:nvSpPr>
          <p:cNvPr id="84" name="Shape 84"/>
          <p:cNvSpPr/>
          <p:nvPr/>
        </p:nvSpPr>
        <p:spPr>
          <a:xfrm>
            <a:off x="914400" y="3200400"/>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86"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87" name="Shape 87"/>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88" name="Shape 88"/>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32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Denies His Allegiance To Christ That He Confessed At His Baptism</a:t>
            </a:r>
            <a:endParaRPr sz="3600">
              <a:latin typeface="Times New Roman Bold"/>
              <a:ea typeface="Times New Roman Bold"/>
              <a:cs typeface="Times New Roman Bold"/>
              <a:sym typeface="Times New Roman Bold"/>
            </a:endParaRPr>
          </a:p>
          <a:p>
            <a:pPr lvl="1">
              <a:lnSpc>
                <a:spcPct val="90000"/>
              </a:lnSpc>
              <a:defRPr sz="1800"/>
            </a:pPr>
            <a:r>
              <a:rPr sz="3200"/>
              <a:t>Rom. 10:9-10; 2 Tim. 2:4; Heb. 12:2</a:t>
            </a:r>
          </a:p>
        </p:txBody>
      </p:sp>
      <p:sp>
        <p:nvSpPr>
          <p:cNvPr id="89" name="Shape 89"/>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90" name="Shape 90"/>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91" name="Shape 91"/>
          <p:cNvSpPr/>
          <p:nvPr/>
        </p:nvSpPr>
        <p:spPr>
          <a:xfrm>
            <a:off x="914400" y="3200400"/>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8">
                                            <p:txEl>
                                              <p:pRg st="1" end="1"/>
                                            </p:txEl>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8" grpId="1"/>
    </p:bldLst>
  </p:timing>
</p:sld>
</file>

<file path=ppt/slides/slide1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93" name="Shape 93"/>
          <p:cNvSpPr/>
          <p:nvPr/>
        </p:nvSpPr>
        <p:spPr>
          <a:xfrm>
            <a:off x="0" y="117692"/>
            <a:ext cx="9144000" cy="948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Rom 10:9-11</a:t>
            </a:r>
            <a:endParaRPr sz="4800">
              <a:latin typeface="Papyrus"/>
              <a:ea typeface="Papyrus"/>
              <a:cs typeface="Papyrus"/>
              <a:sym typeface="Papyrus"/>
            </a:endParaRPr>
          </a:p>
          <a:p>
            <a:pPr lvl="0" algn="ctr">
              <a:defRPr sz="1800"/>
            </a:pPr>
            <a:r>
              <a:rPr sz="4800">
                <a:latin typeface="Papyrus"/>
                <a:ea typeface="Papyrus"/>
                <a:cs typeface="Papyrus"/>
                <a:sym typeface="Papyrus"/>
              </a:rPr>
              <a:t>that if you confess with your mouth the Lord Jesus and believe in your heart that God has raised Him from the dead, you will be saved. 10 For with the heart one believes unto righteousness, and with the mouth confession is made unto salvation. </a:t>
            </a:r>
          </a:p>
        </p:txBody>
      </p:sp>
    </p:spTree>
  </p:cSld>
  <p:clrMapOvr>
    <a:masterClrMapping/>
  </p:clrMapOvr>
  <p:transition spd="med" advClick="1">
    <p:fade thruBlk="1"/>
  </p:transition>
</p:sld>
</file>

<file path=ppt/slides/slide1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95"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96" name="Shape 96"/>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97" name="Shape 97"/>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32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Denies His Allegiance To Christ That He Confessed At His Baptism</a:t>
            </a:r>
            <a:endParaRPr sz="3600">
              <a:latin typeface="Times New Roman Bold"/>
              <a:ea typeface="Times New Roman Bold"/>
              <a:cs typeface="Times New Roman Bold"/>
              <a:sym typeface="Times New Roman Bold"/>
            </a:endParaRPr>
          </a:p>
          <a:p>
            <a:pPr lvl="1">
              <a:lnSpc>
                <a:spcPct val="90000"/>
              </a:lnSpc>
              <a:defRPr sz="1800"/>
            </a:pPr>
            <a:r>
              <a:rPr sz="3200"/>
              <a:t>Rom. 10:9-10; 2 Tim. 2:4; Heb. 12:2</a:t>
            </a:r>
          </a:p>
        </p:txBody>
      </p:sp>
      <p:sp>
        <p:nvSpPr>
          <p:cNvPr id="98" name="Shape 98"/>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99" name="Shape 99"/>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00" name="Shape 100"/>
          <p:cNvSpPr/>
          <p:nvPr/>
        </p:nvSpPr>
        <p:spPr>
          <a:xfrm>
            <a:off x="914400" y="3200400"/>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sld>
</file>

<file path=ppt/slides/slide1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02"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03" name="Shape 103"/>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04" name="Shape 104"/>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32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Is Not Seeking First The Kingdom Of God And His Righteousness</a:t>
            </a:r>
            <a:endParaRPr sz="3600">
              <a:latin typeface="Times New Roman Bold"/>
              <a:ea typeface="Times New Roman Bold"/>
              <a:cs typeface="Times New Roman Bold"/>
              <a:sym typeface="Times New Roman Bold"/>
            </a:endParaRPr>
          </a:p>
          <a:p>
            <a:pPr lvl="1">
              <a:lnSpc>
                <a:spcPct val="90000"/>
              </a:lnSpc>
              <a:defRPr sz="1800"/>
            </a:pPr>
            <a:r>
              <a:rPr sz="3200"/>
              <a:t>Matt. 6:33</a:t>
            </a:r>
          </a:p>
        </p:txBody>
      </p:sp>
      <p:sp>
        <p:nvSpPr>
          <p:cNvPr id="105" name="Shape 105"/>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106" name="Shape 106"/>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07" name="Shape 107"/>
          <p:cNvSpPr/>
          <p:nvPr/>
        </p:nvSpPr>
        <p:spPr>
          <a:xfrm>
            <a:off x="914400" y="3200400"/>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4">
                                            <p:txEl>
                                              <p:pRg st="1" end="1"/>
                                            </p:txEl>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0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4" grpId="1"/>
    </p:bldLst>
  </p:timing>
</p:sld>
</file>

<file path=ppt/slides/slide1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09"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10" name="Shape 110"/>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11" name="Shape 111"/>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28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Offends The Church Of God</a:t>
            </a:r>
            <a:endParaRPr sz="3600">
              <a:latin typeface="Times New Roman Bold"/>
              <a:ea typeface="Times New Roman Bold"/>
              <a:cs typeface="Times New Roman Bold"/>
              <a:sym typeface="Times New Roman Bold"/>
            </a:endParaRPr>
          </a:p>
          <a:p>
            <a:pPr lvl="1">
              <a:lnSpc>
                <a:spcPct val="90000"/>
              </a:lnSpc>
              <a:defRPr sz="1800"/>
            </a:pPr>
            <a:r>
              <a:rPr sz="3200"/>
              <a:t>1 Cor. 10:32</a:t>
            </a:r>
          </a:p>
        </p:txBody>
      </p:sp>
      <p:sp>
        <p:nvSpPr>
          <p:cNvPr id="112" name="Shape 112"/>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113" name="Shape 113"/>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14" name="Shape 114"/>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1">
                                            <p:txEl>
                                              <p:pRg st="1" end="1"/>
                                            </p:txEl>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1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11" grpId="1"/>
    </p:bldLst>
  </p:timing>
</p:sld>
</file>

<file path=ppt/slides/slide1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16" name="Shape 116"/>
          <p:cNvSpPr/>
          <p:nvPr/>
        </p:nvSpPr>
        <p:spPr>
          <a:xfrm>
            <a:off x="0" y="1371599"/>
            <a:ext cx="9144000" cy="479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1 Cor 10:32</a:t>
            </a:r>
            <a:endParaRPr sz="4800">
              <a:latin typeface="Papyrus"/>
              <a:ea typeface="Papyrus"/>
              <a:cs typeface="Papyrus"/>
              <a:sym typeface="Papyrus"/>
            </a:endParaRPr>
          </a:p>
          <a:p>
            <a:pPr lvl="0" algn="ctr">
              <a:defRPr sz="1800"/>
            </a:pPr>
            <a:endParaRPr sz="4800">
              <a:latin typeface="Papyrus"/>
              <a:ea typeface="Papyrus"/>
              <a:cs typeface="Papyrus"/>
              <a:sym typeface="Papyrus"/>
            </a:endParaRPr>
          </a:p>
          <a:p>
            <a:pPr lvl="0" algn="ctr">
              <a:defRPr sz="1800"/>
            </a:pPr>
            <a:r>
              <a:rPr sz="4800">
                <a:latin typeface="Papyrus"/>
                <a:ea typeface="Papyrus"/>
                <a:cs typeface="Papyrus"/>
                <a:sym typeface="Papyrus"/>
              </a:rPr>
              <a:t> Give no offense, either to the Jews or to the Greeks or to the church of God, </a:t>
            </a:r>
          </a:p>
        </p:txBody>
      </p:sp>
    </p:spTree>
  </p:cSld>
  <p:clrMapOvr>
    <a:masterClrMapping/>
  </p:clrMapOvr>
  <p:transition spd="med" advClick="1">
    <p:fade thruBlk="1"/>
  </p:transition>
</p:sld>
</file>

<file path=ppt/slides/slide1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18"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19" name="Shape 119"/>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20" name="Shape 120"/>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28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Offends The Church Of God</a:t>
            </a:r>
            <a:endParaRPr sz="3600">
              <a:latin typeface="Times New Roman Bold"/>
              <a:ea typeface="Times New Roman Bold"/>
              <a:cs typeface="Times New Roman Bold"/>
              <a:sym typeface="Times New Roman Bold"/>
            </a:endParaRPr>
          </a:p>
          <a:p>
            <a:pPr lvl="1">
              <a:lnSpc>
                <a:spcPct val="90000"/>
              </a:lnSpc>
              <a:defRPr sz="1800"/>
            </a:pPr>
            <a:r>
              <a:rPr sz="3200"/>
              <a:t>1 Cor. 10:32</a:t>
            </a:r>
            <a:endParaRPr sz="28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Hinders The Efforts Of The Church To Preach The Gospel</a:t>
            </a:r>
            <a:endParaRPr sz="3600">
              <a:latin typeface="Times New Roman Bold"/>
              <a:ea typeface="Times New Roman Bold"/>
              <a:cs typeface="Times New Roman Bold"/>
              <a:sym typeface="Times New Roman Bold"/>
            </a:endParaRPr>
          </a:p>
          <a:p>
            <a:pPr lvl="1">
              <a:lnSpc>
                <a:spcPct val="90000"/>
              </a:lnSpc>
              <a:defRPr sz="1800"/>
            </a:pPr>
            <a:r>
              <a:rPr sz="3200"/>
              <a:t>1 Cor. 9:12</a:t>
            </a:r>
          </a:p>
        </p:txBody>
      </p:sp>
      <p:sp>
        <p:nvSpPr>
          <p:cNvPr id="121" name="Shape 121"/>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122" name="Shape 122"/>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23" name="Shape 123"/>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0">
                                            <p:txEl>
                                              <p:pRg st="3" end="3"/>
                                            </p:txEl>
                                          </p:spTgt>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1" fill="hold">
                                  <p:stCondLst>
                                    <p:cond delay="0"/>
                                  </p:stCondLst>
                                  <p:iterate type="el" backwards="0">
                                    <p:tmAbs val="0"/>
                                  </p:iterate>
                                  <p:childTnLst>
                                    <p:set>
                                      <p:cBhvr>
                                        <p:cTn id="9" fill="hold"/>
                                        <p:tgtEl>
                                          <p:spTgt spid="12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0" grpId="1"/>
    </p:bldLst>
  </p:timing>
</p:sld>
</file>

<file path=ppt/slides/slide1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25" name="Shape 125"/>
          <p:cNvSpPr/>
          <p:nvPr/>
        </p:nvSpPr>
        <p:spPr>
          <a:xfrm>
            <a:off x="0" y="1371600"/>
            <a:ext cx="9144000" cy="385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1 Cor 9:12</a:t>
            </a:r>
            <a:endParaRPr sz="4800">
              <a:latin typeface="Papyrus"/>
              <a:ea typeface="Papyrus"/>
              <a:cs typeface="Papyrus"/>
              <a:sym typeface="Papyrus"/>
            </a:endParaRPr>
          </a:p>
          <a:p>
            <a:pPr lvl="0" algn="ctr">
              <a:defRPr sz="1800"/>
            </a:pPr>
            <a:endParaRPr sz="4800">
              <a:latin typeface="Papyrus"/>
              <a:ea typeface="Papyrus"/>
              <a:cs typeface="Papyrus"/>
              <a:sym typeface="Papyrus"/>
            </a:endParaRPr>
          </a:p>
          <a:p>
            <a:pPr lvl="0" algn="ctr">
              <a:defRPr sz="1800"/>
            </a:pPr>
            <a:r>
              <a:rPr sz="4800">
                <a:latin typeface="Papyrus"/>
                <a:ea typeface="Papyrus"/>
                <a:cs typeface="Papyrus"/>
                <a:sym typeface="Papyrus"/>
              </a:rPr>
              <a:t> but endure all things lest we hinder the gospel of Christ. </a:t>
            </a:r>
          </a:p>
        </p:txBody>
      </p:sp>
    </p:spTree>
  </p:cSld>
  <p:clrMapOvr>
    <a:masterClrMapping/>
  </p:clrMapOvr>
  <p:transition spd="med" advClick="1">
    <p:fade thruBlk="1"/>
  </p:transition>
</p:sld>
</file>

<file path=ppt/slides/slide1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27"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28" name="Shape 128"/>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29" name="Shape 129"/>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2800"/>
          </a:p>
          <a:p>
            <a:pPr lvl="0" marL="321468" indent="-321468">
              <a:defRPr sz="1800"/>
            </a:pPr>
            <a:r>
              <a:rPr sz="3000">
                <a:latin typeface="Times New Roman Bold"/>
                <a:ea typeface="Times New Roman Bold"/>
                <a:cs typeface="Times New Roman Bold"/>
                <a:sym typeface="Times New Roman Bold"/>
              </a:rPr>
              <a:t>Breaks God’s Command</a:t>
            </a:r>
            <a:endParaRPr sz="3000">
              <a:latin typeface="Times New Roman Bold"/>
              <a:ea typeface="Times New Roman Bold"/>
              <a:cs typeface="Times New Roman Bold"/>
              <a:sym typeface="Times New Roman Bold"/>
            </a:endParaRPr>
          </a:p>
          <a:p>
            <a:pPr lvl="1" marL="702128" indent="-244928">
              <a:spcBef>
                <a:spcPts val="500"/>
              </a:spcBef>
              <a:defRPr sz="1800"/>
            </a:pPr>
            <a:r>
              <a:rPr sz="2400"/>
              <a:t>Heb. 10:24-25</a:t>
            </a:r>
            <a:endParaRPr sz="2800"/>
          </a:p>
          <a:p>
            <a:pPr lvl="0" marL="321468" indent="-321468">
              <a:defRPr sz="1800"/>
            </a:pPr>
            <a:r>
              <a:rPr sz="3000">
                <a:latin typeface="Times New Roman Bold"/>
                <a:ea typeface="Times New Roman Bold"/>
                <a:cs typeface="Times New Roman Bold"/>
                <a:sym typeface="Times New Roman Bold"/>
              </a:rPr>
              <a:t>Fails To Consider Others</a:t>
            </a:r>
            <a:endParaRPr sz="3000">
              <a:latin typeface="Times New Roman Bold"/>
              <a:ea typeface="Times New Roman Bold"/>
              <a:cs typeface="Times New Roman Bold"/>
              <a:sym typeface="Times New Roman Bold"/>
            </a:endParaRPr>
          </a:p>
          <a:p>
            <a:pPr lvl="1" marL="702128" indent="-244928">
              <a:spcBef>
                <a:spcPts val="500"/>
              </a:spcBef>
              <a:defRPr sz="1800"/>
            </a:pPr>
            <a:r>
              <a:rPr sz="2400"/>
              <a:t>Heb. 10:24</a:t>
            </a:r>
            <a:endParaRPr sz="2800"/>
          </a:p>
          <a:p>
            <a:pPr lvl="0" marL="321468" indent="-321468">
              <a:defRPr sz="1800"/>
            </a:pPr>
            <a:r>
              <a:rPr sz="3000">
                <a:latin typeface="Times New Roman Bold"/>
                <a:ea typeface="Times New Roman Bold"/>
                <a:cs typeface="Times New Roman Bold"/>
                <a:sym typeface="Times New Roman Bold"/>
              </a:rPr>
              <a:t>Sins Willfully</a:t>
            </a:r>
            <a:endParaRPr sz="3000">
              <a:latin typeface="Times New Roman Bold"/>
              <a:ea typeface="Times New Roman Bold"/>
              <a:cs typeface="Times New Roman Bold"/>
              <a:sym typeface="Times New Roman Bold"/>
            </a:endParaRPr>
          </a:p>
          <a:p>
            <a:pPr lvl="1" marL="702128" indent="-244928">
              <a:spcBef>
                <a:spcPts val="500"/>
              </a:spcBef>
              <a:defRPr sz="1800"/>
            </a:pPr>
            <a:r>
              <a:rPr sz="2400"/>
              <a:t>Heb. 10:25-31</a:t>
            </a:r>
          </a:p>
        </p:txBody>
      </p:sp>
      <p:sp>
        <p:nvSpPr>
          <p:cNvPr id="130" name="Shape 130"/>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131" name="Shape 131"/>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32" name="Shape 132"/>
          <p:cNvSpPr/>
          <p:nvPr/>
        </p:nvSpPr>
        <p:spPr>
          <a:xfrm>
            <a:off x="914400" y="3157538"/>
            <a:ext cx="7315200" cy="113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haucer"/>
                <a:ea typeface="Chaucer"/>
                <a:cs typeface="Chaucer"/>
                <a:sym typeface="Chaucer"/>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fade" transition="in">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129">
                                            <p:txEl>
                                              <p:pRg st="1" end="1"/>
                                            </p:txEl>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12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2" fill="hold">
                                  <p:stCondLst>
                                    <p:cond delay="0"/>
                                  </p:stCondLst>
                                  <p:iterate type="el" backwards="0">
                                    <p:tmAbs val="0"/>
                                  </p:iterate>
                                  <p:childTnLst>
                                    <p:set>
                                      <p:cBhvr>
                                        <p:cTn id="17" fill="hold"/>
                                        <p:tgtEl>
                                          <p:spTgt spid="129">
                                            <p:txEl>
                                              <p:pRg st="3" end="3"/>
                                            </p:txEl>
                                          </p:spTgt>
                                        </p:tgtEl>
                                        <p:attrNameLst>
                                          <p:attrName>style.visibility</p:attrName>
                                        </p:attrNameLst>
                                      </p:cBhvr>
                                      <p:to>
                                        <p:strVal val="visible"/>
                                      </p:to>
                                    </p:set>
                                  </p:childTnLst>
                                </p:cTn>
                              </p:par>
                              <p:par>
                                <p:cTn id="18" presetClass="entr" presetSubtype="0" presetID="1" grpId="2" fill="hold">
                                  <p:stCondLst>
                                    <p:cond delay="0"/>
                                  </p:stCondLst>
                                  <p:iterate type="el" backwards="0">
                                    <p:tmAbs val="0"/>
                                  </p:iterate>
                                  <p:childTnLst>
                                    <p:set>
                                      <p:cBhvr>
                                        <p:cTn id="19" fill="hold"/>
                                        <p:tgtEl>
                                          <p:spTgt spid="12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2" fill="hold">
                                  <p:stCondLst>
                                    <p:cond delay="0"/>
                                  </p:stCondLst>
                                  <p:iterate type="el" backwards="0">
                                    <p:tmAbs val="0"/>
                                  </p:iterate>
                                  <p:childTnLst>
                                    <p:set>
                                      <p:cBhvr>
                                        <p:cTn id="23" fill="hold"/>
                                        <p:tgtEl>
                                          <p:spTgt spid="129">
                                            <p:txEl>
                                              <p:pRg st="5" end="5"/>
                                            </p:txEl>
                                          </p:spTgt>
                                        </p:tgtEl>
                                        <p:attrNameLst>
                                          <p:attrName>style.visibility</p:attrName>
                                        </p:attrNameLst>
                                      </p:cBhvr>
                                      <p:to>
                                        <p:strVal val="visible"/>
                                      </p:to>
                                    </p:set>
                                  </p:childTnLst>
                                </p:cTn>
                              </p:par>
                              <p:par>
                                <p:cTn id="24" presetClass="entr" presetSubtype="0" presetID="1" grpId="2" fill="hold">
                                  <p:stCondLst>
                                    <p:cond delay="0"/>
                                  </p:stCondLst>
                                  <p:iterate type="el" backwards="0">
                                    <p:tmAbs val="0"/>
                                  </p:iterate>
                                  <p:childTnLst>
                                    <p:set>
                                      <p:cBhvr>
                                        <p:cTn id="25" fill="hold"/>
                                        <p:tgtEl>
                                          <p:spTgt spid="12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P build="p" bldLvl="1" animBg="1" rev="0" advAuto="0" spid="129"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nvSpPr>
        <p:spPr>
          <a:xfrm>
            <a:off x="381000" y="228600"/>
            <a:ext cx="8382000" cy="6225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500">
                <a:latin typeface="Papyrus"/>
                <a:ea typeface="Papyrus"/>
                <a:cs typeface="Papyrus"/>
                <a:sym typeface="Papyrus"/>
              </a:rPr>
              <a:t>Heb 10:24-25</a:t>
            </a:r>
            <a:endParaRPr sz="4500">
              <a:latin typeface="Papyrus"/>
              <a:ea typeface="Papyrus"/>
              <a:cs typeface="Papyrus"/>
              <a:sym typeface="Papyrus"/>
            </a:endParaRPr>
          </a:p>
          <a:p>
            <a:pPr lvl="0" algn="ctr">
              <a:defRPr sz="1800"/>
            </a:pPr>
            <a:r>
              <a:rPr sz="4500">
                <a:latin typeface="Papyrus"/>
                <a:ea typeface="Papyrus"/>
                <a:cs typeface="Papyrus"/>
                <a:sym typeface="Papyrus"/>
              </a:rPr>
              <a:t>24And let us consider one another in order to stir up love and good works, </a:t>
            </a:r>
            <a:br>
              <a:rPr sz="4500">
                <a:latin typeface="Papyrus"/>
                <a:ea typeface="Papyrus"/>
                <a:cs typeface="Papyrus"/>
                <a:sym typeface="Papyrus"/>
              </a:rPr>
            </a:br>
            <a:r>
              <a:rPr sz="4500">
                <a:latin typeface="Papyrus"/>
                <a:ea typeface="Papyrus"/>
                <a:cs typeface="Papyrus"/>
                <a:sym typeface="Papyrus"/>
              </a:rPr>
              <a:t>25 </a:t>
            </a:r>
            <a:r>
              <a:rPr sz="4500" u="sng">
                <a:latin typeface="Papyrus"/>
                <a:ea typeface="Papyrus"/>
                <a:cs typeface="Papyrus"/>
                <a:sym typeface="Papyrus"/>
              </a:rPr>
              <a:t>not forsaking the assembling </a:t>
            </a:r>
            <a:r>
              <a:rPr sz="4500">
                <a:latin typeface="Papyrus"/>
                <a:ea typeface="Papyrus"/>
                <a:cs typeface="Papyrus"/>
                <a:sym typeface="Papyrus"/>
              </a:rPr>
              <a:t>of ourselves together, as is the manner of some…</a:t>
            </a:r>
          </a:p>
        </p:txBody>
      </p:sp>
    </p:spTree>
  </p:cSld>
  <p:clrMapOvr>
    <a:masterClrMapping/>
  </p:clrMapOvr>
  <p:transition spd="med" advClick="1">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35" name="Shape 135"/>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36" name="Shape 136"/>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28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Is Not A Light In The World</a:t>
            </a:r>
            <a:endParaRPr sz="3600">
              <a:latin typeface="Times New Roman Bold"/>
              <a:ea typeface="Times New Roman Bold"/>
              <a:cs typeface="Times New Roman Bold"/>
              <a:sym typeface="Times New Roman Bold"/>
            </a:endParaRPr>
          </a:p>
          <a:p>
            <a:pPr lvl="1">
              <a:lnSpc>
                <a:spcPct val="90000"/>
              </a:lnSpc>
              <a:defRPr sz="1800"/>
            </a:pPr>
            <a:r>
              <a:rPr sz="3200"/>
              <a:t>Phil. 2:15</a:t>
            </a:r>
          </a:p>
        </p:txBody>
      </p:sp>
      <p:sp>
        <p:nvSpPr>
          <p:cNvPr id="137" name="Shape 137"/>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0" y="228600"/>
            <a:ext cx="9144000" cy="667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Phil 2:15</a:t>
            </a:r>
            <a:endParaRPr sz="4800">
              <a:latin typeface="Papyrus"/>
              <a:ea typeface="Papyrus"/>
              <a:cs typeface="Papyrus"/>
              <a:sym typeface="Papyrus"/>
            </a:endParaRPr>
          </a:p>
          <a:p>
            <a:pPr lvl="0" algn="ctr">
              <a:defRPr sz="1800"/>
            </a:pPr>
            <a:r>
              <a:rPr sz="4800">
                <a:latin typeface="Papyrus"/>
                <a:ea typeface="Papyrus"/>
                <a:cs typeface="Papyrus"/>
                <a:sym typeface="Papyrus"/>
              </a:rPr>
              <a:t> that you may become blameless and harmless, children of God without fault in the midst of a crooked and perverse generation, among whom you shine as lights in the world</a:t>
            </a:r>
          </a:p>
        </p:txBody>
      </p:sp>
    </p:spTree>
  </p:cSld>
  <p:clrMapOvr>
    <a:masterClrMapping/>
  </p:clrMapOvr>
  <p:transition spd="med" advClick="1">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42" name="Shape 142"/>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43" name="Shape 143"/>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28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Is Not A Light In The World</a:t>
            </a:r>
            <a:endParaRPr sz="3600">
              <a:latin typeface="Times New Roman Bold"/>
              <a:ea typeface="Times New Roman Bold"/>
              <a:cs typeface="Times New Roman Bold"/>
              <a:sym typeface="Times New Roman Bold"/>
            </a:endParaRPr>
          </a:p>
          <a:p>
            <a:pPr lvl="1">
              <a:lnSpc>
                <a:spcPct val="90000"/>
              </a:lnSpc>
              <a:defRPr sz="1800"/>
            </a:pPr>
            <a:r>
              <a:rPr sz="3200"/>
              <a:t>Phil. 2:15</a:t>
            </a:r>
            <a:endParaRPr sz="28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Fails In Their Duty As A Parent</a:t>
            </a:r>
            <a:endParaRPr sz="3600">
              <a:latin typeface="Times New Roman Bold"/>
              <a:ea typeface="Times New Roman Bold"/>
              <a:cs typeface="Times New Roman Bold"/>
              <a:sym typeface="Times New Roman Bold"/>
            </a:endParaRPr>
          </a:p>
          <a:p>
            <a:pPr lvl="1">
              <a:lnSpc>
                <a:spcPct val="90000"/>
              </a:lnSpc>
              <a:defRPr sz="1800"/>
            </a:pPr>
            <a:r>
              <a:rPr sz="3200"/>
              <a:t>Eph. 6:1-3; Col. 3:20</a:t>
            </a:r>
          </a:p>
        </p:txBody>
      </p:sp>
      <p:sp>
        <p:nvSpPr>
          <p:cNvPr id="144" name="Shape 144"/>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3">
                                            <p:txEl>
                                              <p:pRg st="3" end="3"/>
                                            </p:txEl>
                                          </p:spTgt>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1" fill="hold">
                                  <p:stCondLst>
                                    <p:cond delay="0"/>
                                  </p:stCondLst>
                                  <p:iterate type="el" backwards="0">
                                    <p:tmAbs val="0"/>
                                  </p:iterate>
                                  <p:childTnLst>
                                    <p:set>
                                      <p:cBhvr>
                                        <p:cTn id="9" fill="hold"/>
                                        <p:tgtEl>
                                          <p:spTgt spid="14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0" y="246757"/>
            <a:ext cx="9144000" cy="659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200">
                <a:latin typeface="Papyrus"/>
                <a:ea typeface="Papyrus"/>
                <a:cs typeface="Papyrus"/>
                <a:sym typeface="Papyrus"/>
              </a:rPr>
              <a:t>Eccl 12:13-14</a:t>
            </a:r>
            <a:endParaRPr sz="4200">
              <a:latin typeface="Papyrus"/>
              <a:ea typeface="Papyrus"/>
              <a:cs typeface="Papyrus"/>
              <a:sym typeface="Papyrus"/>
            </a:endParaRPr>
          </a:p>
          <a:p>
            <a:pPr lvl="0" algn="ctr">
              <a:defRPr sz="1800"/>
            </a:pPr>
            <a:r>
              <a:rPr sz="4200">
                <a:latin typeface="Papyrus"/>
                <a:ea typeface="Papyrus"/>
                <a:cs typeface="Papyrus"/>
                <a:sym typeface="Papyrus"/>
              </a:rPr>
              <a:t> Let us hear the conclusion of the whole matter:</a:t>
            </a:r>
            <a:endParaRPr sz="4200">
              <a:latin typeface="Papyrus"/>
              <a:ea typeface="Papyrus"/>
              <a:cs typeface="Papyrus"/>
              <a:sym typeface="Papyrus"/>
            </a:endParaRPr>
          </a:p>
          <a:p>
            <a:pPr lvl="0" algn="ctr">
              <a:defRPr sz="1800"/>
            </a:pPr>
            <a:r>
              <a:rPr sz="4200">
                <a:latin typeface="Papyrus"/>
                <a:ea typeface="Papyrus"/>
                <a:cs typeface="Papyrus"/>
                <a:sym typeface="Papyrus"/>
              </a:rPr>
              <a:t>Fear God and keep His commandments,</a:t>
            </a:r>
            <a:endParaRPr sz="4200">
              <a:latin typeface="Papyrus"/>
              <a:ea typeface="Papyrus"/>
              <a:cs typeface="Papyrus"/>
              <a:sym typeface="Papyrus"/>
            </a:endParaRPr>
          </a:p>
          <a:p>
            <a:pPr lvl="0" algn="ctr">
              <a:defRPr sz="1800"/>
            </a:pPr>
            <a:r>
              <a:rPr sz="4200">
                <a:latin typeface="Papyrus"/>
                <a:ea typeface="Papyrus"/>
                <a:cs typeface="Papyrus"/>
                <a:sym typeface="Papyrus"/>
              </a:rPr>
              <a:t>For this is man's all. </a:t>
            </a:r>
            <a:endParaRPr sz="4200">
              <a:latin typeface="Papyrus"/>
              <a:ea typeface="Papyrus"/>
              <a:cs typeface="Papyrus"/>
              <a:sym typeface="Papyrus"/>
            </a:endParaRPr>
          </a:p>
          <a:p>
            <a:pPr lvl="0" algn="ctr">
              <a:defRPr sz="1800"/>
            </a:pPr>
            <a:r>
              <a:rPr sz="4200">
                <a:latin typeface="Papyrus"/>
                <a:ea typeface="Papyrus"/>
                <a:cs typeface="Papyrus"/>
                <a:sym typeface="Papyrus"/>
              </a:rPr>
              <a:t>14 For God will bring every work into judgment…</a:t>
            </a:r>
          </a:p>
        </p:txBody>
      </p:sp>
    </p:spTree>
  </p:cSld>
  <p:clrMapOvr>
    <a:masterClrMapping/>
  </p:clrMapOvr>
  <p:transition spd="med" advClick="1">
    <p:fade thruBlk="1"/>
  </p:transition>
</p:sld>
</file>

<file path=ppt/slides/slide2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48"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49" name="Shape 149"/>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50" name="Shape 150"/>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28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Fails In Their Duty As A Spouse</a:t>
            </a:r>
            <a:endParaRPr sz="3600">
              <a:latin typeface="Times New Roman Bold"/>
              <a:ea typeface="Times New Roman Bold"/>
              <a:cs typeface="Times New Roman Bold"/>
              <a:sym typeface="Times New Roman Bold"/>
            </a:endParaRPr>
          </a:p>
          <a:p>
            <a:pPr lvl="1">
              <a:lnSpc>
                <a:spcPct val="90000"/>
              </a:lnSpc>
              <a:defRPr sz="1800"/>
            </a:pPr>
            <a:r>
              <a:rPr sz="3200"/>
              <a:t>1 Pet. 3:1, 1 Cor. 7, 2 Tim. 3:5, Tit. 1:16, </a:t>
            </a:r>
            <a:br>
              <a:rPr sz="3200"/>
            </a:br>
            <a:r>
              <a:rPr sz="3200"/>
              <a:t>Gal. 2:20</a:t>
            </a:r>
          </a:p>
        </p:txBody>
      </p:sp>
      <p:sp>
        <p:nvSpPr>
          <p:cNvPr id="151" name="Shape 151"/>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152" name="Shape 152"/>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53" name="Shape 153"/>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0">
                                            <p:txEl>
                                              <p:pRg st="1" end="1"/>
                                            </p:txEl>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5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0" grpId="1"/>
    </p:bldLst>
  </p:timing>
</p:sld>
</file>

<file path=ppt/slides/slide2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5" name="Shape 155"/>
          <p:cNvSpPr/>
          <p:nvPr/>
        </p:nvSpPr>
        <p:spPr>
          <a:xfrm>
            <a:off x="0" y="399157"/>
            <a:ext cx="9144000" cy="760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2 Tim 3:5</a:t>
            </a:r>
            <a:endParaRPr sz="4800">
              <a:latin typeface="Papyrus"/>
              <a:ea typeface="Papyrus"/>
              <a:cs typeface="Papyrus"/>
              <a:sym typeface="Papyrus"/>
            </a:endParaRPr>
          </a:p>
          <a:p>
            <a:pPr lvl="0" algn="ctr">
              <a:defRPr sz="1800"/>
            </a:pPr>
            <a:r>
              <a:rPr sz="4800">
                <a:latin typeface="Papyrus"/>
                <a:ea typeface="Papyrus"/>
                <a:cs typeface="Papyrus"/>
                <a:sym typeface="Papyrus"/>
              </a:rPr>
              <a:t>having a </a:t>
            </a:r>
            <a:r>
              <a:rPr sz="4800" u="sng">
                <a:latin typeface="Papyrus"/>
                <a:ea typeface="Papyrus"/>
                <a:cs typeface="Papyrus"/>
                <a:sym typeface="Papyrus"/>
              </a:rPr>
              <a:t>form</a:t>
            </a:r>
            <a:r>
              <a:rPr sz="4800">
                <a:latin typeface="Papyrus"/>
                <a:ea typeface="Papyrus"/>
                <a:cs typeface="Papyrus"/>
                <a:sym typeface="Papyrus"/>
              </a:rPr>
              <a:t> of godliness but denying its power. And from such people turn away!</a:t>
            </a:r>
            <a:endParaRPr sz="4800">
              <a:latin typeface="Papyrus"/>
              <a:ea typeface="Papyrus"/>
              <a:cs typeface="Papyrus"/>
              <a:sym typeface="Papyrus"/>
            </a:endParaRPr>
          </a:p>
          <a:p>
            <a:pPr lvl="0" algn="ctr">
              <a:defRPr sz="1800"/>
            </a:pPr>
            <a:endParaRPr sz="4800">
              <a:latin typeface="Papyrus"/>
              <a:ea typeface="Papyrus"/>
              <a:cs typeface="Papyrus"/>
              <a:sym typeface="Papyrus"/>
            </a:endParaRPr>
          </a:p>
          <a:p>
            <a:pPr lvl="0" algn="ctr">
              <a:defRPr sz="1800"/>
            </a:pPr>
            <a:r>
              <a:rPr sz="4800">
                <a:latin typeface="Papyrus"/>
                <a:ea typeface="Papyrus"/>
                <a:cs typeface="Papyrus"/>
                <a:sym typeface="Papyrus"/>
              </a:rPr>
              <a:t>Titus 1:16</a:t>
            </a:r>
            <a:endParaRPr sz="4800">
              <a:latin typeface="Papyrus"/>
              <a:ea typeface="Papyrus"/>
              <a:cs typeface="Papyrus"/>
              <a:sym typeface="Papyrus"/>
            </a:endParaRPr>
          </a:p>
          <a:p>
            <a:pPr lvl="0" algn="ctr">
              <a:defRPr sz="1800"/>
            </a:pPr>
            <a:r>
              <a:rPr sz="4800">
                <a:latin typeface="Papyrus"/>
                <a:ea typeface="Papyrus"/>
                <a:cs typeface="Papyrus"/>
                <a:sym typeface="Papyrus"/>
              </a:rPr>
              <a:t>They </a:t>
            </a:r>
            <a:r>
              <a:rPr sz="4800" u="sng">
                <a:latin typeface="Papyrus"/>
                <a:ea typeface="Papyrus"/>
                <a:cs typeface="Papyrus"/>
                <a:sym typeface="Papyrus"/>
              </a:rPr>
              <a:t>profess</a:t>
            </a:r>
            <a:r>
              <a:rPr sz="4800">
                <a:latin typeface="Papyrus"/>
                <a:ea typeface="Papyrus"/>
                <a:cs typeface="Papyrus"/>
                <a:sym typeface="Papyrus"/>
              </a:rPr>
              <a:t> to know God, but in works they deny Him, </a:t>
            </a:r>
          </a:p>
        </p:txBody>
      </p:sp>
    </p:spTree>
  </p:cSld>
  <p:clrMapOvr>
    <a:masterClrMapping/>
  </p:clrMapOvr>
  <p:transition spd="med" advClick="1">
    <p:fade thruBlk="1"/>
  </p:transition>
</p:sld>
</file>

<file path=ppt/slides/slide2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7" name="Shape 157"/>
          <p:cNvSpPr/>
          <p:nvPr/>
        </p:nvSpPr>
        <p:spPr>
          <a:xfrm>
            <a:off x="0" y="604420"/>
            <a:ext cx="9144000" cy="760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Gal 2:20</a:t>
            </a:r>
            <a:endParaRPr sz="4800">
              <a:latin typeface="Papyrus"/>
              <a:ea typeface="Papyrus"/>
              <a:cs typeface="Papyrus"/>
              <a:sym typeface="Papyrus"/>
            </a:endParaRPr>
          </a:p>
          <a:p>
            <a:pPr lvl="0" algn="ctr">
              <a:defRPr sz="1800"/>
            </a:pPr>
            <a:r>
              <a:rPr sz="4800">
                <a:latin typeface="Papyrus"/>
                <a:ea typeface="Papyrus"/>
                <a:cs typeface="Papyrus"/>
                <a:sym typeface="Papyrus"/>
              </a:rPr>
              <a:t> I have been crucified with Christ; it is no longer I who live, but Christ lives in me; and the life which I now live in the flesh I live by faith in the Son of God, who loved me and gave Himself for me. </a:t>
            </a:r>
          </a:p>
        </p:txBody>
      </p:sp>
    </p:spTree>
  </p:cSld>
  <p:clrMapOvr>
    <a:masterClrMapping/>
  </p:clrMapOvr>
  <p:transition spd="med" advClick="1">
    <p:fade thruBlk="1"/>
  </p:transition>
</p:sld>
</file>

<file path=ppt/slides/slide2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59"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60" name="Shape 160"/>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61" name="Shape 161"/>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2800"/>
          </a:p>
          <a:p>
            <a:pPr lvl="0" marL="385762" indent="-385762">
              <a:spcBef>
                <a:spcPts val="800"/>
              </a:spcBef>
              <a:defRPr sz="1800"/>
            </a:pPr>
            <a:r>
              <a:rPr sz="3600">
                <a:latin typeface="Times New Roman Bold"/>
                <a:ea typeface="Times New Roman Bold"/>
                <a:cs typeface="Times New Roman Bold"/>
                <a:sym typeface="Times New Roman Bold"/>
              </a:rPr>
              <a:t>Is Not Seeking Those Things Which Are Above</a:t>
            </a:r>
            <a:endParaRPr sz="3600">
              <a:latin typeface="Times New Roman Bold"/>
              <a:ea typeface="Times New Roman Bold"/>
              <a:cs typeface="Times New Roman Bold"/>
              <a:sym typeface="Times New Roman Bold"/>
            </a:endParaRPr>
          </a:p>
          <a:p>
            <a:pPr lvl="1">
              <a:defRPr sz="1800"/>
            </a:pPr>
            <a:r>
              <a:rPr sz="3200"/>
              <a:t>Col. 3:1</a:t>
            </a:r>
          </a:p>
        </p:txBody>
      </p:sp>
      <p:sp>
        <p:nvSpPr>
          <p:cNvPr id="162" name="Shape 162"/>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163" name="Shape 163"/>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64" name="Shape 164"/>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61">
                                            <p:txEl>
                                              <p:pRg st="1" end="1"/>
                                            </p:txEl>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6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1" grpId="1"/>
    </p:bldLst>
  </p:timing>
</p:sld>
</file>

<file path=ppt/slides/slide2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66" name="Shape 166"/>
          <p:cNvSpPr/>
          <p:nvPr/>
        </p:nvSpPr>
        <p:spPr>
          <a:xfrm>
            <a:off x="0" y="1447800"/>
            <a:ext cx="9144000" cy="385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Col 3:1</a:t>
            </a:r>
            <a:endParaRPr sz="4800">
              <a:latin typeface="Papyrus"/>
              <a:ea typeface="Papyrus"/>
              <a:cs typeface="Papyrus"/>
              <a:sym typeface="Papyrus"/>
            </a:endParaRPr>
          </a:p>
          <a:p>
            <a:pPr lvl="0" algn="ctr">
              <a:defRPr sz="1800"/>
            </a:pPr>
            <a:r>
              <a:rPr sz="4800">
                <a:latin typeface="Papyrus"/>
                <a:ea typeface="Papyrus"/>
                <a:cs typeface="Papyrus"/>
                <a:sym typeface="Papyrus"/>
              </a:rPr>
              <a:t>If then you were raised with Christ, seek those things which are above, </a:t>
            </a:r>
          </a:p>
        </p:txBody>
      </p:sp>
    </p:spTree>
  </p:cSld>
  <p:clrMapOvr>
    <a:masterClrMapping/>
  </p:clrMapOvr>
  <p:transition spd="med" advClick="1">
    <p:fade thruBlk="1"/>
  </p:transition>
</p:sld>
</file>

<file path=ppt/slides/slide2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68"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69" name="Shape 169"/>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70" name="Shape 170"/>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2800"/>
          </a:p>
          <a:p>
            <a:pPr lvl="0" marL="385762" indent="-385762">
              <a:spcBef>
                <a:spcPts val="800"/>
              </a:spcBef>
              <a:defRPr sz="1800"/>
            </a:pPr>
            <a:r>
              <a:rPr sz="3600">
                <a:latin typeface="Times New Roman Bold"/>
                <a:ea typeface="Times New Roman Bold"/>
                <a:cs typeface="Times New Roman Bold"/>
                <a:sym typeface="Times New Roman Bold"/>
              </a:rPr>
              <a:t>Is Not Seeking Those Things Which Are Above</a:t>
            </a:r>
            <a:endParaRPr sz="3600">
              <a:latin typeface="Times New Roman Bold"/>
              <a:ea typeface="Times New Roman Bold"/>
              <a:cs typeface="Times New Roman Bold"/>
              <a:sym typeface="Times New Roman Bold"/>
            </a:endParaRPr>
          </a:p>
          <a:p>
            <a:pPr lvl="1">
              <a:defRPr sz="1800"/>
            </a:pPr>
            <a:r>
              <a:rPr sz="3200"/>
              <a:t>Col. 3:1</a:t>
            </a:r>
          </a:p>
        </p:txBody>
      </p:sp>
      <p:sp>
        <p:nvSpPr>
          <p:cNvPr id="171" name="Shape 171"/>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172" name="Shape 172"/>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73" name="Shape 173"/>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57" name="Shape 57"/>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58" name="Shape 58"/>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2800"/>
          </a:p>
          <a:p>
            <a:pPr lvl="0" marL="385762" indent="-385762">
              <a:spcBef>
                <a:spcPts val="800"/>
              </a:spcBef>
              <a:defRPr sz="1800"/>
            </a:pPr>
            <a:r>
              <a:rPr sz="3600">
                <a:latin typeface="Times New Roman Bold"/>
                <a:ea typeface="Times New Roman Bold"/>
                <a:cs typeface="Times New Roman Bold"/>
                <a:sym typeface="Times New Roman Bold"/>
              </a:rPr>
              <a:t>Breaks God’s Command</a:t>
            </a:r>
            <a:endParaRPr sz="3600">
              <a:latin typeface="Times New Roman Bold"/>
              <a:ea typeface="Times New Roman Bold"/>
              <a:cs typeface="Times New Roman Bold"/>
              <a:sym typeface="Times New Roman Bold"/>
            </a:endParaRPr>
          </a:p>
          <a:p>
            <a:pPr lvl="1">
              <a:defRPr sz="1800"/>
            </a:pPr>
            <a:r>
              <a:rPr sz="3200"/>
              <a:t>Heb. 10:24-25</a:t>
            </a:r>
            <a:endParaRPr sz="2800"/>
          </a:p>
          <a:p>
            <a:pPr lvl="0" marL="385762" indent="-385762">
              <a:spcBef>
                <a:spcPts val="800"/>
              </a:spcBef>
              <a:defRPr sz="1800"/>
            </a:pPr>
            <a:r>
              <a:rPr sz="3600">
                <a:latin typeface="Times New Roman Bold"/>
                <a:ea typeface="Times New Roman Bold"/>
                <a:cs typeface="Times New Roman Bold"/>
                <a:sym typeface="Times New Roman Bold"/>
              </a:rPr>
              <a:t>Fails To Consider Others</a:t>
            </a:r>
            <a:endParaRPr sz="3600">
              <a:latin typeface="Times New Roman Bold"/>
              <a:ea typeface="Times New Roman Bold"/>
              <a:cs typeface="Times New Roman Bold"/>
              <a:sym typeface="Times New Roman Bold"/>
            </a:endParaRPr>
          </a:p>
          <a:p>
            <a:pPr lvl="1">
              <a:defRPr sz="1800"/>
            </a:pPr>
            <a:r>
              <a:rPr sz="3200"/>
              <a:t>Heb. 10:24</a:t>
            </a:r>
          </a:p>
        </p:txBody>
      </p:sp>
      <p:sp>
        <p:nvSpPr>
          <p:cNvPr id="59" name="Shape 59"/>
          <p:cNvSpPr/>
          <p:nvPr/>
        </p:nvSpPr>
        <p:spPr>
          <a:xfrm>
            <a:off x="914400" y="3157538"/>
            <a:ext cx="73152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8">
                                            <p:txEl>
                                              <p:pRg st="3" end="3"/>
                                            </p:txEl>
                                          </p:spTgt>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1" fill="hold">
                                  <p:stCondLst>
                                    <p:cond delay="0"/>
                                  </p:stCondLst>
                                  <p:iterate type="el" backwards="0">
                                    <p:tmAbs val="0"/>
                                  </p:iterate>
                                  <p:childTnLst>
                                    <p:set>
                                      <p:cBhvr>
                                        <p:cTn id="9" fill="hold"/>
                                        <p:tgtEl>
                                          <p:spTgt spid="5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8" grpId="1"/>
    </p:bldLst>
  </p:timing>
</p:sld>
</file>

<file path=ppt/slides/slide3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75"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76" name="Shape 176"/>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77" name="Shape 177"/>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2800"/>
          </a:p>
          <a:p>
            <a:pPr lvl="0" marL="385762" indent="-385762">
              <a:spcBef>
                <a:spcPts val="800"/>
              </a:spcBef>
              <a:defRPr sz="1800"/>
            </a:pPr>
            <a:r>
              <a:rPr sz="3600">
                <a:latin typeface="Times New Roman Bold"/>
                <a:ea typeface="Times New Roman Bold"/>
                <a:cs typeface="Times New Roman Bold"/>
                <a:sym typeface="Times New Roman Bold"/>
              </a:rPr>
              <a:t>Sins By Omitting A Good Thing To Do</a:t>
            </a:r>
            <a:endParaRPr sz="3600">
              <a:latin typeface="Times New Roman Bold"/>
              <a:ea typeface="Times New Roman Bold"/>
              <a:cs typeface="Times New Roman Bold"/>
              <a:sym typeface="Times New Roman Bold"/>
            </a:endParaRPr>
          </a:p>
          <a:p>
            <a:pPr lvl="1">
              <a:defRPr sz="1800"/>
            </a:pPr>
            <a:r>
              <a:rPr sz="3200"/>
              <a:t>Jas. 4:17</a:t>
            </a:r>
          </a:p>
        </p:txBody>
      </p:sp>
      <p:sp>
        <p:nvSpPr>
          <p:cNvPr id="178" name="Shape 178"/>
          <p:cNvSpPr/>
          <p:nvPr/>
        </p:nvSpPr>
        <p:spPr>
          <a:xfrm>
            <a:off x="5219700" y="-33338"/>
            <a:ext cx="1924050"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393192">
              <a:defRPr b="1" sz="6450">
                <a:ln w="352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450">
                <a:ln w="3522">
                  <a:solidFill/>
                </a:ln>
                <a:solidFill>
                  <a:srgbClr val="FFFF00"/>
                </a:solidFill>
              </a:rPr>
              <a:t>Toge</a:t>
            </a:r>
          </a:p>
        </p:txBody>
      </p:sp>
      <p:sp>
        <p:nvSpPr>
          <p:cNvPr id="179" name="Shape 179"/>
          <p:cNvSpPr/>
          <p:nvPr/>
        </p:nvSpPr>
        <p:spPr>
          <a:xfrm>
            <a:off x="7167563" y="-33339"/>
            <a:ext cx="1676401" cy="16002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02920">
              <a:defRPr b="1" sz="6930">
                <a:ln w="5762">
                  <a:solidFill/>
                </a:ln>
                <a:solidFill>
                  <a:srgbClr val="FFFF00"/>
                </a:solidFill>
                <a:latin typeface="The Real Font"/>
                <a:ea typeface="The Real Font"/>
                <a:cs typeface="The Real Font"/>
                <a:sym typeface="The Real Font"/>
              </a:defRPr>
            </a:lvl1pPr>
          </a:lstStyle>
          <a:p>
            <a:pPr lvl="0">
              <a:defRPr b="0" sz="1800">
                <a:ln w="9525">
                  <a:noFill/>
                </a:ln>
                <a:solidFill>
                  <a:srgbClr val="000000"/>
                </a:solidFill>
              </a:defRPr>
            </a:pPr>
            <a:r>
              <a:rPr b="1" sz="6930">
                <a:ln w="5762">
                  <a:solidFill/>
                </a:ln>
                <a:solidFill>
                  <a:srgbClr val="FFFF00"/>
                </a:solidFill>
              </a:rPr>
              <a:t>ther</a:t>
            </a:r>
          </a:p>
        </p:txBody>
      </p:sp>
      <p:sp>
        <p:nvSpPr>
          <p:cNvPr id="180" name="Shape 180"/>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77">
                                            <p:txEl>
                                              <p:pRg st="1" end="1"/>
                                            </p:txEl>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7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7" grpId="1"/>
    </p:bldLst>
  </p:timing>
</p:sld>
</file>

<file path=ppt/slides/slide3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82" name="Shape 182"/>
          <p:cNvSpPr/>
          <p:nvPr/>
        </p:nvSpPr>
        <p:spPr>
          <a:xfrm>
            <a:off x="0" y="1447800"/>
            <a:ext cx="9144000" cy="385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James 4:17</a:t>
            </a:r>
            <a:endParaRPr sz="4800">
              <a:latin typeface="Papyrus"/>
              <a:ea typeface="Papyrus"/>
              <a:cs typeface="Papyrus"/>
              <a:sym typeface="Papyrus"/>
            </a:endParaRPr>
          </a:p>
          <a:p>
            <a:pPr lvl="0" algn="ctr">
              <a:defRPr sz="1800"/>
            </a:pPr>
            <a:r>
              <a:rPr sz="4800">
                <a:latin typeface="Papyrus"/>
                <a:ea typeface="Papyrus"/>
                <a:cs typeface="Papyrus"/>
                <a:sym typeface="Papyrus"/>
              </a:rPr>
              <a:t> Therefore, to him who knows to do good and does not do it, to him it is sin. </a:t>
            </a:r>
          </a:p>
        </p:txBody>
      </p:sp>
    </p:spTree>
  </p:cSld>
  <p:clrMapOvr>
    <a:masterClrMapping/>
  </p:clrMapOvr>
  <p:transition spd="med" advClick="1">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85" name="Shape 185"/>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86" name="Shape 186"/>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3200"/>
          </a:p>
          <a:p>
            <a:pPr lvl="0">
              <a:spcBef>
                <a:spcPts val="800"/>
              </a:spcBef>
              <a:defRPr sz="1800"/>
            </a:pPr>
            <a:endParaRPr sz="3200"/>
          </a:p>
          <a:p>
            <a:pPr lvl="0" marL="385762" indent="-385762">
              <a:spcBef>
                <a:spcPts val="800"/>
              </a:spcBef>
              <a:defRPr sz="1800"/>
            </a:pPr>
            <a:r>
              <a:rPr sz="3600">
                <a:latin typeface="Times New Roman Bold"/>
                <a:ea typeface="Times New Roman Bold"/>
                <a:cs typeface="Times New Roman Bold"/>
                <a:sym typeface="Times New Roman Bold"/>
              </a:rPr>
              <a:t>Demonstrates Their Contempt For God’s Wisdom</a:t>
            </a:r>
            <a:endParaRPr sz="3600">
              <a:latin typeface="Times New Roman Bold"/>
              <a:ea typeface="Times New Roman Bold"/>
              <a:cs typeface="Times New Roman Bold"/>
              <a:sym typeface="Times New Roman Bold"/>
            </a:endParaRPr>
          </a:p>
          <a:p>
            <a:pPr lvl="1">
              <a:defRPr sz="1800"/>
            </a:pPr>
            <a:r>
              <a:rPr sz="3200"/>
              <a:t>Eph. 3:10</a:t>
            </a:r>
          </a:p>
        </p:txBody>
      </p:sp>
      <p:sp>
        <p:nvSpPr>
          <p:cNvPr id="187" name="Shape 187"/>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0" y="1447800"/>
            <a:ext cx="9144000" cy="385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Eph 3:10</a:t>
            </a:r>
            <a:endParaRPr sz="4800">
              <a:latin typeface="Papyrus"/>
              <a:ea typeface="Papyrus"/>
              <a:cs typeface="Papyrus"/>
              <a:sym typeface="Papyrus"/>
            </a:endParaRPr>
          </a:p>
          <a:p>
            <a:pPr lvl="0" algn="ctr">
              <a:defRPr sz="1800"/>
            </a:pPr>
            <a:r>
              <a:rPr sz="4800">
                <a:latin typeface="Papyrus"/>
                <a:ea typeface="Papyrus"/>
                <a:cs typeface="Papyrus"/>
                <a:sym typeface="Papyrus"/>
              </a:rPr>
              <a:t> to the intent that now the manifold wisdom of God might be made known by the church…</a:t>
            </a:r>
          </a:p>
        </p:txBody>
      </p:sp>
    </p:spTree>
  </p:cSld>
  <p:clrMapOvr>
    <a:masterClrMapping/>
  </p:clrMapOvr>
  <p:transition spd="med" advClick="1">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192" name="Shape 192"/>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193" name="Shape 193"/>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3200"/>
          </a:p>
          <a:p>
            <a:pPr lvl="0" marL="385762" indent="-385762">
              <a:spcBef>
                <a:spcPts val="800"/>
              </a:spcBef>
              <a:defRPr sz="1800"/>
            </a:pPr>
            <a:r>
              <a:rPr sz="3600">
                <a:latin typeface="Times New Roman Bold"/>
                <a:ea typeface="Times New Roman Bold"/>
                <a:cs typeface="Times New Roman Bold"/>
                <a:sym typeface="Times New Roman Bold"/>
              </a:rPr>
              <a:t>Is Doing The Devil’s Work</a:t>
            </a:r>
            <a:endParaRPr sz="3600">
              <a:latin typeface="Times New Roman Bold"/>
              <a:ea typeface="Times New Roman Bold"/>
              <a:cs typeface="Times New Roman Bold"/>
              <a:sym typeface="Times New Roman Bold"/>
            </a:endParaRPr>
          </a:p>
          <a:p>
            <a:pPr lvl="0" marL="385762" indent="-385762">
              <a:spcBef>
                <a:spcPts val="800"/>
              </a:spcBef>
              <a:defRPr sz="1800"/>
            </a:pPr>
            <a:r>
              <a:rPr sz="3600">
                <a:latin typeface="Times New Roman Bold"/>
                <a:ea typeface="Times New Roman Bold"/>
                <a:cs typeface="Times New Roman Bold"/>
                <a:sym typeface="Times New Roman Bold"/>
              </a:rPr>
              <a:t>Loses Their Life In The End</a:t>
            </a:r>
            <a:endParaRPr sz="3600">
              <a:latin typeface="Times New Roman Bold"/>
              <a:ea typeface="Times New Roman Bold"/>
              <a:cs typeface="Times New Roman Bold"/>
              <a:sym typeface="Times New Roman Bold"/>
            </a:endParaRPr>
          </a:p>
          <a:p>
            <a:pPr lvl="1">
              <a:defRPr sz="1800"/>
            </a:pPr>
            <a:r>
              <a:rPr sz="3200"/>
              <a:t>Matt. 10:39, 2 Cor. 5:15, Jn. 4:23-24</a:t>
            </a:r>
          </a:p>
        </p:txBody>
      </p:sp>
      <p:sp>
        <p:nvSpPr>
          <p:cNvPr id="194" name="Shape 194"/>
          <p:cNvSpPr/>
          <p:nvPr/>
        </p:nvSpPr>
        <p:spPr>
          <a:xfrm>
            <a:off x="914400" y="3114675"/>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193">
                                            <p:txEl>
                                              <p:pRg st="2" end="2"/>
                                            </p:txEl>
                                          </p:spTgt>
                                        </p:tgtEl>
                                        <p:attrNameLst>
                                          <p:attrName>style.visibility</p:attrName>
                                        </p:attrNameLst>
                                      </p:cBhvr>
                                      <p:to>
                                        <p:strVal val="visible"/>
                                      </p:to>
                                    </p:set>
                                  </p:childTnLst>
                                </p:cTn>
                              </p:par>
                              <p:par>
                                <p:cTn id="11" presetClass="entr" presetSubtype="0" presetID="1" grpId="1" fill="hold">
                                  <p:stCondLst>
                                    <p:cond delay="0"/>
                                  </p:stCondLst>
                                  <p:iterate type="el" backwards="0">
                                    <p:tmAbs val="0"/>
                                  </p:iterate>
                                  <p:childTnLst>
                                    <p:set>
                                      <p:cBhvr>
                                        <p:cTn id="12" fill="hold"/>
                                        <p:tgtEl>
                                          <p:spTgt spid="19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3" grpId="1"/>
    </p:bldLst>
  </p:timing>
</p:sld>
</file>

<file path=ppt/slides/slide3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96" name="Shape 196"/>
          <p:cNvSpPr/>
          <p:nvPr/>
        </p:nvSpPr>
        <p:spPr>
          <a:xfrm>
            <a:off x="0" y="1447800"/>
            <a:ext cx="9144000" cy="385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John 4:23</a:t>
            </a:r>
            <a:endParaRPr sz="4800">
              <a:latin typeface="Papyrus"/>
              <a:ea typeface="Papyrus"/>
              <a:cs typeface="Papyrus"/>
              <a:sym typeface="Papyrus"/>
            </a:endParaRPr>
          </a:p>
          <a:p>
            <a:pPr lvl="0" algn="ctr">
              <a:defRPr sz="1800"/>
            </a:pPr>
            <a:endParaRPr sz="4800">
              <a:latin typeface="Papyrus"/>
              <a:ea typeface="Papyrus"/>
              <a:cs typeface="Papyrus"/>
              <a:sym typeface="Papyrus"/>
            </a:endParaRPr>
          </a:p>
          <a:p>
            <a:pPr lvl="0" algn="ctr">
              <a:defRPr sz="1800"/>
            </a:pPr>
            <a:r>
              <a:rPr sz="4800">
                <a:latin typeface="Papyrus"/>
                <a:ea typeface="Papyrus"/>
                <a:cs typeface="Papyrus"/>
                <a:sym typeface="Papyrus"/>
              </a:rPr>
              <a:t>…for the Father is seeking such to worship Him. </a:t>
            </a:r>
          </a:p>
        </p:txBody>
      </p:sp>
    </p:spTree>
  </p:cSld>
  <p:clrMapOvr>
    <a:masterClrMapping/>
  </p:clrMapOvr>
  <p:transition spd="med" advClick="1">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381000" y="228600"/>
            <a:ext cx="8382000" cy="649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700">
                <a:latin typeface="Papyrus"/>
                <a:ea typeface="Papyrus"/>
                <a:cs typeface="Papyrus"/>
                <a:sym typeface="Papyrus"/>
              </a:rPr>
              <a:t>Heb 10:24-25</a:t>
            </a:r>
            <a:endParaRPr sz="4700">
              <a:latin typeface="Papyrus"/>
              <a:ea typeface="Papyrus"/>
              <a:cs typeface="Papyrus"/>
              <a:sym typeface="Papyrus"/>
            </a:endParaRPr>
          </a:p>
          <a:p>
            <a:pPr lvl="0" algn="ctr">
              <a:defRPr sz="1800"/>
            </a:pPr>
            <a:r>
              <a:rPr sz="4700">
                <a:latin typeface="Papyrus"/>
                <a:ea typeface="Papyrus"/>
                <a:cs typeface="Papyrus"/>
                <a:sym typeface="Papyrus"/>
              </a:rPr>
              <a:t>24And let us </a:t>
            </a:r>
            <a:r>
              <a:rPr sz="4700" u="sng">
                <a:latin typeface="Papyrus"/>
                <a:ea typeface="Papyrus"/>
                <a:cs typeface="Papyrus"/>
                <a:sym typeface="Papyrus"/>
              </a:rPr>
              <a:t>consider one another</a:t>
            </a:r>
            <a:r>
              <a:rPr sz="4700">
                <a:latin typeface="Papyrus"/>
                <a:ea typeface="Papyrus"/>
                <a:cs typeface="Papyrus"/>
                <a:sym typeface="Papyrus"/>
              </a:rPr>
              <a:t> in order to stir up love and good works, </a:t>
            </a:r>
            <a:br>
              <a:rPr sz="4700">
                <a:latin typeface="Papyrus"/>
                <a:ea typeface="Papyrus"/>
                <a:cs typeface="Papyrus"/>
                <a:sym typeface="Papyrus"/>
              </a:rPr>
            </a:br>
            <a:r>
              <a:rPr sz="4700">
                <a:latin typeface="Papyrus"/>
                <a:ea typeface="Papyrus"/>
                <a:cs typeface="Papyrus"/>
                <a:sym typeface="Papyrus"/>
              </a:rPr>
              <a:t>25 not forsaking the assembling of ourselves together, as is the manner of some…</a:t>
            </a:r>
          </a:p>
        </p:txBody>
      </p:sp>
    </p:spTree>
  </p:cSld>
  <p:clrMapOvr>
    <a:masterClrMapping/>
  </p:clrMapOvr>
  <p:transition spd="med" advClick="1">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64" name="Shape 64"/>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65" name="Shape 65"/>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buSzTx/>
              <a:buNone/>
              <a:defRPr sz="1800"/>
            </a:pPr>
            <a:endParaRPr sz="2800"/>
          </a:p>
          <a:p>
            <a:pPr lvl="0">
              <a:spcBef>
                <a:spcPts val="800"/>
              </a:spcBef>
              <a:defRPr sz="1800"/>
            </a:pPr>
            <a:endParaRPr sz="2800"/>
          </a:p>
          <a:p>
            <a:pPr lvl="0" marL="385762" indent="-385762">
              <a:spcBef>
                <a:spcPts val="800"/>
              </a:spcBef>
              <a:defRPr sz="1800"/>
            </a:pPr>
            <a:r>
              <a:rPr sz="3600">
                <a:latin typeface="Times New Roman Bold"/>
                <a:ea typeface="Times New Roman Bold"/>
                <a:cs typeface="Times New Roman Bold"/>
                <a:sym typeface="Times New Roman Bold"/>
              </a:rPr>
              <a:t>Sins Willfully</a:t>
            </a:r>
            <a:endParaRPr sz="3600">
              <a:latin typeface="Times New Roman Bold"/>
              <a:ea typeface="Times New Roman Bold"/>
              <a:cs typeface="Times New Roman Bold"/>
              <a:sym typeface="Times New Roman Bold"/>
            </a:endParaRPr>
          </a:p>
          <a:p>
            <a:pPr lvl="1">
              <a:defRPr sz="1800"/>
            </a:pPr>
            <a:r>
              <a:rPr sz="3200"/>
              <a:t>Heb. 10:26-31</a:t>
            </a:r>
          </a:p>
        </p:txBody>
      </p:sp>
      <p:sp>
        <p:nvSpPr>
          <p:cNvPr id="66" name="Shape 66"/>
          <p:cNvSpPr/>
          <p:nvPr/>
        </p:nvSpPr>
        <p:spPr>
          <a:xfrm>
            <a:off x="914400" y="3157538"/>
            <a:ext cx="73152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381000" y="117692"/>
            <a:ext cx="8382000" cy="659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200">
                <a:latin typeface="Papyrus"/>
                <a:ea typeface="Papyrus"/>
                <a:cs typeface="Papyrus"/>
                <a:sym typeface="Papyrus"/>
              </a:rPr>
              <a:t>Heb 10:29</a:t>
            </a:r>
            <a:endParaRPr sz="4200">
              <a:latin typeface="Papyrus"/>
              <a:ea typeface="Papyrus"/>
              <a:cs typeface="Papyrus"/>
              <a:sym typeface="Papyrus"/>
            </a:endParaRPr>
          </a:p>
          <a:p>
            <a:pPr lvl="0" algn="ctr">
              <a:defRPr sz="1800"/>
            </a:pPr>
            <a:r>
              <a:rPr sz="4200">
                <a:latin typeface="Papyrus"/>
                <a:ea typeface="Papyrus"/>
                <a:cs typeface="Papyrus"/>
                <a:sym typeface="Papyrus"/>
              </a:rPr>
              <a:t>Of how much worse punishment, do you suppose, will he be thought worthy who has trampled the Son of God underfoot, counted the blood of the covenant by which he was sanctified a common thing, and insulted the Spirit of grace? </a:t>
            </a:r>
          </a:p>
        </p:txBody>
      </p:sp>
    </p:spTree>
  </p:cSld>
  <p:clrMapOvr>
    <a:masterClrMapping/>
  </p:clrMapOvr>
  <p:transition spd="med" advClick="1">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71" name="Shape 71"/>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72" name="Shape 72"/>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marL="428625" indent="-428625">
              <a:spcBef>
                <a:spcPts val="900"/>
              </a:spcBef>
              <a:defRPr sz="1800"/>
            </a:pPr>
            <a:r>
              <a:rPr sz="4000">
                <a:latin typeface="Times New Roman Bold"/>
                <a:ea typeface="Times New Roman Bold"/>
                <a:cs typeface="Times New Roman Bold"/>
                <a:sym typeface="Times New Roman Bold"/>
              </a:rPr>
              <a:t>When Someone Sins Willfully They:</a:t>
            </a:r>
            <a:endParaRPr sz="4000">
              <a:latin typeface="Times New Roman Bold"/>
              <a:ea typeface="Times New Roman Bold"/>
              <a:cs typeface="Times New Roman Bold"/>
              <a:sym typeface="Times New Roman Bold"/>
            </a:endParaRPr>
          </a:p>
          <a:p>
            <a:pPr lvl="1" marL="824592" indent="-367392">
              <a:spcBef>
                <a:spcPts val="800"/>
              </a:spcBef>
              <a:defRPr sz="1800"/>
            </a:pPr>
            <a:r>
              <a:rPr sz="3600">
                <a:latin typeface="Times New Roman Bold"/>
                <a:ea typeface="Times New Roman Bold"/>
                <a:cs typeface="Times New Roman Bold"/>
                <a:sym typeface="Times New Roman Bold"/>
              </a:rPr>
              <a:t>Trod underfoot the Son of God</a:t>
            </a:r>
            <a:endParaRPr sz="2800"/>
          </a:p>
          <a:p>
            <a:pPr lvl="1" marL="824592" indent="-367392">
              <a:spcBef>
                <a:spcPts val="800"/>
              </a:spcBef>
              <a:defRPr sz="1800"/>
            </a:pPr>
            <a:r>
              <a:rPr sz="3600">
                <a:latin typeface="Times New Roman Bold"/>
                <a:ea typeface="Times New Roman Bold"/>
                <a:cs typeface="Times New Roman Bold"/>
                <a:sym typeface="Times New Roman Bold"/>
              </a:rPr>
              <a:t>Count the blood of Christ as a common thing</a:t>
            </a:r>
            <a:endParaRPr sz="2800"/>
          </a:p>
          <a:p>
            <a:pPr lvl="1" marL="824592" indent="-367392">
              <a:spcBef>
                <a:spcPts val="800"/>
              </a:spcBef>
              <a:defRPr sz="1800"/>
            </a:pPr>
            <a:r>
              <a:rPr sz="3600">
                <a:latin typeface="Times New Roman Bold"/>
                <a:ea typeface="Times New Roman Bold"/>
                <a:cs typeface="Times New Roman Bold"/>
                <a:sym typeface="Times New Roman Bold"/>
              </a:rPr>
              <a:t>Insult the Spirit of grace</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4" name="image1.pdf" descr="C:\Documents and Settings\Steve Monts\Application Data\Microsoft\Media Catalog\j0106874.wmf"/>
          <p:cNvPicPr/>
          <p:nvPr/>
        </p:nvPicPr>
        <p:blipFill>
          <a:blip r:embed="rId2">
            <a:extLst/>
          </a:blip>
          <a:stretch>
            <a:fillRect/>
          </a:stretch>
        </p:blipFill>
        <p:spPr>
          <a:xfrm>
            <a:off x="4572000" y="-276225"/>
            <a:ext cx="4038600" cy="3446463"/>
          </a:xfrm>
          <a:prstGeom prst="rect">
            <a:avLst/>
          </a:prstGeom>
          <a:ln w="12700">
            <a:miter lim="400000"/>
          </a:ln>
        </p:spPr>
      </p:pic>
      <p:sp>
        <p:nvSpPr>
          <p:cNvPr id="75" name="Shape 75"/>
          <p:cNvSpPr/>
          <p:nvPr>
            <p:ph type="title"/>
          </p:nvPr>
        </p:nvSpPr>
        <p:spPr>
          <a:xfrm>
            <a:off x="57150" y="214313"/>
            <a:ext cx="4724400" cy="2819401"/>
          </a:xfrm>
          <a:prstGeom prst="rect">
            <a:avLst/>
          </a:prstGeom>
        </p:spPr>
        <p:txBody>
          <a:bodyPr lIns="0" tIns="0" rIns="0" bIns="0">
            <a:normAutofit fontScale="100000" lnSpcReduction="0"/>
          </a:bodyPr>
          <a:lstStyle>
            <a:lvl1pPr defTabSz="896111">
              <a:defRPr b="1" sz="5880">
                <a:latin typeface="Californian FB"/>
                <a:ea typeface="Californian FB"/>
                <a:cs typeface="Californian FB"/>
                <a:sym typeface="Californian FB"/>
              </a:defRPr>
            </a:lvl1pPr>
          </a:lstStyle>
          <a:p>
            <a:pPr lvl="0">
              <a:defRPr b="0" sz="1800"/>
            </a:pPr>
            <a:r>
              <a:rPr b="1" sz="5880"/>
              <a:t>Forsaking the Assembling of Ourselves</a:t>
            </a:r>
          </a:p>
        </p:txBody>
      </p:sp>
      <p:sp>
        <p:nvSpPr>
          <p:cNvPr id="76" name="Shape 76"/>
          <p:cNvSpPr/>
          <p:nvPr>
            <p:ph type="body" idx="1"/>
          </p:nvPr>
        </p:nvSpPr>
        <p:spPr>
          <a:xfrm>
            <a:off x="304800" y="3124200"/>
            <a:ext cx="8534400" cy="3576638"/>
          </a:xfrm>
          <a:prstGeom prst="rect">
            <a:avLst/>
          </a:prstGeom>
          <a:solidFill>
            <a:srgbClr val="FFFF00"/>
          </a:solidFill>
          <a:ln w="38100">
            <a:solidFill/>
            <a:miter lim="800000"/>
          </a:ln>
        </p:spPr>
        <p:txBody>
          <a:bodyPr lIns="0" tIns="0" rIns="0" bIns="0">
            <a:normAutofit fontScale="100000" lnSpcReduction="0"/>
          </a:bodyPr>
          <a:lstStyle/>
          <a:p>
            <a:pPr lvl="0">
              <a:lnSpc>
                <a:spcPct val="90000"/>
              </a:lnSpc>
              <a:buSzTx/>
              <a:buNone/>
              <a:defRPr sz="1800"/>
            </a:pPr>
            <a:endParaRPr sz="3200"/>
          </a:p>
          <a:p>
            <a:pPr lvl="0">
              <a:lnSpc>
                <a:spcPct val="90000"/>
              </a:lnSpc>
              <a:spcBef>
                <a:spcPts val="800"/>
              </a:spcBef>
              <a:defRPr sz="1800"/>
            </a:pPr>
            <a:endParaRPr sz="3200"/>
          </a:p>
          <a:p>
            <a:pPr lvl="0" marL="385762" indent="-385762">
              <a:lnSpc>
                <a:spcPct val="90000"/>
              </a:lnSpc>
              <a:spcBef>
                <a:spcPts val="800"/>
              </a:spcBef>
              <a:defRPr sz="1800"/>
            </a:pPr>
            <a:r>
              <a:rPr sz="3600">
                <a:latin typeface="Times New Roman Bold"/>
                <a:ea typeface="Times New Roman Bold"/>
                <a:cs typeface="Times New Roman Bold"/>
                <a:sym typeface="Times New Roman Bold"/>
              </a:rPr>
              <a:t>Shows That They Prefer Someone Or Something Above The Lord</a:t>
            </a:r>
            <a:endParaRPr sz="3600">
              <a:latin typeface="Times New Roman Bold"/>
              <a:ea typeface="Times New Roman Bold"/>
              <a:cs typeface="Times New Roman Bold"/>
              <a:sym typeface="Times New Roman Bold"/>
            </a:endParaRPr>
          </a:p>
          <a:p>
            <a:pPr lvl="1">
              <a:lnSpc>
                <a:spcPct val="90000"/>
              </a:lnSpc>
              <a:defRPr sz="1800"/>
            </a:pPr>
            <a:r>
              <a:rPr sz="3200"/>
              <a:t>Matt. 18:20; Lk. 14:15-24; 9:57-62</a:t>
            </a:r>
          </a:p>
        </p:txBody>
      </p:sp>
      <p:sp>
        <p:nvSpPr>
          <p:cNvPr id="77" name="Shape 77"/>
          <p:cNvSpPr/>
          <p:nvPr/>
        </p:nvSpPr>
        <p:spPr>
          <a:xfrm>
            <a:off x="914400" y="3200400"/>
            <a:ext cx="73152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latin typeface="Californian FB"/>
                <a:ea typeface="Californian FB"/>
                <a:cs typeface="Californian FB"/>
                <a:sym typeface="Californian FB"/>
              </a:defRPr>
            </a:lvl1pPr>
          </a:lstStyle>
          <a:p>
            <a:pPr lvl="0">
              <a:defRPr b="0" sz="1800"/>
            </a:pPr>
            <a:r>
              <a:rPr b="1" sz="3400"/>
              <a:t>The Person That Willfully Forsakes…</a:t>
            </a:r>
          </a:p>
        </p:txBody>
      </p:sp>
    </p:spTree>
  </p:cSld>
  <p:clrMapOvr>
    <a:masterClrMapping/>
  </p:clrMapOvr>
  <p:transition spd="med" advClick="1">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381000" y="761999"/>
            <a:ext cx="8382000"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sz="4800">
                <a:latin typeface="Papyrus"/>
                <a:ea typeface="Papyrus"/>
                <a:cs typeface="Papyrus"/>
                <a:sym typeface="Papyrus"/>
              </a:rPr>
              <a:t>Matt 18:20</a:t>
            </a:r>
            <a:endParaRPr sz="4800">
              <a:latin typeface="Papyrus"/>
              <a:ea typeface="Papyrus"/>
              <a:cs typeface="Papyrus"/>
              <a:sym typeface="Papyrus"/>
            </a:endParaRPr>
          </a:p>
          <a:p>
            <a:pPr lvl="0" algn="ctr">
              <a:defRPr sz="1800"/>
            </a:pPr>
            <a:endParaRPr sz="4800">
              <a:latin typeface="Papyrus"/>
              <a:ea typeface="Papyrus"/>
              <a:cs typeface="Papyrus"/>
              <a:sym typeface="Papyrus"/>
            </a:endParaRPr>
          </a:p>
          <a:p>
            <a:pPr lvl="0" algn="ctr">
              <a:defRPr sz="1800"/>
            </a:pPr>
            <a:r>
              <a:rPr sz="4800">
                <a:latin typeface="Papyrus"/>
                <a:ea typeface="Papyrus"/>
                <a:cs typeface="Papyrus"/>
                <a:sym typeface="Papyrus"/>
              </a:rPr>
              <a:t>20 For where two or three are gathered together in My name, I am there in the midst of them." </a:t>
            </a:r>
          </a:p>
        </p:txBody>
      </p:sp>
    </p:spTree>
  </p:cSld>
  <p:clrMapOvr>
    <a:masterClrMapping/>
  </p:clrMapOvr>
  <p:transition spd="med" advClick="1">
    <p:fade thruBlk="1"/>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