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74" r:id="rId6"/>
    <p:sldId id="276" r:id="rId7"/>
    <p:sldId id="275" r:id="rId8"/>
    <p:sldId id="273" r:id="rId9"/>
    <p:sldId id="278" r:id="rId10"/>
    <p:sldId id="260" r:id="rId11"/>
    <p:sldId id="279" r:id="rId12"/>
    <p:sldId id="261" r:id="rId13"/>
    <p:sldId id="262" r:id="rId14"/>
    <p:sldId id="280" r:id="rId15"/>
    <p:sldId id="263" r:id="rId16"/>
    <p:sldId id="264" r:id="rId17"/>
    <p:sldId id="265" r:id="rId18"/>
    <p:sldId id="266" r:id="rId19"/>
    <p:sldId id="267" r:id="rId20"/>
    <p:sldId id="268" r:id="rId21"/>
    <p:sldId id="269" r:id="rId22"/>
    <p:sldId id="270" r:id="rId23"/>
    <p:sldId id="271" r:id="rId24"/>
    <p:sldId id="272"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9/3/2014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9/3/2014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9/3/2014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9/3/2014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Bible…</a:t>
            </a:r>
            <a:endParaRPr lang="en-US" dirty="0"/>
          </a:p>
        </p:txBody>
      </p:sp>
      <p:sp>
        <p:nvSpPr>
          <p:cNvPr id="3" name="Subtitle 2"/>
          <p:cNvSpPr>
            <a:spLocks noGrp="1"/>
          </p:cNvSpPr>
          <p:nvPr>
            <p:ph type="subTitle" idx="1"/>
          </p:nvPr>
        </p:nvSpPr>
        <p:spPr/>
        <p:txBody>
          <a:bodyPr/>
          <a:lstStyle/>
          <a:p>
            <a:r>
              <a:rPr lang="en-US" dirty="0" smtClean="0"/>
              <a:t>Where did it come from and can it be trusted?</a:t>
            </a:r>
            <a:endParaRPr lang="en-US" dirty="0"/>
          </a:p>
        </p:txBody>
      </p:sp>
    </p:spTree>
    <p:extLst>
      <p:ext uri="{BB962C8B-B14F-4D97-AF65-F5344CB8AC3E}">
        <p14:creationId xmlns:p14="http://schemas.microsoft.com/office/powerpoint/2010/main" val="249091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Claims against the NT</a:t>
            </a:r>
            <a:endParaRPr lang="en-US" dirty="0"/>
          </a:p>
        </p:txBody>
      </p:sp>
      <p:sp>
        <p:nvSpPr>
          <p:cNvPr id="3" name="Content Placeholder 2"/>
          <p:cNvSpPr>
            <a:spLocks noGrp="1"/>
          </p:cNvSpPr>
          <p:nvPr>
            <p:ph idx="1"/>
          </p:nvPr>
        </p:nvSpPr>
        <p:spPr/>
        <p:txBody>
          <a:bodyPr>
            <a:normAutofit/>
          </a:bodyPr>
          <a:lstStyle/>
          <a:p>
            <a:r>
              <a:rPr lang="en-US" sz="3200" dirty="0" smtClean="0"/>
              <a:t>With only 130,000 word there are over 400,000 variants</a:t>
            </a:r>
          </a:p>
          <a:p>
            <a:r>
              <a:rPr lang="en-US" sz="3200" dirty="0" smtClean="0"/>
              <a:t>There are NO autographic text available</a:t>
            </a:r>
          </a:p>
          <a:p>
            <a:r>
              <a:rPr lang="en-US" sz="3200" dirty="0" smtClean="0"/>
              <a:t>The Counsel Of Nicaea voted on what books would be in the NT and if Jesus was even the Son of God </a:t>
            </a:r>
          </a:p>
          <a:p>
            <a:r>
              <a:rPr lang="en-US" sz="3200" dirty="0" smtClean="0"/>
              <a:t>Due to the facts </a:t>
            </a:r>
            <a:r>
              <a:rPr lang="en-US" sz="3200" dirty="0" smtClean="0"/>
              <a:t>(assumed facts) the </a:t>
            </a:r>
            <a:r>
              <a:rPr lang="en-US" sz="3200" dirty="0" smtClean="0"/>
              <a:t>NT </a:t>
            </a:r>
            <a:r>
              <a:rPr lang="en-US" sz="3200" dirty="0"/>
              <a:t>is corrupted and cannot and should not be believed in</a:t>
            </a:r>
          </a:p>
        </p:txBody>
      </p:sp>
    </p:spTree>
    <p:extLst>
      <p:ext uri="{BB962C8B-B14F-4D97-AF65-F5344CB8AC3E}">
        <p14:creationId xmlns:p14="http://schemas.microsoft.com/office/powerpoint/2010/main" val="112820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 of Nicaea</a:t>
            </a:r>
            <a:endParaRPr lang="en-US" dirty="0"/>
          </a:p>
        </p:txBody>
      </p:sp>
      <p:sp>
        <p:nvSpPr>
          <p:cNvPr id="3" name="Content Placeholder 2"/>
          <p:cNvSpPr>
            <a:spLocks noGrp="1"/>
          </p:cNvSpPr>
          <p:nvPr>
            <p:ph idx="1"/>
          </p:nvPr>
        </p:nvSpPr>
        <p:spPr/>
        <p:txBody>
          <a:bodyPr>
            <a:normAutofit/>
          </a:bodyPr>
          <a:lstStyle/>
          <a:p>
            <a:r>
              <a:rPr lang="en-US" sz="3200" dirty="0" smtClean="0"/>
              <a:t>They </a:t>
            </a:r>
            <a:r>
              <a:rPr lang="en-US" sz="3200" u="sng" dirty="0" smtClean="0"/>
              <a:t>did not </a:t>
            </a:r>
            <a:r>
              <a:rPr lang="en-US" sz="3200" dirty="0" smtClean="0"/>
              <a:t>vote on whether or not Jesus was </a:t>
            </a:r>
            <a:r>
              <a:rPr lang="en-US" sz="3200" dirty="0" smtClean="0"/>
              <a:t>GOD</a:t>
            </a:r>
          </a:p>
          <a:p>
            <a:pPr lvl="1"/>
            <a:r>
              <a:rPr lang="en-US" sz="3000" dirty="0" smtClean="0"/>
              <a:t>There was however several groups that wanted to change the word of God to say He never came in the flesh</a:t>
            </a:r>
          </a:p>
          <a:p>
            <a:pPr lvl="1"/>
            <a:r>
              <a:rPr lang="en-US" sz="2800" dirty="0" smtClean="0"/>
              <a:t>These groups include:</a:t>
            </a:r>
          </a:p>
          <a:p>
            <a:pPr lvl="2"/>
            <a:r>
              <a:rPr lang="en-US" sz="2600" dirty="0" smtClean="0"/>
              <a:t>Gnostics (</a:t>
            </a:r>
            <a:r>
              <a:rPr lang="en-US" sz="2600" dirty="0" err="1" smtClean="0"/>
              <a:t>Coptics</a:t>
            </a:r>
            <a:r>
              <a:rPr lang="en-US" sz="2600" dirty="0" smtClean="0"/>
              <a:t>)</a:t>
            </a:r>
          </a:p>
          <a:p>
            <a:pPr lvl="2"/>
            <a:r>
              <a:rPr lang="en-US" sz="2600" dirty="0" err="1" smtClean="0"/>
              <a:t>Melitians</a:t>
            </a:r>
            <a:r>
              <a:rPr lang="en-US" sz="2600" dirty="0" smtClean="0"/>
              <a:t> and </a:t>
            </a:r>
            <a:r>
              <a:rPr lang="en-US" sz="2600" dirty="0" err="1" smtClean="0"/>
              <a:t>Aritians</a:t>
            </a:r>
            <a:r>
              <a:rPr lang="en-US" sz="2600" dirty="0" smtClean="0"/>
              <a:t> </a:t>
            </a:r>
          </a:p>
          <a:p>
            <a:pPr lvl="1"/>
            <a:endParaRPr lang="en-US" sz="3000" dirty="0" smtClean="0"/>
          </a:p>
        </p:txBody>
      </p:sp>
    </p:spTree>
    <p:extLst>
      <p:ext uri="{BB962C8B-B14F-4D97-AF65-F5344CB8AC3E}">
        <p14:creationId xmlns:p14="http://schemas.microsoft.com/office/powerpoint/2010/main" val="3134304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 of Nicaea</a:t>
            </a:r>
            <a:endParaRPr lang="en-US" dirty="0"/>
          </a:p>
        </p:txBody>
      </p:sp>
      <p:sp>
        <p:nvSpPr>
          <p:cNvPr id="3" name="Content Placeholder 2"/>
          <p:cNvSpPr>
            <a:spLocks noGrp="1"/>
          </p:cNvSpPr>
          <p:nvPr>
            <p:ph idx="1"/>
          </p:nvPr>
        </p:nvSpPr>
        <p:spPr/>
        <p:txBody>
          <a:bodyPr>
            <a:normAutofit/>
          </a:bodyPr>
          <a:lstStyle/>
          <a:p>
            <a:r>
              <a:rPr lang="en-US" sz="2800" dirty="0" smtClean="0"/>
              <a:t>They </a:t>
            </a:r>
            <a:r>
              <a:rPr lang="en-US" sz="2800" u="sng" dirty="0" smtClean="0"/>
              <a:t>did</a:t>
            </a:r>
            <a:r>
              <a:rPr lang="en-US" sz="2800" dirty="0" smtClean="0"/>
              <a:t> meet to vote on what text to include in the NT cannon.</a:t>
            </a:r>
            <a:r>
              <a:rPr lang="en-US" sz="2800" dirty="0"/>
              <a:t> </a:t>
            </a:r>
            <a:endParaRPr lang="en-US" sz="2800" dirty="0" smtClean="0"/>
          </a:p>
          <a:p>
            <a:pPr lvl="1"/>
            <a:r>
              <a:rPr lang="en-US" sz="2800" b="1" dirty="0" smtClean="0"/>
              <a:t>Cannon </a:t>
            </a:r>
            <a:r>
              <a:rPr lang="en-US" sz="2800" b="1" dirty="0"/>
              <a:t>is simply a standard or rule to follow when determining what to include and or exclude with in a book or series or </a:t>
            </a:r>
            <a:r>
              <a:rPr lang="en-US" sz="2800" b="1" dirty="0" smtClean="0"/>
              <a:t>writings</a:t>
            </a:r>
          </a:p>
          <a:p>
            <a:pPr lvl="1"/>
            <a:r>
              <a:rPr lang="en-US" sz="3200" dirty="0" smtClean="0"/>
              <a:t>The counsel was </a:t>
            </a:r>
            <a:r>
              <a:rPr lang="en-US" sz="3200" dirty="0" smtClean="0"/>
              <a:t>not </a:t>
            </a:r>
            <a:r>
              <a:rPr lang="en-US" sz="3200" dirty="0" smtClean="0"/>
              <a:t>the first to try to build a list a list to weed out the </a:t>
            </a:r>
            <a:r>
              <a:rPr lang="en-US" sz="3200" dirty="0" smtClean="0"/>
              <a:t>fakes</a:t>
            </a:r>
          </a:p>
          <a:p>
            <a:pPr lvl="1"/>
            <a:r>
              <a:rPr lang="en-US" sz="3200" dirty="0" smtClean="0"/>
              <a:t>List had been collected as early as 145AD</a:t>
            </a:r>
            <a:endParaRPr lang="en-US" sz="3200" dirty="0" smtClean="0"/>
          </a:p>
        </p:txBody>
      </p:sp>
    </p:spTree>
    <p:extLst>
      <p:ext uri="{BB962C8B-B14F-4D97-AF65-F5344CB8AC3E}">
        <p14:creationId xmlns:p14="http://schemas.microsoft.com/office/powerpoint/2010/main" val="333441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 of Nicaea</a:t>
            </a:r>
            <a:endParaRPr lang="en-US" dirty="0"/>
          </a:p>
        </p:txBody>
      </p:sp>
      <p:sp>
        <p:nvSpPr>
          <p:cNvPr id="3" name="Content Placeholder 2"/>
          <p:cNvSpPr>
            <a:spLocks noGrp="1"/>
          </p:cNvSpPr>
          <p:nvPr>
            <p:ph idx="1"/>
          </p:nvPr>
        </p:nvSpPr>
        <p:spPr>
          <a:xfrm>
            <a:off x="646176" y="1828800"/>
            <a:ext cx="10972800" cy="4803648"/>
          </a:xfrm>
        </p:spPr>
        <p:txBody>
          <a:bodyPr>
            <a:normAutofit/>
          </a:bodyPr>
          <a:lstStyle/>
          <a:p>
            <a:r>
              <a:rPr lang="en-US" sz="3200" dirty="0" smtClean="0"/>
              <a:t>How did the Counsel determine what books to include?</a:t>
            </a:r>
          </a:p>
          <a:p>
            <a:pPr lvl="1"/>
            <a:r>
              <a:rPr lang="en-US" sz="2800" dirty="0" smtClean="0"/>
              <a:t>The books had to meet the following requirements: </a:t>
            </a:r>
          </a:p>
          <a:p>
            <a:pPr lvl="2"/>
            <a:r>
              <a:rPr lang="en-US" sz="2800" b="1" dirty="0" smtClean="0"/>
              <a:t>There </a:t>
            </a:r>
            <a:r>
              <a:rPr lang="en-US" sz="2800" b="1" dirty="0"/>
              <a:t>can be no textual contradictories. Within the texts.</a:t>
            </a:r>
          </a:p>
          <a:p>
            <a:pPr lvl="2"/>
            <a:r>
              <a:rPr lang="en-US" sz="2800" b="1" dirty="0" smtClean="0"/>
              <a:t>The </a:t>
            </a:r>
            <a:r>
              <a:rPr lang="en-US" sz="2800" b="1" dirty="0"/>
              <a:t>document must have and claim Holy or apostolic </a:t>
            </a:r>
            <a:r>
              <a:rPr lang="en-US" sz="2800" b="1" dirty="0" smtClean="0"/>
              <a:t>connection (Claim to be inspired)</a:t>
            </a:r>
            <a:endParaRPr lang="en-US" sz="2800" b="1" dirty="0"/>
          </a:p>
          <a:p>
            <a:pPr lvl="2"/>
            <a:r>
              <a:rPr lang="en-US" sz="2800" b="1" dirty="0" smtClean="0"/>
              <a:t>Must </a:t>
            </a:r>
            <a:r>
              <a:rPr lang="en-US" sz="2800" b="1" dirty="0"/>
              <a:t>predate the Council’s </a:t>
            </a:r>
            <a:r>
              <a:rPr lang="en-US" sz="2800" b="1" dirty="0" smtClean="0"/>
              <a:t>meeting (by at least 1 year)</a:t>
            </a:r>
            <a:endParaRPr lang="en-US" sz="2800" b="1" dirty="0"/>
          </a:p>
          <a:p>
            <a:pPr lvl="1"/>
            <a:endParaRPr lang="en-US" sz="2600" dirty="0" smtClean="0"/>
          </a:p>
          <a:p>
            <a:pPr lvl="1"/>
            <a:r>
              <a:rPr lang="en-US" sz="2800" dirty="0" smtClean="0"/>
              <a:t>When votes were taken there was very little differences of the 318 voting members (most votes were 316/2)</a:t>
            </a:r>
          </a:p>
        </p:txBody>
      </p:sp>
    </p:spTree>
    <p:extLst>
      <p:ext uri="{BB962C8B-B14F-4D97-AF65-F5344CB8AC3E}">
        <p14:creationId xmlns:p14="http://schemas.microsoft.com/office/powerpoint/2010/main" val="341208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 of Nicaea</a:t>
            </a:r>
            <a:endParaRPr lang="en-US" dirty="0"/>
          </a:p>
        </p:txBody>
      </p:sp>
      <p:sp>
        <p:nvSpPr>
          <p:cNvPr id="3" name="Content Placeholder 2"/>
          <p:cNvSpPr>
            <a:spLocks noGrp="1"/>
          </p:cNvSpPr>
          <p:nvPr>
            <p:ph idx="1"/>
          </p:nvPr>
        </p:nvSpPr>
        <p:spPr>
          <a:xfrm>
            <a:off x="975360" y="1999488"/>
            <a:ext cx="10570464" cy="4596384"/>
          </a:xfrm>
        </p:spPr>
        <p:txBody>
          <a:bodyPr>
            <a:normAutofit/>
          </a:bodyPr>
          <a:lstStyle/>
          <a:p>
            <a:pPr lvl="1"/>
            <a:r>
              <a:rPr lang="en-US" sz="3200" dirty="0" smtClean="0"/>
              <a:t>Over 50+ </a:t>
            </a:r>
            <a:r>
              <a:rPr lang="en-US" sz="3200" dirty="0" smtClean="0"/>
              <a:t>books were submitted (outside what we have in our NT) for consideration to be included in the NT</a:t>
            </a:r>
          </a:p>
          <a:p>
            <a:pPr lvl="2"/>
            <a:r>
              <a:rPr lang="en-US" sz="3200" dirty="0" smtClean="0"/>
              <a:t>Those 50 fell into the following categories:</a:t>
            </a:r>
          </a:p>
          <a:p>
            <a:pPr lvl="3"/>
            <a:r>
              <a:rPr lang="en-US" sz="3200" dirty="0"/>
              <a:t>Apocrypha</a:t>
            </a:r>
            <a:endParaRPr lang="en-US" sz="3200" dirty="0" smtClean="0"/>
          </a:p>
          <a:p>
            <a:pPr lvl="3"/>
            <a:r>
              <a:rPr lang="en-US" sz="3200" dirty="0" err="1" smtClean="0"/>
              <a:t>Pseudepigrapha</a:t>
            </a:r>
            <a:r>
              <a:rPr lang="en-US" sz="3200" dirty="0" smtClean="0"/>
              <a:t> </a:t>
            </a:r>
          </a:p>
          <a:p>
            <a:pPr lvl="3"/>
            <a:r>
              <a:rPr lang="en-US" sz="3200" dirty="0" smtClean="0"/>
              <a:t>Books written </a:t>
            </a:r>
            <a:r>
              <a:rPr lang="en-US" sz="3200" dirty="0" smtClean="0"/>
              <a:t>by “church fathers” </a:t>
            </a:r>
            <a:endParaRPr lang="en-US" sz="3200" dirty="0" smtClean="0"/>
          </a:p>
          <a:p>
            <a:pPr lvl="3"/>
            <a:r>
              <a:rPr lang="en-US" sz="3200" dirty="0" err="1" smtClean="0"/>
              <a:t>Agrapha</a:t>
            </a:r>
            <a:endParaRPr lang="en-US" sz="3200" dirty="0" smtClean="0"/>
          </a:p>
          <a:p>
            <a:pPr lvl="3"/>
            <a:r>
              <a:rPr lang="en-US" sz="3200" dirty="0" smtClean="0"/>
              <a:t>Gnostic Gospels</a:t>
            </a:r>
          </a:p>
        </p:txBody>
      </p:sp>
    </p:spTree>
    <p:extLst>
      <p:ext uri="{BB962C8B-B14F-4D97-AF65-F5344CB8AC3E}">
        <p14:creationId xmlns:p14="http://schemas.microsoft.com/office/powerpoint/2010/main" val="6433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400,000 Variants </a:t>
            </a:r>
            <a:endParaRPr lang="en-US" dirty="0"/>
          </a:p>
        </p:txBody>
      </p:sp>
      <p:sp>
        <p:nvSpPr>
          <p:cNvPr id="3" name="Content Placeholder 2"/>
          <p:cNvSpPr>
            <a:spLocks noGrp="1"/>
          </p:cNvSpPr>
          <p:nvPr>
            <p:ph idx="1"/>
          </p:nvPr>
        </p:nvSpPr>
        <p:spPr/>
        <p:txBody>
          <a:bodyPr>
            <a:normAutofit/>
          </a:bodyPr>
          <a:lstStyle/>
          <a:p>
            <a:r>
              <a:rPr lang="en-US" sz="2800" dirty="0" smtClean="0"/>
              <a:t>What is a variant?</a:t>
            </a:r>
          </a:p>
          <a:p>
            <a:pPr lvl="1"/>
            <a:r>
              <a:rPr lang="en-US" sz="2600" dirty="0" smtClean="0"/>
              <a:t>A variant does not mean an error, just a difference between two manuscripts</a:t>
            </a:r>
          </a:p>
          <a:p>
            <a:pPr lvl="1"/>
            <a:endParaRPr lang="en-US" sz="2600" dirty="0"/>
          </a:p>
          <a:p>
            <a:r>
              <a:rPr lang="en-US" sz="2800" dirty="0" smtClean="0"/>
              <a:t>Example if there are </a:t>
            </a:r>
            <a:r>
              <a:rPr lang="en-US" sz="2800" b="1" dirty="0" smtClean="0"/>
              <a:t>5300</a:t>
            </a:r>
            <a:r>
              <a:rPr lang="en-US" sz="2800" dirty="0" smtClean="0"/>
              <a:t> manuscripts and in only </a:t>
            </a:r>
            <a:r>
              <a:rPr lang="en-US" sz="2800" b="1" dirty="0" smtClean="0"/>
              <a:t>1</a:t>
            </a:r>
            <a:r>
              <a:rPr lang="en-US" sz="2800" dirty="0" smtClean="0"/>
              <a:t>manuscript there is a difference. This would then be counted at </a:t>
            </a:r>
            <a:r>
              <a:rPr lang="en-US" sz="2800" b="1" dirty="0" smtClean="0"/>
              <a:t>5299</a:t>
            </a:r>
            <a:r>
              <a:rPr lang="en-US" sz="2800" dirty="0" smtClean="0"/>
              <a:t> variants.</a:t>
            </a:r>
            <a:endParaRPr lang="en-US" sz="2800" dirty="0"/>
          </a:p>
        </p:txBody>
      </p:sp>
    </p:spTree>
    <p:extLst>
      <p:ext uri="{BB962C8B-B14F-4D97-AF65-F5344CB8AC3E}">
        <p14:creationId xmlns:p14="http://schemas.microsoft.com/office/powerpoint/2010/main" val="34753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400,000 Variants </a:t>
            </a:r>
            <a:endParaRPr lang="en-US" dirty="0"/>
          </a:p>
        </p:txBody>
      </p:sp>
      <p:sp>
        <p:nvSpPr>
          <p:cNvPr id="3" name="Content Placeholder 2"/>
          <p:cNvSpPr>
            <a:spLocks noGrp="1"/>
          </p:cNvSpPr>
          <p:nvPr>
            <p:ph idx="1"/>
          </p:nvPr>
        </p:nvSpPr>
        <p:spPr/>
        <p:txBody>
          <a:bodyPr>
            <a:normAutofit/>
          </a:bodyPr>
          <a:lstStyle/>
          <a:p>
            <a:r>
              <a:rPr lang="en-US" sz="2800" dirty="0" smtClean="0"/>
              <a:t>4 </a:t>
            </a:r>
            <a:r>
              <a:rPr lang="en-US" sz="4000" dirty="0" smtClean="0"/>
              <a:t>areas of variants</a:t>
            </a:r>
          </a:p>
          <a:p>
            <a:pPr lvl="1"/>
            <a:r>
              <a:rPr lang="en-US" sz="3600" dirty="0" smtClean="0"/>
              <a:t>Spelling</a:t>
            </a:r>
          </a:p>
          <a:p>
            <a:pPr lvl="1"/>
            <a:r>
              <a:rPr lang="en-US" sz="3600" dirty="0" smtClean="0"/>
              <a:t>Word order, additions and deletions</a:t>
            </a:r>
          </a:p>
          <a:p>
            <a:pPr lvl="1"/>
            <a:r>
              <a:rPr lang="en-US" sz="3600" dirty="0" smtClean="0"/>
              <a:t>Meaningful yet not viable</a:t>
            </a:r>
          </a:p>
          <a:p>
            <a:pPr lvl="1"/>
            <a:r>
              <a:rPr lang="en-US" sz="3600" dirty="0" smtClean="0"/>
              <a:t>Meaningful and viable </a:t>
            </a:r>
            <a:endParaRPr lang="en-US" sz="3600" dirty="0"/>
          </a:p>
        </p:txBody>
      </p:sp>
    </p:spTree>
    <p:extLst>
      <p:ext uri="{BB962C8B-B14F-4D97-AF65-F5344CB8AC3E}">
        <p14:creationId xmlns:p14="http://schemas.microsoft.com/office/powerpoint/2010/main" val="109584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a:t>
            </a:r>
            <a:endParaRPr lang="en-US" dirty="0"/>
          </a:p>
        </p:txBody>
      </p:sp>
      <p:sp>
        <p:nvSpPr>
          <p:cNvPr id="3" name="Content Placeholder 2"/>
          <p:cNvSpPr>
            <a:spLocks noGrp="1"/>
          </p:cNvSpPr>
          <p:nvPr>
            <p:ph idx="1"/>
          </p:nvPr>
        </p:nvSpPr>
        <p:spPr/>
        <p:txBody>
          <a:bodyPr>
            <a:normAutofit/>
          </a:bodyPr>
          <a:lstStyle/>
          <a:p>
            <a:r>
              <a:rPr lang="en-US" sz="3600" dirty="0" smtClean="0"/>
              <a:t>Over 60% of variants or over 240,000</a:t>
            </a:r>
          </a:p>
          <a:p>
            <a:pPr lvl="1"/>
            <a:r>
              <a:rPr lang="en-US" sz="3200" dirty="0" smtClean="0"/>
              <a:t>27 </a:t>
            </a:r>
            <a:r>
              <a:rPr lang="en-US" sz="3200" dirty="0" err="1" smtClean="0"/>
              <a:t>ie</a:t>
            </a:r>
            <a:r>
              <a:rPr lang="en-US" sz="3200" dirty="0" smtClean="0"/>
              <a:t>/</a:t>
            </a:r>
            <a:r>
              <a:rPr lang="en-US" sz="3200" dirty="0" err="1" smtClean="0"/>
              <a:t>ei</a:t>
            </a:r>
            <a:r>
              <a:rPr lang="en-US" sz="3200" dirty="0" smtClean="0"/>
              <a:t> replacements</a:t>
            </a:r>
          </a:p>
          <a:p>
            <a:pPr lvl="1"/>
            <a:r>
              <a:rPr lang="en-US" sz="3200" dirty="0" smtClean="0"/>
              <a:t>2000+ phonetic spelling issues (may be due to </a:t>
            </a:r>
            <a:r>
              <a:rPr lang="en-US" sz="3200" dirty="0" err="1" smtClean="0"/>
              <a:t>dictaion</a:t>
            </a:r>
            <a:r>
              <a:rPr lang="en-US" sz="3200" dirty="0" smtClean="0"/>
              <a:t>)</a:t>
            </a:r>
          </a:p>
        </p:txBody>
      </p:sp>
    </p:spTree>
    <p:extLst>
      <p:ext uri="{BB962C8B-B14F-4D97-AF65-F5344CB8AC3E}">
        <p14:creationId xmlns:p14="http://schemas.microsoft.com/office/powerpoint/2010/main" val="1835381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Spelling </a:t>
            </a:r>
            <a:endParaRPr lang="en-US" dirty="0"/>
          </a:p>
        </p:txBody>
      </p:sp>
      <p:pic>
        <p:nvPicPr>
          <p:cNvPr id="4" name="Content Placeholder 3"/>
          <p:cNvPicPr>
            <a:picLocks noGrp="1" noChangeAspect="1"/>
          </p:cNvPicPr>
          <p:nvPr>
            <p:ph idx="1"/>
          </p:nvPr>
        </p:nvPicPr>
        <p:blipFill>
          <a:blip r:embed="rId2"/>
          <a:stretch>
            <a:fillRect/>
          </a:stretch>
        </p:blipFill>
        <p:spPr>
          <a:xfrm>
            <a:off x="4255009" y="587536"/>
            <a:ext cx="4096742" cy="6171306"/>
          </a:xfrm>
          <a:prstGeom prst="rect">
            <a:avLst/>
          </a:prstGeom>
        </p:spPr>
      </p:pic>
      <p:cxnSp>
        <p:nvCxnSpPr>
          <p:cNvPr id="6" name="Straight Arrow Connector 5"/>
          <p:cNvCxnSpPr>
            <a:stCxn id="7" idx="3"/>
          </p:cNvCxnSpPr>
          <p:nvPr/>
        </p:nvCxnSpPr>
        <p:spPr>
          <a:xfrm flipV="1">
            <a:off x="3913632" y="2093976"/>
            <a:ext cx="1706880" cy="1277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70560" y="2401824"/>
            <a:ext cx="3243072" cy="1938992"/>
          </a:xfrm>
          <a:prstGeom prst="rect">
            <a:avLst/>
          </a:prstGeom>
          <a:noFill/>
        </p:spPr>
        <p:txBody>
          <a:bodyPr wrap="square" rtlCol="0">
            <a:spAutoFit/>
          </a:bodyPr>
          <a:lstStyle/>
          <a:p>
            <a:r>
              <a:rPr lang="en-US" sz="2400" dirty="0" smtClean="0"/>
              <a:t>Example Matt 1:3. A word that </a:t>
            </a:r>
            <a:r>
              <a:rPr lang="en-US" sz="2400" dirty="0"/>
              <a:t>s</a:t>
            </a:r>
            <a:r>
              <a:rPr lang="en-US" sz="2400" dirty="0" smtClean="0"/>
              <a:t>hould have been an “a” was instead written as an “e”.</a:t>
            </a:r>
            <a:endParaRPr lang="en-US" sz="2400" dirty="0"/>
          </a:p>
        </p:txBody>
      </p:sp>
      <p:sp>
        <p:nvSpPr>
          <p:cNvPr id="8" name="TextBox 7"/>
          <p:cNvSpPr txBox="1"/>
          <p:nvPr/>
        </p:nvSpPr>
        <p:spPr>
          <a:xfrm>
            <a:off x="768096" y="5120640"/>
            <a:ext cx="3377184" cy="1569660"/>
          </a:xfrm>
          <a:prstGeom prst="rect">
            <a:avLst/>
          </a:prstGeom>
          <a:noFill/>
        </p:spPr>
        <p:txBody>
          <a:bodyPr wrap="square" rtlCol="0">
            <a:spAutoFit/>
          </a:bodyPr>
          <a:lstStyle/>
          <a:p>
            <a:r>
              <a:rPr lang="en-US" sz="3200" dirty="0" smtClean="0"/>
              <a:t>REALLY SHAKES OUR FAITH RIGHT???</a:t>
            </a:r>
            <a:endParaRPr lang="en-US" sz="3200" dirty="0"/>
          </a:p>
        </p:txBody>
      </p:sp>
    </p:spTree>
    <p:extLst>
      <p:ext uri="{BB962C8B-B14F-4D97-AF65-F5344CB8AC3E}">
        <p14:creationId xmlns:p14="http://schemas.microsoft.com/office/powerpoint/2010/main" val="352714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order</a:t>
            </a:r>
            <a:endParaRPr lang="en-US" dirty="0"/>
          </a:p>
        </p:txBody>
      </p:sp>
      <p:sp>
        <p:nvSpPr>
          <p:cNvPr id="3" name="Content Placeholder 2"/>
          <p:cNvSpPr>
            <a:spLocks noGrp="1"/>
          </p:cNvSpPr>
          <p:nvPr>
            <p:ph idx="1"/>
          </p:nvPr>
        </p:nvSpPr>
        <p:spPr/>
        <p:txBody>
          <a:bodyPr/>
          <a:lstStyle/>
          <a:p>
            <a:r>
              <a:rPr lang="en-US" sz="3200" dirty="0" smtClean="0"/>
              <a:t>Additions or deletions</a:t>
            </a:r>
          </a:p>
          <a:p>
            <a:pPr lvl="1"/>
            <a:r>
              <a:rPr lang="en-US" sz="3200" dirty="0" smtClean="0"/>
              <a:t>Example Jesus the Christ vs Jesus Christ</a:t>
            </a:r>
          </a:p>
          <a:p>
            <a:pPr lvl="1"/>
            <a:r>
              <a:rPr lang="en-US" sz="3200" dirty="0" smtClean="0"/>
              <a:t>Mary mother of Jesus vs Mary the mother of Jesus</a:t>
            </a:r>
          </a:p>
          <a:p>
            <a:pPr lvl="1"/>
            <a:r>
              <a:rPr lang="en-US" sz="3200" dirty="0" smtClean="0"/>
              <a:t>James brother of John vs James the brother of John</a:t>
            </a:r>
          </a:p>
          <a:p>
            <a:pPr lvl="1"/>
            <a:endParaRPr lang="en-US" dirty="0"/>
          </a:p>
          <a:p>
            <a:pPr marL="274320" lvl="1" indent="0">
              <a:buNone/>
            </a:pPr>
            <a:endParaRPr lang="en-US" dirty="0"/>
          </a:p>
        </p:txBody>
      </p:sp>
    </p:spTree>
    <p:extLst>
      <p:ext uri="{BB962C8B-B14F-4D97-AF65-F5344CB8AC3E}">
        <p14:creationId xmlns:p14="http://schemas.microsoft.com/office/powerpoint/2010/main" val="68568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under attack…</a:t>
            </a:r>
            <a:endParaRPr lang="en-US" dirty="0"/>
          </a:p>
        </p:txBody>
      </p:sp>
      <p:pic>
        <p:nvPicPr>
          <p:cNvPr id="5" name="Picture 4"/>
          <p:cNvPicPr>
            <a:picLocks noChangeAspect="1"/>
          </p:cNvPicPr>
          <p:nvPr/>
        </p:nvPicPr>
        <p:blipFill>
          <a:blip r:embed="rId2"/>
          <a:stretch>
            <a:fillRect/>
          </a:stretch>
        </p:blipFill>
        <p:spPr>
          <a:xfrm>
            <a:off x="1507807" y="2302954"/>
            <a:ext cx="2714625" cy="4105275"/>
          </a:xfrm>
          <a:prstGeom prst="rect">
            <a:avLst/>
          </a:prstGeom>
        </p:spPr>
      </p:pic>
      <p:pic>
        <p:nvPicPr>
          <p:cNvPr id="6" name="Picture 5"/>
          <p:cNvPicPr>
            <a:picLocks noChangeAspect="1"/>
          </p:cNvPicPr>
          <p:nvPr/>
        </p:nvPicPr>
        <p:blipFill>
          <a:blip r:embed="rId3"/>
          <a:stretch>
            <a:fillRect/>
          </a:stretch>
        </p:blipFill>
        <p:spPr>
          <a:xfrm>
            <a:off x="7287387" y="2302954"/>
            <a:ext cx="2762250" cy="4067175"/>
          </a:xfrm>
          <a:prstGeom prst="rect">
            <a:avLst/>
          </a:prstGeom>
        </p:spPr>
      </p:pic>
    </p:spTree>
    <p:extLst>
      <p:ext uri="{BB962C8B-B14F-4D97-AF65-F5344CB8AC3E}">
        <p14:creationId xmlns:p14="http://schemas.microsoft.com/office/powerpoint/2010/main" val="17364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order</a:t>
            </a:r>
            <a:endParaRPr lang="en-US" dirty="0"/>
          </a:p>
        </p:txBody>
      </p:sp>
      <p:sp>
        <p:nvSpPr>
          <p:cNvPr id="3" name="Content Placeholder 2"/>
          <p:cNvSpPr>
            <a:spLocks noGrp="1"/>
          </p:cNvSpPr>
          <p:nvPr>
            <p:ph idx="1"/>
          </p:nvPr>
        </p:nvSpPr>
        <p:spPr/>
        <p:txBody>
          <a:bodyPr/>
          <a:lstStyle/>
          <a:p>
            <a:r>
              <a:rPr lang="en-US" sz="3600" dirty="0" smtClean="0"/>
              <a:t>The “movable” Nu </a:t>
            </a:r>
          </a:p>
          <a:p>
            <a:pPr lvl="1"/>
            <a:r>
              <a:rPr lang="en-US" sz="2800" dirty="0" smtClean="0"/>
              <a:t>Just as we in English use </a:t>
            </a:r>
            <a:r>
              <a:rPr lang="en-US" sz="2800" dirty="0" smtClean="0"/>
              <a:t>‘a’ </a:t>
            </a:r>
            <a:r>
              <a:rPr lang="en-US" sz="2800" dirty="0" smtClean="0"/>
              <a:t>and </a:t>
            </a:r>
            <a:r>
              <a:rPr lang="en-US" sz="2800" dirty="0" smtClean="0"/>
              <a:t>‘an’ </a:t>
            </a:r>
            <a:r>
              <a:rPr lang="en-US" sz="2800" dirty="0" smtClean="0"/>
              <a:t>depending on whether a vowel proceeds them. The Greek uses Nu to ease reading. However some manuscripts they are used and in others they are left off but over all they change nothing in reading or meaning.</a:t>
            </a:r>
          </a:p>
          <a:p>
            <a:pPr lvl="1"/>
            <a:endParaRPr lang="en-US" sz="2200" dirty="0" smtClean="0"/>
          </a:p>
          <a:p>
            <a:pPr marL="274320" lvl="1" indent="0">
              <a:buNone/>
            </a:pPr>
            <a:endParaRPr lang="en-US" dirty="0"/>
          </a:p>
        </p:txBody>
      </p:sp>
      <p:pic>
        <p:nvPicPr>
          <p:cNvPr id="4" name="Picture 3"/>
          <p:cNvPicPr>
            <a:picLocks noChangeAspect="1"/>
          </p:cNvPicPr>
          <p:nvPr/>
        </p:nvPicPr>
        <p:blipFill>
          <a:blip r:embed="rId2"/>
          <a:stretch>
            <a:fillRect/>
          </a:stretch>
        </p:blipFill>
        <p:spPr>
          <a:xfrm>
            <a:off x="1920284" y="4809065"/>
            <a:ext cx="1923201" cy="522351"/>
          </a:xfrm>
          <a:prstGeom prst="rect">
            <a:avLst/>
          </a:prstGeom>
        </p:spPr>
      </p:pic>
      <p:sp>
        <p:nvSpPr>
          <p:cNvPr id="5" name="TextBox 4"/>
          <p:cNvSpPr txBox="1"/>
          <p:nvPr/>
        </p:nvSpPr>
        <p:spPr>
          <a:xfrm>
            <a:off x="4693920" y="4608576"/>
            <a:ext cx="505968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With out the Nu (v)= They set</a:t>
            </a:r>
          </a:p>
          <a:p>
            <a:pPr marL="285750" indent="-285750">
              <a:buFont typeface="Arial" panose="020B0604020202020204" pitchFamily="34" charset="0"/>
              <a:buChar char="•"/>
            </a:pPr>
            <a:r>
              <a:rPr lang="en-US" sz="2400" dirty="0" smtClean="0"/>
              <a:t>With the NU (v) = They set (or will set, can set)</a:t>
            </a:r>
            <a:endParaRPr lang="en-US" sz="2400" dirty="0"/>
          </a:p>
        </p:txBody>
      </p:sp>
    </p:spTree>
    <p:extLst>
      <p:ext uri="{BB962C8B-B14F-4D97-AF65-F5344CB8AC3E}">
        <p14:creationId xmlns:p14="http://schemas.microsoft.com/office/powerpoint/2010/main" val="298749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and not viable</a:t>
            </a:r>
            <a:endParaRPr lang="en-US" dirty="0"/>
          </a:p>
        </p:txBody>
      </p:sp>
      <p:sp>
        <p:nvSpPr>
          <p:cNvPr id="3" name="Content Placeholder 2"/>
          <p:cNvSpPr>
            <a:spLocks noGrp="1"/>
          </p:cNvSpPr>
          <p:nvPr>
            <p:ph idx="1"/>
          </p:nvPr>
        </p:nvSpPr>
        <p:spPr/>
        <p:txBody>
          <a:bodyPr/>
          <a:lstStyle/>
          <a:p>
            <a:pPr marL="182880" lvl="2">
              <a:spcBef>
                <a:spcPts val="1200"/>
              </a:spcBef>
              <a:spcAft>
                <a:spcPts val="0"/>
              </a:spcAft>
            </a:pPr>
            <a:r>
              <a:rPr lang="en-US" sz="2800" dirty="0"/>
              <a:t>Matt 1:21</a:t>
            </a:r>
          </a:p>
          <a:p>
            <a:pPr lvl="1"/>
            <a:r>
              <a:rPr lang="en-US" sz="2000" dirty="0"/>
              <a:t>For he will save the </a:t>
            </a:r>
            <a:r>
              <a:rPr lang="en-US" sz="2000" u="sng" dirty="0"/>
              <a:t>world</a:t>
            </a:r>
            <a:r>
              <a:rPr lang="en-US" sz="2000" dirty="0"/>
              <a:t> or for he will save his </a:t>
            </a:r>
            <a:r>
              <a:rPr lang="en-US" sz="2000" u="sng" dirty="0"/>
              <a:t>people</a:t>
            </a:r>
          </a:p>
          <a:p>
            <a:pPr marL="182880" lvl="2">
              <a:spcBef>
                <a:spcPts val="1200"/>
              </a:spcBef>
              <a:spcAft>
                <a:spcPts val="0"/>
              </a:spcAft>
            </a:pPr>
            <a:r>
              <a:rPr lang="en-US" sz="2800" dirty="0"/>
              <a:t>Matt </a:t>
            </a:r>
            <a:r>
              <a:rPr lang="en-US" sz="2800" dirty="0" smtClean="0"/>
              <a:t>1:23</a:t>
            </a:r>
          </a:p>
          <a:p>
            <a:pPr marL="457200" lvl="3">
              <a:spcBef>
                <a:spcPts val="1200"/>
              </a:spcBef>
              <a:spcAft>
                <a:spcPts val="0"/>
              </a:spcAft>
            </a:pPr>
            <a:r>
              <a:rPr lang="en-US" sz="2000" u="sng" dirty="0"/>
              <a:t>You</a:t>
            </a:r>
            <a:r>
              <a:rPr lang="en-US" sz="2000" dirty="0"/>
              <a:t> will call his name or </a:t>
            </a:r>
            <a:r>
              <a:rPr lang="en-US" sz="2000" u="sng" dirty="0"/>
              <a:t>he</a:t>
            </a:r>
            <a:r>
              <a:rPr lang="en-US" sz="2000" dirty="0"/>
              <a:t> will call his name or </a:t>
            </a:r>
            <a:r>
              <a:rPr lang="en-US" sz="2000" u="sng" dirty="0"/>
              <a:t>they</a:t>
            </a:r>
            <a:r>
              <a:rPr lang="en-US" sz="2000" dirty="0"/>
              <a:t> will call this name</a:t>
            </a:r>
          </a:p>
          <a:p>
            <a:pPr marL="182880" lvl="2">
              <a:spcBef>
                <a:spcPts val="1200"/>
              </a:spcBef>
              <a:spcAft>
                <a:spcPts val="0"/>
              </a:spcAft>
            </a:pPr>
            <a:r>
              <a:rPr lang="en-US" sz="2800" dirty="0" smtClean="0"/>
              <a:t>Rom 5:1</a:t>
            </a:r>
          </a:p>
          <a:p>
            <a:pPr marL="457200" lvl="3">
              <a:spcBef>
                <a:spcPts val="1200"/>
              </a:spcBef>
              <a:spcAft>
                <a:spcPts val="0"/>
              </a:spcAft>
            </a:pPr>
            <a:r>
              <a:rPr lang="en-US" sz="2000" u="sng" dirty="0"/>
              <a:t>Let us </a:t>
            </a:r>
            <a:r>
              <a:rPr lang="en-US" sz="2000" dirty="0"/>
              <a:t>have peace vs </a:t>
            </a:r>
            <a:r>
              <a:rPr lang="en-US" sz="2000" u="sng" dirty="0"/>
              <a:t>we</a:t>
            </a:r>
            <a:r>
              <a:rPr lang="en-US" sz="2000" dirty="0"/>
              <a:t> have peace</a:t>
            </a:r>
          </a:p>
          <a:p>
            <a:pPr marL="457200" lvl="3">
              <a:spcBef>
                <a:spcPts val="1200"/>
              </a:spcBef>
              <a:spcAft>
                <a:spcPts val="0"/>
              </a:spcAft>
            </a:pPr>
            <a:endParaRPr lang="en-US" sz="2000" dirty="0"/>
          </a:p>
          <a:p>
            <a:endParaRPr lang="en-US" dirty="0"/>
          </a:p>
        </p:txBody>
      </p:sp>
    </p:spTree>
    <p:extLst>
      <p:ext uri="{BB962C8B-B14F-4D97-AF65-F5344CB8AC3E}">
        <p14:creationId xmlns:p14="http://schemas.microsoft.com/office/powerpoint/2010/main" val="12237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and viable</a:t>
            </a:r>
            <a:endParaRPr lang="en-US" dirty="0"/>
          </a:p>
        </p:txBody>
      </p:sp>
      <p:sp>
        <p:nvSpPr>
          <p:cNvPr id="3" name="Content Placeholder 2"/>
          <p:cNvSpPr>
            <a:spLocks noGrp="1"/>
          </p:cNvSpPr>
          <p:nvPr>
            <p:ph idx="1"/>
          </p:nvPr>
        </p:nvSpPr>
        <p:spPr/>
        <p:txBody>
          <a:bodyPr>
            <a:normAutofit/>
          </a:bodyPr>
          <a:lstStyle/>
          <a:p>
            <a:r>
              <a:rPr lang="en-US" sz="2800" dirty="0" smtClean="0"/>
              <a:t> </a:t>
            </a:r>
            <a:r>
              <a:rPr lang="en-US" sz="3200" dirty="0" smtClean="0"/>
              <a:t>Mark 16:9-20</a:t>
            </a:r>
          </a:p>
          <a:p>
            <a:pPr lvl="1"/>
            <a:r>
              <a:rPr lang="en-US" sz="2800" u="sng" dirty="0" smtClean="0"/>
              <a:t>Some</a:t>
            </a:r>
            <a:r>
              <a:rPr lang="en-US" sz="2800" dirty="0" smtClean="0"/>
              <a:t> early manuscripts do not contain this passages</a:t>
            </a:r>
          </a:p>
          <a:p>
            <a:pPr lvl="2"/>
            <a:r>
              <a:rPr lang="en-US" sz="2800" dirty="0" smtClean="0"/>
              <a:t>Of those most are incompletes</a:t>
            </a:r>
          </a:p>
          <a:p>
            <a:pPr lvl="2"/>
            <a:r>
              <a:rPr lang="en-US" sz="2800" dirty="0" smtClean="0"/>
              <a:t>One script does contain this passage but dates to the 1200AD </a:t>
            </a:r>
          </a:p>
          <a:p>
            <a:pPr lvl="1"/>
            <a:endParaRPr lang="en-US" sz="2600" dirty="0"/>
          </a:p>
        </p:txBody>
      </p:sp>
    </p:spTree>
    <p:extLst>
      <p:ext uri="{BB962C8B-B14F-4D97-AF65-F5344CB8AC3E}">
        <p14:creationId xmlns:p14="http://schemas.microsoft.com/office/powerpoint/2010/main" val="1470678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and viable</a:t>
            </a:r>
            <a:endParaRPr lang="en-US" dirty="0"/>
          </a:p>
        </p:txBody>
      </p:sp>
      <p:sp>
        <p:nvSpPr>
          <p:cNvPr id="3" name="Content Placeholder 2"/>
          <p:cNvSpPr>
            <a:spLocks noGrp="1"/>
          </p:cNvSpPr>
          <p:nvPr>
            <p:ph idx="1"/>
          </p:nvPr>
        </p:nvSpPr>
        <p:spPr/>
        <p:txBody>
          <a:bodyPr>
            <a:normAutofit/>
          </a:bodyPr>
          <a:lstStyle/>
          <a:p>
            <a:r>
              <a:rPr lang="en-US" sz="3600" dirty="0" smtClean="0"/>
              <a:t> John </a:t>
            </a:r>
            <a:r>
              <a:rPr lang="en-US" sz="3600" dirty="0" smtClean="0"/>
              <a:t>7:53-8:11</a:t>
            </a:r>
          </a:p>
          <a:p>
            <a:pPr lvl="1"/>
            <a:r>
              <a:rPr lang="en-US" sz="3200" dirty="0" smtClean="0"/>
              <a:t>Most manuscripts do not contain this passage</a:t>
            </a:r>
          </a:p>
          <a:p>
            <a:pPr lvl="2"/>
            <a:r>
              <a:rPr lang="en-US" sz="2800" dirty="0" smtClean="0"/>
              <a:t>Only one known text places </a:t>
            </a:r>
            <a:r>
              <a:rPr lang="en-US" sz="2800" dirty="0" smtClean="0"/>
              <a:t>these passages in their current location</a:t>
            </a:r>
          </a:p>
          <a:p>
            <a:pPr lvl="2"/>
            <a:r>
              <a:rPr lang="en-US" sz="2800" dirty="0" smtClean="0"/>
              <a:t>Some</a:t>
            </a:r>
            <a:r>
              <a:rPr lang="en-US" sz="2800" dirty="0" smtClean="0"/>
              <a:t> that contain it, but place it in a different place (either at the end of the book or after John 7:44)</a:t>
            </a:r>
          </a:p>
          <a:p>
            <a:pPr lvl="2"/>
            <a:endParaRPr lang="en-US" sz="2200" dirty="0"/>
          </a:p>
        </p:txBody>
      </p:sp>
    </p:spTree>
    <p:extLst>
      <p:ext uri="{BB962C8B-B14F-4D97-AF65-F5344CB8AC3E}">
        <p14:creationId xmlns:p14="http://schemas.microsoft.com/office/powerpoint/2010/main" val="910516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God say about his word?</a:t>
            </a:r>
            <a:br>
              <a:rPr lang="en-US" dirty="0" smtClean="0"/>
            </a:br>
            <a:endParaRPr lang="en-US" dirty="0"/>
          </a:p>
        </p:txBody>
      </p:sp>
      <p:sp>
        <p:nvSpPr>
          <p:cNvPr id="3" name="Content Placeholder 2"/>
          <p:cNvSpPr>
            <a:spLocks noGrp="1"/>
          </p:cNvSpPr>
          <p:nvPr>
            <p:ph idx="1"/>
          </p:nvPr>
        </p:nvSpPr>
        <p:spPr/>
        <p:txBody>
          <a:bodyPr>
            <a:normAutofit/>
          </a:bodyPr>
          <a:lstStyle/>
          <a:p>
            <a:r>
              <a:rPr lang="en-US" sz="4000" dirty="0" smtClean="0"/>
              <a:t>Isa 40:8</a:t>
            </a:r>
          </a:p>
          <a:p>
            <a:r>
              <a:rPr lang="en-US" sz="4000" dirty="0"/>
              <a:t>Matt </a:t>
            </a:r>
            <a:r>
              <a:rPr lang="en-US" sz="4000" dirty="0" smtClean="0"/>
              <a:t>24:35</a:t>
            </a:r>
          </a:p>
          <a:p>
            <a:r>
              <a:rPr lang="en-US" sz="4000" dirty="0"/>
              <a:t>1 Pet 1:25</a:t>
            </a:r>
            <a:endParaRPr lang="en-US" sz="4000" dirty="0"/>
          </a:p>
        </p:txBody>
      </p:sp>
    </p:spTree>
    <p:extLst>
      <p:ext uri="{BB962C8B-B14F-4D97-AF65-F5344CB8AC3E}">
        <p14:creationId xmlns:p14="http://schemas.microsoft.com/office/powerpoint/2010/main" val="384975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is unique</a:t>
            </a:r>
            <a:endParaRPr lang="en-US" dirty="0"/>
          </a:p>
        </p:txBody>
      </p:sp>
      <p:sp>
        <p:nvSpPr>
          <p:cNvPr id="3" name="Content Placeholder 2"/>
          <p:cNvSpPr>
            <a:spLocks noGrp="1"/>
          </p:cNvSpPr>
          <p:nvPr>
            <p:ph idx="1"/>
          </p:nvPr>
        </p:nvSpPr>
        <p:spPr/>
        <p:txBody>
          <a:bodyPr/>
          <a:lstStyle/>
          <a:p>
            <a:r>
              <a:rPr lang="en-US" sz="3600" b="1" dirty="0"/>
              <a:t>It is unique in its continuity</a:t>
            </a:r>
            <a:r>
              <a:rPr lang="en-US" sz="3600" b="1" dirty="0" smtClean="0"/>
              <a:t>.</a:t>
            </a:r>
          </a:p>
          <a:p>
            <a:r>
              <a:rPr lang="en-US" sz="3600" b="1" dirty="0"/>
              <a:t>It is unique in its circulation</a:t>
            </a:r>
            <a:r>
              <a:rPr lang="en-US" sz="3600" b="1" dirty="0" smtClean="0"/>
              <a:t>.</a:t>
            </a:r>
          </a:p>
          <a:p>
            <a:r>
              <a:rPr lang="en-US" sz="3600" b="1" dirty="0"/>
              <a:t>It is unique in its translation</a:t>
            </a:r>
            <a:r>
              <a:rPr lang="en-US" sz="3600" b="1" dirty="0" smtClean="0"/>
              <a:t>.</a:t>
            </a:r>
          </a:p>
          <a:p>
            <a:r>
              <a:rPr lang="en-US" sz="3600" b="1" dirty="0"/>
              <a:t> It is unique in its survival.</a:t>
            </a:r>
            <a:r>
              <a:rPr lang="en-US" sz="3600" dirty="0"/>
              <a:t> </a:t>
            </a:r>
            <a:endParaRPr lang="en-US" sz="3600" dirty="0" smtClean="0"/>
          </a:p>
          <a:p>
            <a:r>
              <a:rPr lang="en-US" sz="3600" b="1" dirty="0"/>
              <a:t>It is unique in withstanding </a:t>
            </a:r>
            <a:r>
              <a:rPr lang="en-US" sz="3600" b="1" dirty="0" smtClean="0"/>
              <a:t>attack</a:t>
            </a:r>
            <a:r>
              <a:rPr lang="en-US" b="1" dirty="0" smtClean="0"/>
              <a:t>.</a:t>
            </a:r>
          </a:p>
          <a:p>
            <a:endParaRPr lang="en-US" dirty="0"/>
          </a:p>
        </p:txBody>
      </p:sp>
    </p:spTree>
    <p:extLst>
      <p:ext uri="{BB962C8B-B14F-4D97-AF65-F5344CB8AC3E}">
        <p14:creationId xmlns:p14="http://schemas.microsoft.com/office/powerpoint/2010/main" val="1802062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textual criticism? </a:t>
            </a:r>
          </a:p>
        </p:txBody>
      </p:sp>
      <p:sp>
        <p:nvSpPr>
          <p:cNvPr id="3" name="Content Placeholder 2"/>
          <p:cNvSpPr>
            <a:spLocks noGrp="1"/>
          </p:cNvSpPr>
          <p:nvPr>
            <p:ph idx="1"/>
          </p:nvPr>
        </p:nvSpPr>
        <p:spPr/>
        <p:txBody>
          <a:bodyPr>
            <a:normAutofit/>
          </a:bodyPr>
          <a:lstStyle/>
          <a:p>
            <a:r>
              <a:rPr lang="en-US" sz="2800" dirty="0" smtClean="0"/>
              <a:t>The </a:t>
            </a:r>
            <a:r>
              <a:rPr lang="en-US" sz="2800" dirty="0" smtClean="0"/>
              <a:t>scientific process </a:t>
            </a:r>
            <a:r>
              <a:rPr lang="en-US" sz="2800" dirty="0"/>
              <a:t>of </a:t>
            </a:r>
            <a:r>
              <a:rPr lang="en-US" sz="2800" dirty="0" smtClean="0"/>
              <a:t>attempting </a:t>
            </a:r>
            <a:r>
              <a:rPr lang="en-US" sz="2800" dirty="0"/>
              <a:t>to ascertain the original wording of a </a:t>
            </a:r>
            <a:r>
              <a:rPr lang="en-US" sz="2800" dirty="0" smtClean="0"/>
              <a:t>text</a:t>
            </a:r>
          </a:p>
          <a:p>
            <a:r>
              <a:rPr lang="en-US" sz="2400" dirty="0" smtClean="0"/>
              <a:t>Basically what exactly did Paul write down on the original letter to XYZ group or person</a:t>
            </a:r>
            <a:endParaRPr lang="en-US" sz="2400" dirty="0"/>
          </a:p>
        </p:txBody>
      </p:sp>
    </p:spTree>
    <p:extLst>
      <p:ext uri="{BB962C8B-B14F-4D97-AF65-F5344CB8AC3E}">
        <p14:creationId xmlns:p14="http://schemas.microsoft.com/office/powerpoint/2010/main" val="852605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the NT?</a:t>
            </a:r>
            <a:endParaRPr lang="en-US" dirty="0"/>
          </a:p>
        </p:txBody>
      </p:sp>
      <p:sp>
        <p:nvSpPr>
          <p:cNvPr id="3" name="Content Placeholder 2"/>
          <p:cNvSpPr>
            <a:spLocks noGrp="1"/>
          </p:cNvSpPr>
          <p:nvPr>
            <p:ph idx="1"/>
          </p:nvPr>
        </p:nvSpPr>
        <p:spPr/>
        <p:txBody>
          <a:bodyPr>
            <a:normAutofit/>
          </a:bodyPr>
          <a:lstStyle/>
          <a:p>
            <a:r>
              <a:rPr lang="en-US" sz="3600" dirty="0" smtClean="0"/>
              <a:t>The </a:t>
            </a:r>
            <a:r>
              <a:rPr lang="en-US" sz="3600" dirty="0" smtClean="0"/>
              <a:t>Bible </a:t>
            </a:r>
            <a:r>
              <a:rPr lang="en-US" sz="3600" dirty="0" smtClean="0"/>
              <a:t>was not faxed over from </a:t>
            </a:r>
            <a:r>
              <a:rPr lang="en-US" sz="3600" dirty="0" smtClean="0"/>
              <a:t>heaven</a:t>
            </a:r>
            <a:endParaRPr lang="en-US" sz="3600" dirty="0" smtClean="0"/>
          </a:p>
          <a:p>
            <a:pPr lvl="1"/>
            <a:r>
              <a:rPr lang="en-US" sz="3600" dirty="0" smtClean="0"/>
              <a:t>It was written over a 40+/- period</a:t>
            </a:r>
          </a:p>
          <a:p>
            <a:pPr lvl="1"/>
            <a:r>
              <a:rPr lang="en-US" sz="3600" dirty="0" smtClean="0"/>
              <a:t>Written by 8+ </a:t>
            </a:r>
            <a:r>
              <a:rPr lang="en-US" sz="3600" dirty="0" smtClean="0"/>
              <a:t>men</a:t>
            </a:r>
          </a:p>
          <a:p>
            <a:pPr lvl="1"/>
            <a:r>
              <a:rPr lang="en-US" sz="3600" dirty="0" smtClean="0"/>
              <a:t>Some tax collectors, fishermen and a doctor.</a:t>
            </a:r>
            <a:endParaRPr lang="en-US" sz="3600" dirty="0" smtClean="0"/>
          </a:p>
          <a:p>
            <a:pPr lvl="1"/>
            <a:r>
              <a:rPr lang="en-US" sz="3600" dirty="0" smtClean="0"/>
              <a:t>Written in Greek</a:t>
            </a:r>
            <a:endParaRPr lang="en-US" sz="3600" dirty="0" smtClean="0"/>
          </a:p>
          <a:p>
            <a:pPr marL="274320" lvl="1" indent="0">
              <a:buNone/>
            </a:pPr>
            <a:endParaRPr lang="en-US" sz="3600" dirty="0" smtClean="0"/>
          </a:p>
          <a:p>
            <a:pPr marL="274320" lvl="1" indent="0">
              <a:buNone/>
            </a:pPr>
            <a:endParaRPr lang="en-US" dirty="0" smtClean="0"/>
          </a:p>
          <a:p>
            <a:endParaRPr lang="en-US" dirty="0"/>
          </a:p>
          <a:p>
            <a:pPr marL="274320" lvl="1" indent="0">
              <a:buNone/>
            </a:pPr>
            <a:endParaRPr lang="en-US" dirty="0"/>
          </a:p>
        </p:txBody>
      </p:sp>
    </p:spTree>
    <p:extLst>
      <p:ext uri="{BB962C8B-B14F-4D97-AF65-F5344CB8AC3E}">
        <p14:creationId xmlns:p14="http://schemas.microsoft.com/office/powerpoint/2010/main" val="19281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the NT?</a:t>
            </a:r>
            <a:endParaRPr lang="en-US" dirty="0"/>
          </a:p>
        </p:txBody>
      </p:sp>
      <p:sp>
        <p:nvSpPr>
          <p:cNvPr id="3" name="Content Placeholder 2"/>
          <p:cNvSpPr>
            <a:spLocks noGrp="1"/>
          </p:cNvSpPr>
          <p:nvPr>
            <p:ph idx="1"/>
          </p:nvPr>
        </p:nvSpPr>
        <p:spPr>
          <a:xfrm>
            <a:off x="719328" y="2121408"/>
            <a:ext cx="10408920" cy="4267200"/>
          </a:xfrm>
        </p:spPr>
        <p:txBody>
          <a:bodyPr>
            <a:normAutofit/>
          </a:bodyPr>
          <a:lstStyle/>
          <a:p>
            <a:r>
              <a:rPr lang="en-US" sz="3600" dirty="0" smtClean="0"/>
              <a:t>5336 </a:t>
            </a:r>
            <a:r>
              <a:rPr lang="en-US" sz="3600" dirty="0" smtClean="0"/>
              <a:t>manuscripts survive</a:t>
            </a:r>
          </a:p>
          <a:p>
            <a:pPr lvl="1"/>
            <a:r>
              <a:rPr lang="en-US" sz="3600" dirty="0" smtClean="0"/>
              <a:t>Of those only a few are 100% complete</a:t>
            </a:r>
          </a:p>
          <a:p>
            <a:pPr lvl="1"/>
            <a:r>
              <a:rPr lang="en-US" sz="3600" dirty="0" smtClean="0"/>
              <a:t>Most are fragments, incompletes or damaged</a:t>
            </a:r>
          </a:p>
          <a:p>
            <a:pPr lvl="1"/>
            <a:r>
              <a:rPr lang="en-US" sz="3600" dirty="0" smtClean="0"/>
              <a:t>Some written on </a:t>
            </a:r>
            <a:r>
              <a:rPr lang="en-US" sz="3600" dirty="0" smtClean="0"/>
              <a:t>vellum</a:t>
            </a:r>
            <a:r>
              <a:rPr lang="en-US" sz="3600" dirty="0" smtClean="0"/>
              <a:t> </a:t>
            </a:r>
            <a:r>
              <a:rPr lang="en-US" sz="3600" dirty="0" smtClean="0"/>
              <a:t>others on </a:t>
            </a:r>
            <a:r>
              <a:rPr lang="en-US" sz="3600" dirty="0" smtClean="0"/>
              <a:t>papyrus</a:t>
            </a:r>
          </a:p>
          <a:p>
            <a:pPr lvl="1"/>
            <a:endParaRPr lang="en-US" sz="3600" dirty="0" smtClean="0"/>
          </a:p>
          <a:p>
            <a:pPr marL="274320" lvl="1" indent="0">
              <a:buNone/>
            </a:pPr>
            <a:endParaRPr lang="en-US" dirty="0" smtClean="0"/>
          </a:p>
          <a:p>
            <a:endParaRPr lang="en-US" dirty="0"/>
          </a:p>
          <a:p>
            <a:pPr marL="274320" lvl="1" indent="0">
              <a:buNone/>
            </a:pPr>
            <a:endParaRPr lang="en-US" dirty="0"/>
          </a:p>
        </p:txBody>
      </p:sp>
    </p:spTree>
    <p:extLst>
      <p:ext uri="{BB962C8B-B14F-4D97-AF65-F5344CB8AC3E}">
        <p14:creationId xmlns:p14="http://schemas.microsoft.com/office/powerpoint/2010/main" val="6770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we get the NT?</a:t>
            </a:r>
            <a:endParaRPr lang="en-US" dirty="0"/>
          </a:p>
        </p:txBody>
      </p:sp>
      <p:sp>
        <p:nvSpPr>
          <p:cNvPr id="3" name="Content Placeholder 2"/>
          <p:cNvSpPr>
            <a:spLocks noGrp="1"/>
          </p:cNvSpPr>
          <p:nvPr>
            <p:ph idx="1"/>
          </p:nvPr>
        </p:nvSpPr>
        <p:spPr/>
        <p:txBody>
          <a:bodyPr>
            <a:normAutofit/>
          </a:bodyPr>
          <a:lstStyle/>
          <a:p>
            <a:r>
              <a:rPr lang="en-US" sz="3200" dirty="0" smtClean="0"/>
              <a:t>Before the invention of the printing press all manuscripts were hand written </a:t>
            </a:r>
          </a:p>
          <a:p>
            <a:r>
              <a:rPr lang="en-US" sz="3200" dirty="0" smtClean="0"/>
              <a:t>Hundreds of thousands if not millions of copies were made</a:t>
            </a:r>
          </a:p>
          <a:p>
            <a:r>
              <a:rPr lang="en-US" sz="3200" dirty="0" smtClean="0"/>
              <a:t>Once an original manuscript was copied it was ceremoniously destroyed. This would prevent the physical word of God to fall  into disrepair.  </a:t>
            </a:r>
            <a:endParaRPr lang="en-US" sz="3200" dirty="0"/>
          </a:p>
        </p:txBody>
      </p:sp>
    </p:spTree>
    <p:extLst>
      <p:ext uri="{BB962C8B-B14F-4D97-AF65-F5344CB8AC3E}">
        <p14:creationId xmlns:p14="http://schemas.microsoft.com/office/powerpoint/2010/main" val="80191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p:txBody>
          <a:bodyPr/>
          <a:lstStyle/>
          <a:p>
            <a:r>
              <a:rPr lang="en-US" sz="3200" dirty="0" smtClean="0"/>
              <a:t>There </a:t>
            </a:r>
            <a:r>
              <a:rPr lang="en-US" sz="3200" dirty="0"/>
              <a:t>are only 3 remaining </a:t>
            </a:r>
            <a:r>
              <a:rPr lang="en-US" sz="3200" u="sng" dirty="0"/>
              <a:t>copies</a:t>
            </a:r>
            <a:r>
              <a:rPr lang="en-US" sz="3200" dirty="0"/>
              <a:t> of Flavius Josephus </a:t>
            </a:r>
            <a:r>
              <a:rPr lang="en-US" sz="3200" dirty="0" smtClean="0"/>
              <a:t>History (250AD)</a:t>
            </a:r>
          </a:p>
          <a:p>
            <a:r>
              <a:rPr lang="en-US" sz="3200" dirty="0" smtClean="0"/>
              <a:t>There are only 9 </a:t>
            </a:r>
            <a:r>
              <a:rPr lang="en-US" sz="3200" u="sng" dirty="0"/>
              <a:t>copies</a:t>
            </a:r>
            <a:r>
              <a:rPr lang="en-US" sz="3200" dirty="0"/>
              <a:t> remaining of Gaius Julius </a:t>
            </a:r>
            <a:r>
              <a:rPr lang="en-US" sz="3200" dirty="0" smtClean="0"/>
              <a:t>Caesar’s “Gallic Histories” (900 AD)</a:t>
            </a:r>
          </a:p>
          <a:p>
            <a:r>
              <a:rPr lang="en-US" sz="3200" dirty="0" smtClean="0"/>
              <a:t>Only </a:t>
            </a:r>
            <a:r>
              <a:rPr lang="en-US" sz="3200" u="sng" dirty="0" smtClean="0"/>
              <a:t>1 copy </a:t>
            </a:r>
            <a:r>
              <a:rPr lang="en-US" sz="3200" dirty="0" smtClean="0"/>
              <a:t>of </a:t>
            </a:r>
            <a:r>
              <a:rPr lang="en-US" sz="3200" dirty="0"/>
              <a:t>Cornelius </a:t>
            </a:r>
            <a:r>
              <a:rPr lang="en-US" sz="3200" dirty="0" smtClean="0"/>
              <a:t>Tacitus’s “Annals of Roman History” remain. (100 AD). (AKA the main document that we base our understanding of Roman history)</a:t>
            </a:r>
            <a:endParaRPr lang="en-US" sz="3200" dirty="0"/>
          </a:p>
          <a:p>
            <a:endParaRPr lang="en-US" sz="3200" dirty="0"/>
          </a:p>
          <a:p>
            <a:endParaRPr lang="en-US" dirty="0"/>
          </a:p>
        </p:txBody>
      </p:sp>
      <p:pic>
        <p:nvPicPr>
          <p:cNvPr id="4" name="Picture 3"/>
          <p:cNvPicPr>
            <a:picLocks noChangeAspect="1"/>
          </p:cNvPicPr>
          <p:nvPr/>
        </p:nvPicPr>
        <p:blipFill>
          <a:blip r:embed="rId2"/>
          <a:stretch>
            <a:fillRect/>
          </a:stretch>
        </p:blipFill>
        <p:spPr>
          <a:xfrm>
            <a:off x="9656064" y="352006"/>
            <a:ext cx="1948994" cy="2625052"/>
          </a:xfrm>
          <a:prstGeom prst="rect">
            <a:avLst/>
          </a:prstGeom>
        </p:spPr>
      </p:pic>
    </p:spTree>
    <p:extLst>
      <p:ext uri="{BB962C8B-B14F-4D97-AF65-F5344CB8AC3E}">
        <p14:creationId xmlns:p14="http://schemas.microsoft.com/office/powerpoint/2010/main" val="40976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the NT in Antiquity</a:t>
            </a:r>
            <a:endParaRPr lang="en-US" dirty="0"/>
          </a:p>
        </p:txBody>
      </p:sp>
      <p:sp>
        <p:nvSpPr>
          <p:cNvPr id="3" name="Content Placeholder 2"/>
          <p:cNvSpPr>
            <a:spLocks noGrp="1"/>
          </p:cNvSpPr>
          <p:nvPr>
            <p:ph idx="1"/>
          </p:nvPr>
        </p:nvSpPr>
        <p:spPr/>
        <p:txBody>
          <a:bodyPr>
            <a:normAutofit/>
          </a:bodyPr>
          <a:lstStyle/>
          <a:p>
            <a:r>
              <a:rPr lang="en-US" sz="2800" dirty="0" smtClean="0"/>
              <a:t> </a:t>
            </a:r>
            <a:r>
              <a:rPr lang="en-US" sz="2800" dirty="0"/>
              <a:t>In A.D. 303 the Roman Emperor Diocletian issued an edict to destroy Christians and their Bible. The persecution that followed was brutal. Over a burned and extinguished Bible, Diocletian built a monument on which he wrote these triumphant words, "</a:t>
            </a:r>
            <a:r>
              <a:rPr lang="en-US" sz="2800" dirty="0" err="1"/>
              <a:t>Extincto</a:t>
            </a:r>
            <a:r>
              <a:rPr lang="en-US" sz="2800" dirty="0"/>
              <a:t> </a:t>
            </a:r>
            <a:r>
              <a:rPr lang="en-US" sz="2800" dirty="0" err="1"/>
              <a:t>nomene</a:t>
            </a:r>
            <a:r>
              <a:rPr lang="en-US" sz="2800" dirty="0"/>
              <a:t> </a:t>
            </a:r>
            <a:r>
              <a:rPr lang="en-US" sz="2800" dirty="0" err="1"/>
              <a:t>Christianorum</a:t>
            </a:r>
            <a:r>
              <a:rPr lang="en-US" sz="2800" dirty="0"/>
              <a:t>" (the name Christian is extinguished). Twenty-five years later, Diocletian was dead and the new Emperor Constantine commissioned fifty copies of the Bible to be prepared at government expense</a:t>
            </a:r>
            <a:r>
              <a:rPr lang="en-US" sz="2800" dirty="0" smtClean="0"/>
              <a:t>.</a:t>
            </a:r>
          </a:p>
        </p:txBody>
      </p:sp>
    </p:spTree>
    <p:extLst>
      <p:ext uri="{BB962C8B-B14F-4D97-AF65-F5344CB8AC3E}">
        <p14:creationId xmlns:p14="http://schemas.microsoft.com/office/powerpoint/2010/main" val="2919677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the NT</a:t>
            </a:r>
            <a:endParaRPr lang="en-US" dirty="0"/>
          </a:p>
        </p:txBody>
      </p:sp>
      <p:sp>
        <p:nvSpPr>
          <p:cNvPr id="3" name="Content Placeholder 2"/>
          <p:cNvSpPr>
            <a:spLocks noGrp="1"/>
          </p:cNvSpPr>
          <p:nvPr>
            <p:ph idx="1"/>
          </p:nvPr>
        </p:nvSpPr>
        <p:spPr/>
        <p:txBody>
          <a:bodyPr>
            <a:normAutofit/>
          </a:bodyPr>
          <a:lstStyle/>
          <a:p>
            <a:r>
              <a:rPr lang="en-US" sz="2800" dirty="0" smtClean="0"/>
              <a:t>In </a:t>
            </a:r>
            <a:r>
              <a:rPr lang="en-US" sz="2800" dirty="0"/>
              <a:t>1776, Voltaire, the French philosopher, announced, "One hundred years from my day, there will not be a Bible in the earth except one that is looked upon by an antiquarian curiosity-seeker." One hundred years later Voltaire was dead and his own press and house were being used to print and store Bibles by the Geneva Bible Society. One hundred years from the day of Voltaire's prediction, the first edition of his work sold for eleven cents in Paris, but the British government paid the Czar of Russian one-half million dollars for an ancient Bible manuscript.</a:t>
            </a:r>
          </a:p>
        </p:txBody>
      </p:sp>
    </p:spTree>
    <p:extLst>
      <p:ext uri="{BB962C8B-B14F-4D97-AF65-F5344CB8AC3E}">
        <p14:creationId xmlns:p14="http://schemas.microsoft.com/office/powerpoint/2010/main" val="4147165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TC103090434[[fn=Wood Type]]</Template>
  <TotalTime>5976</TotalTime>
  <Words>1151</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Rockwell</vt:lpstr>
      <vt:lpstr>Rockwell Condensed</vt:lpstr>
      <vt:lpstr>Wingdings</vt:lpstr>
      <vt:lpstr>Wood Type</vt:lpstr>
      <vt:lpstr>The Bible…</vt:lpstr>
      <vt:lpstr>The Bible, under attack…</vt:lpstr>
      <vt:lpstr>what is textual criticism? </vt:lpstr>
      <vt:lpstr>How did we get the NT?</vt:lpstr>
      <vt:lpstr>How did we get the NT?</vt:lpstr>
      <vt:lpstr>How did we get the NT?</vt:lpstr>
      <vt:lpstr>Comparison:</vt:lpstr>
      <vt:lpstr>Attacks on the NT in Antiquity</vt:lpstr>
      <vt:lpstr>Attacks on the NT</vt:lpstr>
      <vt:lpstr>Claims against the NT</vt:lpstr>
      <vt:lpstr>Counsel of Nicaea</vt:lpstr>
      <vt:lpstr>Counsel of Nicaea</vt:lpstr>
      <vt:lpstr>Counsel of Nicaea</vt:lpstr>
      <vt:lpstr>Counsel of Nicaea</vt:lpstr>
      <vt:lpstr>400,000 Variants </vt:lpstr>
      <vt:lpstr>400,000 Variants </vt:lpstr>
      <vt:lpstr>Spelling</vt:lpstr>
      <vt:lpstr>Spelling </vt:lpstr>
      <vt:lpstr>Word order</vt:lpstr>
      <vt:lpstr>Word order</vt:lpstr>
      <vt:lpstr>Meaningful and not viable</vt:lpstr>
      <vt:lpstr>Meaningful and viable</vt:lpstr>
      <vt:lpstr>Meaningful and viable</vt:lpstr>
      <vt:lpstr>What does God say about his word? </vt:lpstr>
      <vt:lpstr>The bible is unique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Jonathan Ward</dc:creator>
  <cp:lastModifiedBy>Jonathan Ward</cp:lastModifiedBy>
  <cp:revision>28</cp:revision>
  <dcterms:created xsi:type="dcterms:W3CDTF">2014-08-27T17:52:24Z</dcterms:created>
  <dcterms:modified xsi:type="dcterms:W3CDTF">2014-09-05T17:53:41Z</dcterms:modified>
</cp:coreProperties>
</file>