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64" r:id="rId7"/>
    <p:sldId id="265" r:id="rId8"/>
    <p:sldId id="266" r:id="rId9"/>
    <p:sldId id="25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00CF27-890D-40AB-ADAE-19E8BB16A10C}"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CD0EC835-E050-4B93-898B-BE28839246F3}"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00CF27-890D-40AB-ADAE-19E8BB16A10C}"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EC835-E050-4B93-898B-BE28839246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00CF27-890D-40AB-ADAE-19E8BB16A10C}"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EC835-E050-4B93-898B-BE28839246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00CF27-890D-40AB-ADAE-19E8BB16A10C}" type="datetimeFigureOut">
              <a:rPr lang="en-US" smtClean="0"/>
              <a:t>5/25/2014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EC835-E050-4B93-898B-BE28839246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00CF27-890D-40AB-ADAE-19E8BB16A10C}" type="datetimeFigureOut">
              <a:rPr lang="en-US" smtClean="0"/>
              <a:t>5/25/2014</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EC835-E050-4B93-898B-BE28839246F3}"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00CF27-890D-40AB-ADAE-19E8BB16A10C}" type="datetimeFigureOut">
              <a:rPr lang="en-US" smtClean="0"/>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EC835-E050-4B93-898B-BE28839246F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00CF27-890D-40AB-ADAE-19E8BB16A10C}" type="datetimeFigureOut">
              <a:rPr lang="en-US" smtClean="0"/>
              <a:t>5/25/2014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0EC835-E050-4B93-898B-BE28839246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00CF27-890D-40AB-ADAE-19E8BB16A10C}" type="datetimeFigureOut">
              <a:rPr lang="en-US" smtClean="0"/>
              <a:t>5/25/2014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0EC835-E050-4B93-898B-BE28839246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C00CF27-890D-40AB-ADAE-19E8BB16A10C}" type="datetimeFigureOut">
              <a:rPr lang="en-US" smtClean="0"/>
              <a:t>5/25/2014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0EC835-E050-4B93-898B-BE28839246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00CF27-890D-40AB-ADAE-19E8BB16A10C}" type="datetimeFigureOut">
              <a:rPr lang="en-US" smtClean="0"/>
              <a:t>5/25/2014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EC835-E050-4B93-898B-BE28839246F3}"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7C00CF27-890D-40AB-ADAE-19E8BB16A10C}" type="datetimeFigureOut">
              <a:rPr lang="en-US" smtClean="0"/>
              <a:t>5/25/2014</a:t>
            </a:fld>
            <a:endParaRPr lang="en-US"/>
          </a:p>
        </p:txBody>
      </p:sp>
      <p:sp>
        <p:nvSpPr>
          <p:cNvPr id="7" name="Slide Number Placeholder 6"/>
          <p:cNvSpPr>
            <a:spLocks noGrp="1"/>
          </p:cNvSpPr>
          <p:nvPr>
            <p:ph type="sldNum" sz="quarter" idx="12"/>
          </p:nvPr>
        </p:nvSpPr>
        <p:spPr/>
        <p:txBody>
          <a:bodyPr/>
          <a:lstStyle/>
          <a:p>
            <a:fld id="{CD0EC835-E050-4B93-898B-BE28839246F3}"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7C00CF27-890D-40AB-ADAE-19E8BB16A10C}" type="datetimeFigureOut">
              <a:rPr lang="en-US" smtClean="0"/>
              <a:t>5/25/2014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D0EC835-E050-4B93-898B-BE28839246F3}"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solidFill>
                  <a:schemeClr val="bg1"/>
                </a:solidFill>
              </a:rPr>
              <a:t>A Study from the Book of Hebrews</a:t>
            </a:r>
            <a:endParaRPr lang="en-US" b="1" dirty="0">
              <a:solidFill>
                <a:schemeClr val="bg1"/>
              </a:solidFill>
            </a:endParaRPr>
          </a:p>
        </p:txBody>
      </p:sp>
      <p:sp>
        <p:nvSpPr>
          <p:cNvPr id="2" name="Title 1"/>
          <p:cNvSpPr>
            <a:spLocks noGrp="1"/>
          </p:cNvSpPr>
          <p:nvPr>
            <p:ph type="ctrTitle"/>
          </p:nvPr>
        </p:nvSpPr>
        <p:spPr/>
        <p:txBody>
          <a:bodyPr/>
          <a:lstStyle/>
          <a:p>
            <a:r>
              <a:rPr lang="en-US" sz="3600" b="1" dirty="0" smtClean="0">
                <a:solidFill>
                  <a:schemeClr val="tx1"/>
                </a:solidFill>
              </a:rPr>
              <a:t>Partakers of the Things of God</a:t>
            </a:r>
            <a:endParaRPr lang="en-US" sz="3600" b="1" dirty="0">
              <a:solidFill>
                <a:schemeClr val="tx1"/>
              </a:solidFill>
            </a:endParaRPr>
          </a:p>
        </p:txBody>
      </p:sp>
    </p:spTree>
    <p:extLst>
      <p:ext uri="{BB962C8B-B14F-4D97-AF65-F5344CB8AC3E}">
        <p14:creationId xmlns:p14="http://schemas.microsoft.com/office/powerpoint/2010/main" val="6662522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tx1"/>
                </a:solidFill>
              </a:rPr>
              <a:t>partake</a:t>
            </a:r>
            <a:endParaRPr lang="en-US" sz="3600" b="1" dirty="0">
              <a:solidFill>
                <a:schemeClr val="tx1"/>
              </a:solidFill>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3200" b="1" i="1" dirty="0" err="1" smtClean="0">
                <a:solidFill>
                  <a:schemeClr val="tx1"/>
                </a:solidFill>
              </a:rPr>
              <a:t>metechos</a:t>
            </a:r>
            <a:endParaRPr lang="en-US" sz="3200" b="1" i="1" dirty="0" smtClean="0">
              <a:solidFill>
                <a:schemeClr val="tx1"/>
              </a:solidFill>
            </a:endParaRPr>
          </a:p>
          <a:p>
            <a:pPr>
              <a:buClr>
                <a:schemeClr val="accent2">
                  <a:lumMod val="75000"/>
                </a:schemeClr>
              </a:buClr>
            </a:pPr>
            <a:endParaRPr lang="en-US" sz="800" b="1" dirty="0" smtClean="0">
              <a:solidFill>
                <a:schemeClr val="tx1"/>
              </a:solidFill>
            </a:endParaRPr>
          </a:p>
          <a:p>
            <a:pPr>
              <a:buClr>
                <a:schemeClr val="accent2">
                  <a:lumMod val="75000"/>
                </a:schemeClr>
              </a:buClr>
            </a:pPr>
            <a:r>
              <a:rPr lang="en-US" sz="3200" b="1" dirty="0" smtClean="0">
                <a:solidFill>
                  <a:schemeClr val="tx1"/>
                </a:solidFill>
              </a:rPr>
              <a:t>“to partake of, share in”</a:t>
            </a:r>
          </a:p>
          <a:p>
            <a:pPr>
              <a:buClr>
                <a:schemeClr val="accent2">
                  <a:lumMod val="75000"/>
                </a:schemeClr>
              </a:buClr>
            </a:pPr>
            <a:endParaRPr lang="en-US" sz="800" b="1" dirty="0" smtClean="0">
              <a:solidFill>
                <a:schemeClr val="tx1"/>
              </a:solidFill>
            </a:endParaRPr>
          </a:p>
          <a:p>
            <a:pPr>
              <a:buClr>
                <a:schemeClr val="accent2">
                  <a:lumMod val="75000"/>
                </a:schemeClr>
              </a:buClr>
            </a:pPr>
            <a:r>
              <a:rPr lang="en-US" sz="3200" b="1" i="1" dirty="0" smtClean="0">
                <a:solidFill>
                  <a:schemeClr val="tx1"/>
                </a:solidFill>
              </a:rPr>
              <a:t>meta</a:t>
            </a:r>
            <a:r>
              <a:rPr lang="en-US" sz="3200" b="1" dirty="0" smtClean="0">
                <a:solidFill>
                  <a:schemeClr val="tx1"/>
                </a:solidFill>
              </a:rPr>
              <a:t> (“with”), </a:t>
            </a:r>
            <a:r>
              <a:rPr lang="en-US" sz="3200" b="1" i="1" dirty="0" smtClean="0">
                <a:solidFill>
                  <a:schemeClr val="tx1"/>
                </a:solidFill>
              </a:rPr>
              <a:t>echo</a:t>
            </a:r>
            <a:r>
              <a:rPr lang="en-US" sz="3200" b="1" dirty="0" smtClean="0">
                <a:solidFill>
                  <a:schemeClr val="tx1"/>
                </a:solidFill>
              </a:rPr>
              <a:t> (“to have”)</a:t>
            </a:r>
          </a:p>
        </p:txBody>
      </p:sp>
    </p:spTree>
    <p:extLst>
      <p:ext uri="{BB962C8B-B14F-4D97-AF65-F5344CB8AC3E}">
        <p14:creationId xmlns:p14="http://schemas.microsoft.com/office/powerpoint/2010/main" val="1631397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1"/>
                </a:solidFill>
                <a:latin typeface="+mn-lt"/>
              </a:rPr>
              <a:t>1. Partake of the Heavenly Calling</a:t>
            </a:r>
            <a:endParaRPr lang="en-US" b="1" dirty="0">
              <a:solidFill>
                <a:schemeClr val="tx1"/>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800" b="1" dirty="0" smtClean="0">
                <a:solidFill>
                  <a:schemeClr val="accent2">
                    <a:lumMod val="75000"/>
                  </a:schemeClr>
                </a:solidFill>
              </a:rPr>
              <a:t>Hebrews 3:1</a:t>
            </a:r>
          </a:p>
          <a:p>
            <a:pPr marL="114300" indent="0">
              <a:buClr>
                <a:schemeClr val="accent2">
                  <a:lumMod val="75000"/>
                </a:schemeClr>
              </a:buClr>
              <a:buNone/>
            </a:pPr>
            <a:endParaRPr lang="en-US" sz="2800" b="1" dirty="0" smtClean="0">
              <a:solidFill>
                <a:schemeClr val="accent2">
                  <a:lumMod val="75000"/>
                </a:schemeClr>
              </a:solidFill>
            </a:endParaRPr>
          </a:p>
          <a:p>
            <a:pPr>
              <a:buClr>
                <a:schemeClr val="accent2">
                  <a:lumMod val="75000"/>
                </a:schemeClr>
              </a:buClr>
            </a:pPr>
            <a:r>
              <a:rPr lang="en-US" sz="2800" b="1" dirty="0" smtClean="0">
                <a:solidFill>
                  <a:schemeClr val="tx1"/>
                </a:solidFill>
              </a:rPr>
              <a:t>We are called by the gospel </a:t>
            </a:r>
            <a:r>
              <a:rPr lang="en-US" sz="2800" b="1" dirty="0" smtClean="0">
                <a:solidFill>
                  <a:schemeClr val="accent2">
                    <a:lumMod val="75000"/>
                  </a:schemeClr>
                </a:solidFill>
              </a:rPr>
              <a:t>(2 Thess. 2:14)</a:t>
            </a:r>
          </a:p>
          <a:p>
            <a:pPr>
              <a:buClr>
                <a:schemeClr val="accent2">
                  <a:lumMod val="75000"/>
                </a:schemeClr>
              </a:buClr>
            </a:pPr>
            <a:r>
              <a:rPr lang="en-US" sz="2800" b="1" dirty="0" smtClean="0">
                <a:solidFill>
                  <a:schemeClr val="tx1"/>
                </a:solidFill>
              </a:rPr>
              <a:t>We are to walk worthy of this calling              </a:t>
            </a:r>
            <a:r>
              <a:rPr lang="en-US" sz="2800" b="1" dirty="0" smtClean="0">
                <a:solidFill>
                  <a:schemeClr val="accent2">
                    <a:lumMod val="75000"/>
                  </a:schemeClr>
                </a:solidFill>
              </a:rPr>
              <a:t>(Eph. 4:1)</a:t>
            </a:r>
          </a:p>
          <a:p>
            <a:pPr>
              <a:buClr>
                <a:schemeClr val="accent2">
                  <a:lumMod val="75000"/>
                </a:schemeClr>
              </a:buClr>
            </a:pPr>
            <a:r>
              <a:rPr lang="en-US" sz="2800" b="1" dirty="0" smtClean="0">
                <a:solidFill>
                  <a:schemeClr val="tx1"/>
                </a:solidFill>
              </a:rPr>
              <a:t>We are called “upward” to God’s eternal glory </a:t>
            </a:r>
            <a:r>
              <a:rPr lang="en-US" sz="2800" b="1" dirty="0" smtClean="0">
                <a:solidFill>
                  <a:schemeClr val="accent2">
                    <a:lumMod val="75000"/>
                  </a:schemeClr>
                </a:solidFill>
              </a:rPr>
              <a:t>(Phil. 3:14; 1 Pet. 5:10)</a:t>
            </a:r>
          </a:p>
        </p:txBody>
      </p:sp>
    </p:spTree>
    <p:extLst>
      <p:ext uri="{BB962C8B-B14F-4D97-AF65-F5344CB8AC3E}">
        <p14:creationId xmlns:p14="http://schemas.microsoft.com/office/powerpoint/2010/main" val="311519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1"/>
                </a:solidFill>
                <a:latin typeface="+mn-lt"/>
              </a:rPr>
              <a:t>2. Partake of Christ</a:t>
            </a:r>
            <a:endParaRPr lang="en-US" b="1" dirty="0">
              <a:solidFill>
                <a:schemeClr val="tx1"/>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800" b="1" dirty="0" smtClean="0">
                <a:solidFill>
                  <a:schemeClr val="accent2">
                    <a:lumMod val="75000"/>
                  </a:schemeClr>
                </a:solidFill>
              </a:rPr>
              <a:t>Hebrews 3:14</a:t>
            </a:r>
          </a:p>
          <a:p>
            <a:pPr>
              <a:buClr>
                <a:schemeClr val="accent2">
                  <a:lumMod val="75000"/>
                </a:schemeClr>
              </a:buClr>
            </a:pPr>
            <a:endParaRPr lang="en-US" sz="2800" b="1" dirty="0" smtClean="0">
              <a:solidFill>
                <a:schemeClr val="accent2">
                  <a:lumMod val="75000"/>
                </a:schemeClr>
              </a:solidFill>
            </a:endParaRPr>
          </a:p>
          <a:p>
            <a:pPr>
              <a:buClr>
                <a:schemeClr val="accent2">
                  <a:lumMod val="75000"/>
                </a:schemeClr>
              </a:buClr>
            </a:pPr>
            <a:r>
              <a:rPr lang="en-US" sz="2800" b="1" dirty="0" smtClean="0">
                <a:solidFill>
                  <a:schemeClr val="tx1"/>
                </a:solidFill>
              </a:rPr>
              <a:t>Share in the blessings of being in Christ       </a:t>
            </a:r>
            <a:r>
              <a:rPr lang="en-US" sz="2800" b="1" dirty="0" smtClean="0">
                <a:solidFill>
                  <a:schemeClr val="accent2">
                    <a:lumMod val="75000"/>
                  </a:schemeClr>
                </a:solidFill>
              </a:rPr>
              <a:t>(v. 11; Eph. 1:3-14)</a:t>
            </a:r>
          </a:p>
          <a:p>
            <a:pPr>
              <a:buClr>
                <a:schemeClr val="accent2">
                  <a:lumMod val="75000"/>
                </a:schemeClr>
              </a:buClr>
            </a:pPr>
            <a:r>
              <a:rPr lang="en-US" sz="2800" b="1" dirty="0" smtClean="0">
                <a:solidFill>
                  <a:schemeClr val="tx1"/>
                </a:solidFill>
              </a:rPr>
              <a:t>Participating in His work </a:t>
            </a:r>
            <a:r>
              <a:rPr lang="en-US" sz="2800" b="1" dirty="0" smtClean="0">
                <a:solidFill>
                  <a:schemeClr val="accent2">
                    <a:lumMod val="75000"/>
                  </a:schemeClr>
                </a:solidFill>
              </a:rPr>
              <a:t>(Rom. 8:17; Rev. 1:6)</a:t>
            </a:r>
          </a:p>
        </p:txBody>
      </p:sp>
    </p:spTree>
    <p:extLst>
      <p:ext uri="{BB962C8B-B14F-4D97-AF65-F5344CB8AC3E}">
        <p14:creationId xmlns:p14="http://schemas.microsoft.com/office/powerpoint/2010/main" val="358522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1"/>
                </a:solidFill>
                <a:latin typeface="+mn-lt"/>
              </a:rPr>
              <a:t>3. Partake of the Holy Spirit</a:t>
            </a:r>
            <a:endParaRPr lang="en-US" b="1" dirty="0">
              <a:solidFill>
                <a:schemeClr val="tx1"/>
              </a:solidFill>
              <a:latin typeface="+mn-lt"/>
            </a:endParaRPr>
          </a:p>
        </p:txBody>
      </p:sp>
      <p:sp>
        <p:nvSpPr>
          <p:cNvPr id="3" name="Content Placeholder 2"/>
          <p:cNvSpPr>
            <a:spLocks noGrp="1"/>
          </p:cNvSpPr>
          <p:nvPr>
            <p:ph idx="1"/>
          </p:nvPr>
        </p:nvSpPr>
        <p:spPr>
          <a:xfrm>
            <a:off x="457200" y="1752600"/>
            <a:ext cx="8229600" cy="4648200"/>
          </a:xfrm>
        </p:spPr>
        <p:txBody>
          <a:bodyPr>
            <a:normAutofit/>
          </a:bodyPr>
          <a:lstStyle/>
          <a:p>
            <a:pPr>
              <a:buClr>
                <a:schemeClr val="accent2">
                  <a:lumMod val="75000"/>
                </a:schemeClr>
              </a:buClr>
            </a:pPr>
            <a:r>
              <a:rPr lang="en-US" sz="2800" b="1" dirty="0" smtClean="0">
                <a:solidFill>
                  <a:schemeClr val="accent2">
                    <a:lumMod val="75000"/>
                  </a:schemeClr>
                </a:solidFill>
              </a:rPr>
              <a:t>Hebrews 6:4</a:t>
            </a:r>
          </a:p>
          <a:p>
            <a:pPr marL="114300" indent="0">
              <a:buClr>
                <a:schemeClr val="accent2">
                  <a:lumMod val="75000"/>
                </a:schemeClr>
              </a:buClr>
              <a:buNone/>
            </a:pPr>
            <a:endParaRPr lang="en-US" sz="2800" b="1" dirty="0" smtClean="0">
              <a:solidFill>
                <a:schemeClr val="accent2">
                  <a:lumMod val="75000"/>
                </a:schemeClr>
              </a:solidFill>
            </a:endParaRPr>
          </a:p>
          <a:p>
            <a:pPr>
              <a:buClr>
                <a:schemeClr val="accent2">
                  <a:lumMod val="75000"/>
                </a:schemeClr>
              </a:buClr>
            </a:pPr>
            <a:r>
              <a:rPr lang="en-US" sz="2800" b="1" dirty="0">
                <a:solidFill>
                  <a:schemeClr val="tx1"/>
                </a:solidFill>
              </a:rPr>
              <a:t>We are </a:t>
            </a:r>
            <a:r>
              <a:rPr lang="en-US" sz="2800" b="1" i="1" dirty="0">
                <a:solidFill>
                  <a:schemeClr val="tx1"/>
                </a:solidFill>
              </a:rPr>
              <a:t>sealed</a:t>
            </a:r>
            <a:r>
              <a:rPr lang="en-US" sz="2800" b="1" dirty="0">
                <a:solidFill>
                  <a:schemeClr val="tx1"/>
                </a:solidFill>
              </a:rPr>
              <a:t> by the Spirit </a:t>
            </a:r>
            <a:r>
              <a:rPr lang="en-US" sz="2800" b="1" dirty="0">
                <a:solidFill>
                  <a:schemeClr val="accent2">
                    <a:lumMod val="75000"/>
                  </a:schemeClr>
                </a:solidFill>
              </a:rPr>
              <a:t>(Eph. 1:13</a:t>
            </a:r>
            <a:r>
              <a:rPr lang="en-US" sz="2800" b="1" dirty="0" smtClean="0">
                <a:solidFill>
                  <a:schemeClr val="accent2">
                    <a:lumMod val="75000"/>
                  </a:schemeClr>
                </a:solidFill>
              </a:rPr>
              <a:t>)</a:t>
            </a:r>
            <a:endParaRPr lang="en-US" sz="2800" b="1" dirty="0">
              <a:solidFill>
                <a:schemeClr val="accent2">
                  <a:lumMod val="75000"/>
                </a:schemeClr>
              </a:solidFill>
            </a:endParaRPr>
          </a:p>
          <a:p>
            <a:pPr>
              <a:buClr>
                <a:schemeClr val="accent2">
                  <a:lumMod val="75000"/>
                </a:schemeClr>
              </a:buClr>
            </a:pPr>
            <a:r>
              <a:rPr lang="en-US" sz="2800" b="1" dirty="0">
                <a:solidFill>
                  <a:schemeClr val="tx1"/>
                </a:solidFill>
              </a:rPr>
              <a:t>The Spirit is the </a:t>
            </a:r>
            <a:r>
              <a:rPr lang="en-US" sz="2800" b="1" i="1" dirty="0">
                <a:solidFill>
                  <a:schemeClr val="tx1"/>
                </a:solidFill>
              </a:rPr>
              <a:t>guarantee</a:t>
            </a:r>
            <a:r>
              <a:rPr lang="en-US" sz="2800" b="1" dirty="0">
                <a:solidFill>
                  <a:schemeClr val="tx1"/>
                </a:solidFill>
              </a:rPr>
              <a:t> of our inheritance </a:t>
            </a:r>
            <a:r>
              <a:rPr lang="en-US" sz="2800" b="1" dirty="0">
                <a:solidFill>
                  <a:schemeClr val="accent2">
                    <a:lumMod val="75000"/>
                  </a:schemeClr>
                </a:solidFill>
              </a:rPr>
              <a:t>(Eph. 1:14</a:t>
            </a:r>
            <a:r>
              <a:rPr lang="en-US" sz="2800" b="1" dirty="0" smtClean="0">
                <a:solidFill>
                  <a:schemeClr val="accent2">
                    <a:lumMod val="75000"/>
                  </a:schemeClr>
                </a:solidFill>
              </a:rPr>
              <a:t>)</a:t>
            </a:r>
            <a:endParaRPr lang="en-US" sz="2800" b="1" dirty="0">
              <a:solidFill>
                <a:schemeClr val="accent2">
                  <a:lumMod val="75000"/>
                </a:schemeClr>
              </a:solidFill>
            </a:endParaRPr>
          </a:p>
          <a:p>
            <a:pPr>
              <a:buClr>
                <a:schemeClr val="accent2">
                  <a:lumMod val="75000"/>
                </a:schemeClr>
              </a:buClr>
            </a:pPr>
            <a:r>
              <a:rPr lang="en-US" sz="2800" b="1" dirty="0">
                <a:solidFill>
                  <a:schemeClr val="tx1"/>
                </a:solidFill>
              </a:rPr>
              <a:t>We are </a:t>
            </a:r>
            <a:r>
              <a:rPr lang="en-US" sz="2800" b="1" i="1" dirty="0">
                <a:solidFill>
                  <a:schemeClr val="tx1"/>
                </a:solidFill>
              </a:rPr>
              <a:t>led</a:t>
            </a:r>
            <a:r>
              <a:rPr lang="en-US" sz="2800" b="1" dirty="0">
                <a:solidFill>
                  <a:schemeClr val="tx1"/>
                </a:solidFill>
              </a:rPr>
              <a:t> by the Spirit </a:t>
            </a:r>
            <a:r>
              <a:rPr lang="en-US" sz="2800" b="1" dirty="0">
                <a:solidFill>
                  <a:schemeClr val="accent2">
                    <a:lumMod val="75000"/>
                  </a:schemeClr>
                </a:solidFill>
              </a:rPr>
              <a:t>(Rom. 8:14</a:t>
            </a:r>
            <a:r>
              <a:rPr lang="en-US" sz="2800" b="1" dirty="0" smtClean="0">
                <a:solidFill>
                  <a:schemeClr val="accent2">
                    <a:lumMod val="75000"/>
                  </a:schemeClr>
                </a:solidFill>
              </a:rPr>
              <a:t>)</a:t>
            </a:r>
            <a:endParaRPr lang="en-US" sz="2800" b="1" dirty="0">
              <a:solidFill>
                <a:schemeClr val="accent2">
                  <a:lumMod val="75000"/>
                </a:schemeClr>
              </a:solidFill>
            </a:endParaRPr>
          </a:p>
          <a:p>
            <a:pPr>
              <a:buClr>
                <a:schemeClr val="accent2">
                  <a:lumMod val="75000"/>
                </a:schemeClr>
              </a:buClr>
            </a:pPr>
            <a:r>
              <a:rPr lang="en-US" sz="2800" b="1" dirty="0">
                <a:solidFill>
                  <a:schemeClr val="tx1"/>
                </a:solidFill>
              </a:rPr>
              <a:t>The Spirit </a:t>
            </a:r>
            <a:r>
              <a:rPr lang="en-US" sz="2800" b="1" i="1" dirty="0">
                <a:solidFill>
                  <a:schemeClr val="tx1"/>
                </a:solidFill>
              </a:rPr>
              <a:t>helps</a:t>
            </a:r>
            <a:r>
              <a:rPr lang="en-US" sz="2800" b="1" dirty="0">
                <a:solidFill>
                  <a:schemeClr val="tx1"/>
                </a:solidFill>
              </a:rPr>
              <a:t> with our prayers </a:t>
            </a:r>
            <a:r>
              <a:rPr lang="en-US" sz="2800" b="1" dirty="0" smtClean="0">
                <a:solidFill>
                  <a:schemeClr val="tx1"/>
                </a:solidFill>
              </a:rPr>
              <a:t>                      </a:t>
            </a:r>
            <a:r>
              <a:rPr lang="en-US" sz="2800" b="1" dirty="0" smtClean="0">
                <a:solidFill>
                  <a:schemeClr val="accent2">
                    <a:lumMod val="75000"/>
                  </a:schemeClr>
                </a:solidFill>
              </a:rPr>
              <a:t>(</a:t>
            </a:r>
            <a:r>
              <a:rPr lang="en-US" sz="2800" b="1" dirty="0">
                <a:solidFill>
                  <a:schemeClr val="accent2">
                    <a:lumMod val="75000"/>
                  </a:schemeClr>
                </a:solidFill>
              </a:rPr>
              <a:t>Rom. 8:26-27</a:t>
            </a:r>
            <a:r>
              <a:rPr lang="en-US" sz="2800" b="1" dirty="0" smtClean="0">
                <a:solidFill>
                  <a:schemeClr val="accent2">
                    <a:lumMod val="75000"/>
                  </a:schemeClr>
                </a:solidFill>
              </a:rPr>
              <a:t>)</a:t>
            </a:r>
            <a:r>
              <a:rPr lang="en-US" sz="2800" b="1" dirty="0" smtClean="0">
                <a:solidFill>
                  <a:schemeClr val="tx1"/>
                </a:solidFill>
              </a:rPr>
              <a:t> </a:t>
            </a:r>
            <a:endParaRPr lang="en-US" sz="2800" b="1" dirty="0">
              <a:solidFill>
                <a:schemeClr val="tx1"/>
              </a:solidFill>
            </a:endParaRPr>
          </a:p>
          <a:p>
            <a:pPr>
              <a:buClr>
                <a:schemeClr val="accent2">
                  <a:lumMod val="75000"/>
                </a:schemeClr>
              </a:buClr>
            </a:pPr>
            <a:r>
              <a:rPr lang="en-US" sz="2800" b="1" dirty="0">
                <a:solidFill>
                  <a:schemeClr val="tx1"/>
                </a:solidFill>
              </a:rPr>
              <a:t>We have the </a:t>
            </a:r>
            <a:r>
              <a:rPr lang="en-US" sz="2800" b="1" i="1" dirty="0">
                <a:solidFill>
                  <a:schemeClr val="tx1"/>
                </a:solidFill>
              </a:rPr>
              <a:t>gift</a:t>
            </a:r>
            <a:r>
              <a:rPr lang="en-US" sz="2800" b="1" dirty="0">
                <a:solidFill>
                  <a:schemeClr val="tx1"/>
                </a:solidFill>
              </a:rPr>
              <a:t> of the Holy </a:t>
            </a:r>
            <a:r>
              <a:rPr lang="en-US" sz="2800" b="1" dirty="0" smtClean="0">
                <a:solidFill>
                  <a:schemeClr val="tx1"/>
                </a:solidFill>
              </a:rPr>
              <a:t>Spirit </a:t>
            </a:r>
            <a:r>
              <a:rPr lang="en-US" sz="2800" b="1" dirty="0">
                <a:solidFill>
                  <a:schemeClr val="accent2">
                    <a:lumMod val="75000"/>
                  </a:schemeClr>
                </a:solidFill>
              </a:rPr>
              <a:t>(Acts 2:38</a:t>
            </a:r>
            <a:r>
              <a:rPr lang="en-US" sz="2800" b="1" dirty="0" smtClean="0">
                <a:solidFill>
                  <a:schemeClr val="accent2">
                    <a:lumMod val="75000"/>
                  </a:schemeClr>
                </a:solidFill>
              </a:rPr>
              <a:t>)</a:t>
            </a:r>
            <a:endParaRPr lang="en-US" sz="2800" b="1" dirty="0">
              <a:solidFill>
                <a:schemeClr val="accent2">
                  <a:lumMod val="75000"/>
                </a:schemeClr>
              </a:solidFill>
            </a:endParaRPr>
          </a:p>
        </p:txBody>
      </p:sp>
    </p:spTree>
    <p:extLst>
      <p:ext uri="{BB962C8B-B14F-4D97-AF65-F5344CB8AC3E}">
        <p14:creationId xmlns:p14="http://schemas.microsoft.com/office/powerpoint/2010/main" val="358522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1"/>
                </a:solidFill>
                <a:latin typeface="+mn-lt"/>
              </a:rPr>
              <a:t>4. Partake of the Lord’s Chastening</a:t>
            </a:r>
            <a:endParaRPr lang="en-US" b="1" dirty="0">
              <a:solidFill>
                <a:schemeClr val="tx1"/>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800" b="1" dirty="0" smtClean="0">
                <a:solidFill>
                  <a:schemeClr val="accent2">
                    <a:lumMod val="75000"/>
                  </a:schemeClr>
                </a:solidFill>
              </a:rPr>
              <a:t>Hebrews 12:7-8</a:t>
            </a:r>
          </a:p>
          <a:p>
            <a:pPr>
              <a:buClr>
                <a:schemeClr val="accent2">
                  <a:lumMod val="75000"/>
                </a:schemeClr>
              </a:buClr>
            </a:pPr>
            <a:endParaRPr lang="en-US" sz="2800" b="1" dirty="0" smtClean="0">
              <a:solidFill>
                <a:schemeClr val="accent2">
                  <a:lumMod val="75000"/>
                </a:schemeClr>
              </a:solidFill>
            </a:endParaRPr>
          </a:p>
          <a:p>
            <a:pPr>
              <a:buClr>
                <a:schemeClr val="accent2">
                  <a:lumMod val="75000"/>
                </a:schemeClr>
              </a:buClr>
            </a:pPr>
            <a:r>
              <a:rPr lang="en-US" sz="2800" b="1" dirty="0" smtClean="0">
                <a:solidFill>
                  <a:schemeClr val="tx1"/>
                </a:solidFill>
              </a:rPr>
              <a:t>If we are a child of God, we will be chastened by the Lord </a:t>
            </a:r>
            <a:r>
              <a:rPr lang="en-US" sz="2800" b="1" dirty="0" smtClean="0">
                <a:solidFill>
                  <a:schemeClr val="accent2">
                    <a:lumMod val="75000"/>
                  </a:schemeClr>
                </a:solidFill>
              </a:rPr>
              <a:t>(Deut. 8:5)</a:t>
            </a:r>
          </a:p>
          <a:p>
            <a:pPr>
              <a:buClr>
                <a:schemeClr val="accent2">
                  <a:lumMod val="75000"/>
                </a:schemeClr>
              </a:buClr>
            </a:pPr>
            <a:r>
              <a:rPr lang="en-US" sz="2800" b="1" dirty="0" smtClean="0">
                <a:solidFill>
                  <a:schemeClr val="tx1"/>
                </a:solidFill>
              </a:rPr>
              <a:t>Christians are not exempt from the sufferings of life. </a:t>
            </a:r>
            <a:endParaRPr lang="en-US" sz="2800" b="1" dirty="0" smtClean="0">
              <a:solidFill>
                <a:schemeClr val="accent2">
                  <a:lumMod val="75000"/>
                </a:schemeClr>
              </a:solidFill>
            </a:endParaRPr>
          </a:p>
          <a:p>
            <a:pPr>
              <a:buClr>
                <a:schemeClr val="accent2">
                  <a:lumMod val="75000"/>
                </a:schemeClr>
              </a:buClr>
            </a:pPr>
            <a:r>
              <a:rPr lang="en-US" sz="2800" b="1" dirty="0" smtClean="0">
                <a:solidFill>
                  <a:schemeClr val="tx1"/>
                </a:solidFill>
              </a:rPr>
              <a:t>Such would indicate we are </a:t>
            </a:r>
            <a:r>
              <a:rPr lang="en-US" sz="2800" b="1" i="1" dirty="0" smtClean="0">
                <a:solidFill>
                  <a:schemeClr val="tx1"/>
                </a:solidFill>
              </a:rPr>
              <a:t>not</a:t>
            </a:r>
            <a:r>
              <a:rPr lang="en-US" sz="2800" b="1" dirty="0" smtClean="0">
                <a:solidFill>
                  <a:schemeClr val="tx1"/>
                </a:solidFill>
              </a:rPr>
              <a:t> God’s children. </a:t>
            </a:r>
            <a:endParaRPr lang="en-US" sz="2800" b="1" dirty="0" smtClean="0">
              <a:solidFill>
                <a:schemeClr val="accent2">
                  <a:lumMod val="75000"/>
                </a:schemeClr>
              </a:solidFill>
            </a:endParaRPr>
          </a:p>
        </p:txBody>
      </p:sp>
    </p:spTree>
    <p:extLst>
      <p:ext uri="{BB962C8B-B14F-4D97-AF65-F5344CB8AC3E}">
        <p14:creationId xmlns:p14="http://schemas.microsoft.com/office/powerpoint/2010/main" val="358522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1"/>
                </a:solidFill>
                <a:latin typeface="+mn-lt"/>
              </a:rPr>
              <a:t>5. Partake of God’s Holiness</a:t>
            </a:r>
            <a:endParaRPr lang="en-US" b="1" dirty="0">
              <a:solidFill>
                <a:schemeClr val="tx1"/>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800" b="1" dirty="0" smtClean="0">
                <a:solidFill>
                  <a:schemeClr val="accent2">
                    <a:lumMod val="75000"/>
                  </a:schemeClr>
                </a:solidFill>
              </a:rPr>
              <a:t>Hebrews 12:10</a:t>
            </a:r>
          </a:p>
          <a:p>
            <a:pPr>
              <a:buClr>
                <a:schemeClr val="accent2">
                  <a:lumMod val="75000"/>
                </a:schemeClr>
              </a:buClr>
            </a:pPr>
            <a:endParaRPr lang="en-US" sz="2800" b="1" dirty="0" smtClean="0">
              <a:solidFill>
                <a:schemeClr val="accent2">
                  <a:lumMod val="75000"/>
                </a:schemeClr>
              </a:solidFill>
            </a:endParaRPr>
          </a:p>
          <a:p>
            <a:pPr>
              <a:buClr>
                <a:schemeClr val="accent2">
                  <a:lumMod val="75000"/>
                </a:schemeClr>
              </a:buClr>
            </a:pPr>
            <a:r>
              <a:rPr lang="en-US" sz="2800" b="1" dirty="0" smtClean="0">
                <a:solidFill>
                  <a:schemeClr val="tx1"/>
                </a:solidFill>
              </a:rPr>
              <a:t>We take on the holy character of God in our lives upon this earth </a:t>
            </a:r>
            <a:r>
              <a:rPr lang="en-US" sz="2800" b="1" dirty="0" smtClean="0">
                <a:solidFill>
                  <a:schemeClr val="accent2">
                    <a:lumMod val="75000"/>
                  </a:schemeClr>
                </a:solidFill>
              </a:rPr>
              <a:t>(2 Pet. 1:4; 1 Pet. 1:15-16; Eph. 4:20-24)</a:t>
            </a:r>
          </a:p>
          <a:p>
            <a:pPr>
              <a:buClr>
                <a:schemeClr val="accent2">
                  <a:lumMod val="75000"/>
                </a:schemeClr>
              </a:buClr>
            </a:pPr>
            <a:r>
              <a:rPr lang="en-US" sz="2800" b="1" dirty="0" smtClean="0">
                <a:solidFill>
                  <a:schemeClr val="tx1"/>
                </a:solidFill>
              </a:rPr>
              <a:t>We prepare ourselves to be in His holy presence for eternity </a:t>
            </a:r>
            <a:r>
              <a:rPr lang="en-US" sz="2800" b="1" dirty="0" smtClean="0">
                <a:solidFill>
                  <a:schemeClr val="accent2">
                    <a:lumMod val="75000"/>
                  </a:schemeClr>
                </a:solidFill>
              </a:rPr>
              <a:t>(Col. 1:21-23)</a:t>
            </a:r>
          </a:p>
        </p:txBody>
      </p:sp>
    </p:spTree>
    <p:extLst>
      <p:ext uri="{BB962C8B-B14F-4D97-AF65-F5344CB8AC3E}">
        <p14:creationId xmlns:p14="http://schemas.microsoft.com/office/powerpoint/2010/main" val="358522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Hebrews 2:14</a:t>
            </a:r>
            <a:endParaRPr lang="en-US" b="1" dirty="0">
              <a:solidFill>
                <a:schemeClr val="tx1"/>
              </a:solidFill>
            </a:endParaRPr>
          </a:p>
        </p:txBody>
      </p:sp>
      <p:sp>
        <p:nvSpPr>
          <p:cNvPr id="3" name="Content Placeholder 2"/>
          <p:cNvSpPr>
            <a:spLocks noGrp="1"/>
          </p:cNvSpPr>
          <p:nvPr>
            <p:ph idx="1"/>
          </p:nvPr>
        </p:nvSpPr>
        <p:spPr/>
        <p:txBody>
          <a:bodyPr>
            <a:normAutofit/>
          </a:bodyPr>
          <a:lstStyle/>
          <a:p>
            <a:pPr marL="114300" indent="0">
              <a:buNone/>
            </a:pPr>
            <a:r>
              <a:rPr lang="en-US" sz="2800" b="1" dirty="0" smtClean="0">
                <a:solidFill>
                  <a:schemeClr val="tx1"/>
                </a:solidFill>
              </a:rPr>
              <a:t>“Inasmuch </a:t>
            </a:r>
            <a:r>
              <a:rPr lang="en-US" sz="2800" b="1" dirty="0">
                <a:solidFill>
                  <a:schemeClr val="tx1"/>
                </a:solidFill>
              </a:rPr>
              <a:t>then as the children have partaken of flesh and blood, He Himself likewise shared in the same, that through death He might destroy him who had the power of death, that is, the </a:t>
            </a:r>
            <a:r>
              <a:rPr lang="en-US" sz="2800" b="1" dirty="0" smtClean="0">
                <a:solidFill>
                  <a:schemeClr val="tx1"/>
                </a:solidFill>
              </a:rPr>
              <a:t>devil.”</a:t>
            </a:r>
            <a:endParaRPr lang="en-US" sz="2800" b="1" dirty="0">
              <a:solidFill>
                <a:schemeClr val="tx1"/>
              </a:solidFill>
            </a:endParaRPr>
          </a:p>
        </p:txBody>
      </p:sp>
      <p:sp>
        <p:nvSpPr>
          <p:cNvPr id="4" name="Oval 3"/>
          <p:cNvSpPr/>
          <p:nvPr/>
        </p:nvSpPr>
        <p:spPr>
          <a:xfrm>
            <a:off x="3962400" y="4191000"/>
            <a:ext cx="4724400" cy="2362200"/>
          </a:xfrm>
          <a:prstGeom prst="ellipse">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495800" y="4602540"/>
            <a:ext cx="3733800" cy="1569660"/>
          </a:xfrm>
          <a:prstGeom prst="rect">
            <a:avLst/>
          </a:prstGeom>
          <a:noFill/>
        </p:spPr>
        <p:txBody>
          <a:bodyPr wrap="square" rtlCol="0">
            <a:spAutoFit/>
          </a:bodyPr>
          <a:lstStyle/>
          <a:p>
            <a:pPr algn="ctr"/>
            <a:r>
              <a:rPr lang="en-US" sz="2400" b="1" dirty="0" smtClean="0">
                <a:solidFill>
                  <a:schemeClr val="bg1"/>
                </a:solidFill>
              </a:rPr>
              <a:t>We can partake of the things of God because Christ first partook of the things of man.</a:t>
            </a:r>
            <a:endParaRPr lang="en-US" sz="2400" b="1" dirty="0">
              <a:solidFill>
                <a:schemeClr val="bg1"/>
              </a:solidFill>
            </a:endParaRPr>
          </a:p>
        </p:txBody>
      </p:sp>
    </p:spTree>
    <p:extLst>
      <p:ext uri="{BB962C8B-B14F-4D97-AF65-F5344CB8AC3E}">
        <p14:creationId xmlns:p14="http://schemas.microsoft.com/office/powerpoint/2010/main" val="221280980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1"/>
                </a:solidFill>
                <a:latin typeface="+mn-lt"/>
              </a:rPr>
              <a:t>Because of Jesus, Christians Can…</a:t>
            </a:r>
            <a:endParaRPr lang="en-US" b="1" dirty="0">
              <a:solidFill>
                <a:schemeClr val="tx1"/>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3200" b="1" dirty="0" smtClean="0">
                <a:solidFill>
                  <a:schemeClr val="tx1"/>
                </a:solidFill>
              </a:rPr>
              <a:t>Partake of the Heavenly Calling </a:t>
            </a:r>
            <a:r>
              <a:rPr lang="en-US" sz="3200" b="1" dirty="0" smtClean="0">
                <a:solidFill>
                  <a:schemeClr val="accent2">
                    <a:lumMod val="75000"/>
                  </a:schemeClr>
                </a:solidFill>
              </a:rPr>
              <a:t>(3:1)</a:t>
            </a:r>
          </a:p>
          <a:p>
            <a:pPr>
              <a:buClr>
                <a:schemeClr val="accent2">
                  <a:lumMod val="75000"/>
                </a:schemeClr>
              </a:buClr>
            </a:pPr>
            <a:r>
              <a:rPr lang="en-US" sz="3200" b="1" dirty="0" smtClean="0">
                <a:solidFill>
                  <a:schemeClr val="tx1"/>
                </a:solidFill>
              </a:rPr>
              <a:t>Partake of Christ </a:t>
            </a:r>
            <a:r>
              <a:rPr lang="en-US" sz="3200" b="1" dirty="0" smtClean="0">
                <a:solidFill>
                  <a:schemeClr val="accent2">
                    <a:lumMod val="75000"/>
                  </a:schemeClr>
                </a:solidFill>
              </a:rPr>
              <a:t>(3:14)</a:t>
            </a:r>
          </a:p>
          <a:p>
            <a:pPr>
              <a:buClr>
                <a:schemeClr val="accent2">
                  <a:lumMod val="75000"/>
                </a:schemeClr>
              </a:buClr>
            </a:pPr>
            <a:r>
              <a:rPr lang="en-US" sz="3200" b="1" dirty="0" smtClean="0">
                <a:solidFill>
                  <a:schemeClr val="tx1"/>
                </a:solidFill>
              </a:rPr>
              <a:t>Partake of the Holy Spirit </a:t>
            </a:r>
            <a:r>
              <a:rPr lang="en-US" sz="3200" b="1" dirty="0" smtClean="0">
                <a:solidFill>
                  <a:schemeClr val="accent2">
                    <a:lumMod val="75000"/>
                  </a:schemeClr>
                </a:solidFill>
              </a:rPr>
              <a:t>(6:4)</a:t>
            </a:r>
          </a:p>
          <a:p>
            <a:pPr>
              <a:buClr>
                <a:schemeClr val="accent2">
                  <a:lumMod val="75000"/>
                </a:schemeClr>
              </a:buClr>
            </a:pPr>
            <a:r>
              <a:rPr lang="en-US" sz="3200" b="1" dirty="0" smtClean="0">
                <a:solidFill>
                  <a:schemeClr val="tx1"/>
                </a:solidFill>
              </a:rPr>
              <a:t>Partake of the Lord’s Chastening </a:t>
            </a:r>
            <a:r>
              <a:rPr lang="en-US" sz="3200" b="1" dirty="0" smtClean="0">
                <a:solidFill>
                  <a:schemeClr val="accent2">
                    <a:lumMod val="75000"/>
                  </a:schemeClr>
                </a:solidFill>
              </a:rPr>
              <a:t>(12:8)</a:t>
            </a:r>
          </a:p>
          <a:p>
            <a:pPr>
              <a:buClr>
                <a:schemeClr val="accent2">
                  <a:lumMod val="75000"/>
                </a:schemeClr>
              </a:buClr>
            </a:pPr>
            <a:r>
              <a:rPr lang="en-US" sz="3200" b="1" dirty="0" smtClean="0">
                <a:solidFill>
                  <a:schemeClr val="tx1"/>
                </a:solidFill>
              </a:rPr>
              <a:t>Partake of God’s Holiness </a:t>
            </a:r>
            <a:r>
              <a:rPr lang="en-US" sz="3200" b="1" dirty="0" smtClean="0">
                <a:solidFill>
                  <a:schemeClr val="accent2">
                    <a:lumMod val="75000"/>
                  </a:schemeClr>
                </a:solidFill>
              </a:rPr>
              <a:t>(12:10)</a:t>
            </a:r>
          </a:p>
        </p:txBody>
      </p:sp>
    </p:spTree>
    <p:extLst>
      <p:ext uri="{BB962C8B-B14F-4D97-AF65-F5344CB8AC3E}">
        <p14:creationId xmlns:p14="http://schemas.microsoft.com/office/powerpoint/2010/main" val="115350300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117</TotalTime>
  <Words>396</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Partakers of the Things of God</vt:lpstr>
      <vt:lpstr>partake</vt:lpstr>
      <vt:lpstr>1. Partake of the Heavenly Calling</vt:lpstr>
      <vt:lpstr>2. Partake of Christ</vt:lpstr>
      <vt:lpstr>3. Partake of the Holy Spirit</vt:lpstr>
      <vt:lpstr>4. Partake of the Lord’s Chastening</vt:lpstr>
      <vt:lpstr>5. Partake of God’s Holiness</vt:lpstr>
      <vt:lpstr>Hebrews 2:14</vt:lpstr>
      <vt:lpstr>Because of Jesus, Christians Can…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Partakers of the Things of God</dc:title>
  <dc:creator>Heath</dc:creator>
  <cp:lastModifiedBy>Guest</cp:lastModifiedBy>
  <cp:revision>10</cp:revision>
  <dcterms:created xsi:type="dcterms:W3CDTF">2014-05-23T19:45:56Z</dcterms:created>
  <dcterms:modified xsi:type="dcterms:W3CDTF">2014-05-25T22:53:12Z</dcterms:modified>
</cp:coreProperties>
</file>