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57" r:id="rId3"/>
    <p:sldId id="266" r:id="rId4"/>
    <p:sldId id="267" r:id="rId5"/>
    <p:sldId id="265" r:id="rId6"/>
    <p:sldId id="258" r:id="rId7"/>
    <p:sldId id="259" r:id="rId8"/>
    <p:sldId id="260" r:id="rId9"/>
    <p:sldId id="261" r:id="rId10"/>
    <p:sldId id="262" r:id="rId11"/>
    <p:sldId id="263" r:id="rId12"/>
    <p:sldId id="264" r:id="rId13"/>
    <p:sldId id="268" r:id="rId14"/>
    <p:sldId id="269" r:id="rId15"/>
    <p:sldId id="271" r:id="rId16"/>
    <p:sldId id="270" r:id="rId17"/>
    <p:sldId id="272" r:id="rId18"/>
    <p:sldId id="273" r:id="rId19"/>
    <p:sldId id="274" r:id="rId20"/>
    <p:sldId id="276" r:id="rId21"/>
    <p:sldId id="275" r:id="rId22"/>
    <p:sldId id="277" r:id="rId23"/>
    <p:sldId id="279" r:id="rId24"/>
    <p:sldId id="278"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02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9B23C2-889F-4339-AE90-B9ADE70E9708}" type="datetimeFigureOut">
              <a:rPr lang="en-US" smtClean="0"/>
              <a:t>4/25/2014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2215CF-7EF9-4EC6-9142-B1FC5E399D1D}" type="slidenum">
              <a:rPr lang="en-US" smtClean="0"/>
              <a:t>‹#›</a:t>
            </a:fld>
            <a:endParaRPr lang="en-US"/>
          </a:p>
        </p:txBody>
      </p:sp>
    </p:spTree>
    <p:extLst>
      <p:ext uri="{BB962C8B-B14F-4D97-AF65-F5344CB8AC3E}">
        <p14:creationId xmlns:p14="http://schemas.microsoft.com/office/powerpoint/2010/main" val="40016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1</a:t>
            </a:fld>
            <a:endParaRPr lang="en-US"/>
          </a:p>
        </p:txBody>
      </p:sp>
    </p:spTree>
    <p:extLst>
      <p:ext uri="{BB962C8B-B14F-4D97-AF65-F5344CB8AC3E}">
        <p14:creationId xmlns:p14="http://schemas.microsoft.com/office/powerpoint/2010/main" val="3992040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10</a:t>
            </a:fld>
            <a:endParaRPr lang="en-US"/>
          </a:p>
        </p:txBody>
      </p:sp>
    </p:spTree>
    <p:extLst>
      <p:ext uri="{BB962C8B-B14F-4D97-AF65-F5344CB8AC3E}">
        <p14:creationId xmlns:p14="http://schemas.microsoft.com/office/powerpoint/2010/main" val="1065805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11</a:t>
            </a:fld>
            <a:endParaRPr lang="en-US"/>
          </a:p>
        </p:txBody>
      </p:sp>
    </p:spTree>
    <p:extLst>
      <p:ext uri="{BB962C8B-B14F-4D97-AF65-F5344CB8AC3E}">
        <p14:creationId xmlns:p14="http://schemas.microsoft.com/office/powerpoint/2010/main" val="176145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12</a:t>
            </a:fld>
            <a:endParaRPr lang="en-US"/>
          </a:p>
        </p:txBody>
      </p:sp>
    </p:spTree>
    <p:extLst>
      <p:ext uri="{BB962C8B-B14F-4D97-AF65-F5344CB8AC3E}">
        <p14:creationId xmlns:p14="http://schemas.microsoft.com/office/powerpoint/2010/main" val="1413855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13</a:t>
            </a:fld>
            <a:endParaRPr lang="en-US"/>
          </a:p>
        </p:txBody>
      </p:sp>
    </p:spTree>
    <p:extLst>
      <p:ext uri="{BB962C8B-B14F-4D97-AF65-F5344CB8AC3E}">
        <p14:creationId xmlns:p14="http://schemas.microsoft.com/office/powerpoint/2010/main" val="41925464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14</a:t>
            </a:fld>
            <a:endParaRPr lang="en-US"/>
          </a:p>
        </p:txBody>
      </p:sp>
    </p:spTree>
    <p:extLst>
      <p:ext uri="{BB962C8B-B14F-4D97-AF65-F5344CB8AC3E}">
        <p14:creationId xmlns:p14="http://schemas.microsoft.com/office/powerpoint/2010/main" val="834140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15</a:t>
            </a:fld>
            <a:endParaRPr lang="en-US"/>
          </a:p>
        </p:txBody>
      </p:sp>
    </p:spTree>
    <p:extLst>
      <p:ext uri="{BB962C8B-B14F-4D97-AF65-F5344CB8AC3E}">
        <p14:creationId xmlns:p14="http://schemas.microsoft.com/office/powerpoint/2010/main" val="1844537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16</a:t>
            </a:fld>
            <a:endParaRPr lang="en-US"/>
          </a:p>
        </p:txBody>
      </p:sp>
    </p:spTree>
    <p:extLst>
      <p:ext uri="{BB962C8B-B14F-4D97-AF65-F5344CB8AC3E}">
        <p14:creationId xmlns:p14="http://schemas.microsoft.com/office/powerpoint/2010/main" val="433809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17</a:t>
            </a:fld>
            <a:endParaRPr lang="en-US"/>
          </a:p>
        </p:txBody>
      </p:sp>
    </p:spTree>
    <p:extLst>
      <p:ext uri="{BB962C8B-B14F-4D97-AF65-F5344CB8AC3E}">
        <p14:creationId xmlns:p14="http://schemas.microsoft.com/office/powerpoint/2010/main" val="3804771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18</a:t>
            </a:fld>
            <a:endParaRPr lang="en-US"/>
          </a:p>
        </p:txBody>
      </p:sp>
    </p:spTree>
    <p:extLst>
      <p:ext uri="{BB962C8B-B14F-4D97-AF65-F5344CB8AC3E}">
        <p14:creationId xmlns:p14="http://schemas.microsoft.com/office/powerpoint/2010/main" val="33177342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19</a:t>
            </a:fld>
            <a:endParaRPr lang="en-US"/>
          </a:p>
        </p:txBody>
      </p:sp>
    </p:spTree>
    <p:extLst>
      <p:ext uri="{BB962C8B-B14F-4D97-AF65-F5344CB8AC3E}">
        <p14:creationId xmlns:p14="http://schemas.microsoft.com/office/powerpoint/2010/main" val="2660990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2</a:t>
            </a:fld>
            <a:endParaRPr lang="en-US"/>
          </a:p>
        </p:txBody>
      </p:sp>
    </p:spTree>
    <p:extLst>
      <p:ext uri="{BB962C8B-B14F-4D97-AF65-F5344CB8AC3E}">
        <p14:creationId xmlns:p14="http://schemas.microsoft.com/office/powerpoint/2010/main" val="2022733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20</a:t>
            </a:fld>
            <a:endParaRPr lang="en-US"/>
          </a:p>
        </p:txBody>
      </p:sp>
    </p:spTree>
    <p:extLst>
      <p:ext uri="{BB962C8B-B14F-4D97-AF65-F5344CB8AC3E}">
        <p14:creationId xmlns:p14="http://schemas.microsoft.com/office/powerpoint/2010/main" val="27184410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21</a:t>
            </a:fld>
            <a:endParaRPr lang="en-US"/>
          </a:p>
        </p:txBody>
      </p:sp>
    </p:spTree>
    <p:extLst>
      <p:ext uri="{BB962C8B-B14F-4D97-AF65-F5344CB8AC3E}">
        <p14:creationId xmlns:p14="http://schemas.microsoft.com/office/powerpoint/2010/main" val="35919994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22</a:t>
            </a:fld>
            <a:endParaRPr lang="en-US"/>
          </a:p>
        </p:txBody>
      </p:sp>
    </p:spTree>
    <p:extLst>
      <p:ext uri="{BB962C8B-B14F-4D97-AF65-F5344CB8AC3E}">
        <p14:creationId xmlns:p14="http://schemas.microsoft.com/office/powerpoint/2010/main" val="10842900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23</a:t>
            </a:fld>
            <a:endParaRPr lang="en-US"/>
          </a:p>
        </p:txBody>
      </p:sp>
    </p:spTree>
    <p:extLst>
      <p:ext uri="{BB962C8B-B14F-4D97-AF65-F5344CB8AC3E}">
        <p14:creationId xmlns:p14="http://schemas.microsoft.com/office/powerpoint/2010/main" val="38334899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24</a:t>
            </a:fld>
            <a:endParaRPr lang="en-US"/>
          </a:p>
        </p:txBody>
      </p:sp>
    </p:spTree>
    <p:extLst>
      <p:ext uri="{BB962C8B-B14F-4D97-AF65-F5344CB8AC3E}">
        <p14:creationId xmlns:p14="http://schemas.microsoft.com/office/powerpoint/2010/main" val="22899779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25</a:t>
            </a:fld>
            <a:endParaRPr lang="en-US"/>
          </a:p>
        </p:txBody>
      </p:sp>
    </p:spTree>
    <p:extLst>
      <p:ext uri="{BB962C8B-B14F-4D97-AF65-F5344CB8AC3E}">
        <p14:creationId xmlns:p14="http://schemas.microsoft.com/office/powerpoint/2010/main" val="3713021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26</a:t>
            </a:fld>
            <a:endParaRPr lang="en-US"/>
          </a:p>
        </p:txBody>
      </p:sp>
    </p:spTree>
    <p:extLst>
      <p:ext uri="{BB962C8B-B14F-4D97-AF65-F5344CB8AC3E}">
        <p14:creationId xmlns:p14="http://schemas.microsoft.com/office/powerpoint/2010/main" val="13526846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27</a:t>
            </a:fld>
            <a:endParaRPr lang="en-US"/>
          </a:p>
        </p:txBody>
      </p:sp>
    </p:spTree>
    <p:extLst>
      <p:ext uri="{BB962C8B-B14F-4D97-AF65-F5344CB8AC3E}">
        <p14:creationId xmlns:p14="http://schemas.microsoft.com/office/powerpoint/2010/main" val="9423169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28</a:t>
            </a:fld>
            <a:endParaRPr lang="en-US"/>
          </a:p>
        </p:txBody>
      </p:sp>
    </p:spTree>
    <p:extLst>
      <p:ext uri="{BB962C8B-B14F-4D97-AF65-F5344CB8AC3E}">
        <p14:creationId xmlns:p14="http://schemas.microsoft.com/office/powerpoint/2010/main" val="26661500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29</a:t>
            </a:fld>
            <a:endParaRPr lang="en-US"/>
          </a:p>
        </p:txBody>
      </p:sp>
    </p:spTree>
    <p:extLst>
      <p:ext uri="{BB962C8B-B14F-4D97-AF65-F5344CB8AC3E}">
        <p14:creationId xmlns:p14="http://schemas.microsoft.com/office/powerpoint/2010/main" val="369393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3</a:t>
            </a:fld>
            <a:endParaRPr lang="en-US"/>
          </a:p>
        </p:txBody>
      </p:sp>
    </p:spTree>
    <p:extLst>
      <p:ext uri="{BB962C8B-B14F-4D97-AF65-F5344CB8AC3E}">
        <p14:creationId xmlns:p14="http://schemas.microsoft.com/office/powerpoint/2010/main" val="4154233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4</a:t>
            </a:fld>
            <a:endParaRPr lang="en-US"/>
          </a:p>
        </p:txBody>
      </p:sp>
    </p:spTree>
    <p:extLst>
      <p:ext uri="{BB962C8B-B14F-4D97-AF65-F5344CB8AC3E}">
        <p14:creationId xmlns:p14="http://schemas.microsoft.com/office/powerpoint/2010/main" val="4154233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5</a:t>
            </a:fld>
            <a:endParaRPr lang="en-US"/>
          </a:p>
        </p:txBody>
      </p:sp>
    </p:spTree>
    <p:extLst>
      <p:ext uri="{BB962C8B-B14F-4D97-AF65-F5344CB8AC3E}">
        <p14:creationId xmlns:p14="http://schemas.microsoft.com/office/powerpoint/2010/main" val="676734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6</a:t>
            </a:fld>
            <a:endParaRPr lang="en-US"/>
          </a:p>
        </p:txBody>
      </p:sp>
    </p:spTree>
    <p:extLst>
      <p:ext uri="{BB962C8B-B14F-4D97-AF65-F5344CB8AC3E}">
        <p14:creationId xmlns:p14="http://schemas.microsoft.com/office/powerpoint/2010/main" val="2024291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7</a:t>
            </a:fld>
            <a:endParaRPr lang="en-US"/>
          </a:p>
        </p:txBody>
      </p:sp>
    </p:spTree>
    <p:extLst>
      <p:ext uri="{BB962C8B-B14F-4D97-AF65-F5344CB8AC3E}">
        <p14:creationId xmlns:p14="http://schemas.microsoft.com/office/powerpoint/2010/main" val="1270652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8</a:t>
            </a:fld>
            <a:endParaRPr lang="en-US"/>
          </a:p>
        </p:txBody>
      </p:sp>
    </p:spTree>
    <p:extLst>
      <p:ext uri="{BB962C8B-B14F-4D97-AF65-F5344CB8AC3E}">
        <p14:creationId xmlns:p14="http://schemas.microsoft.com/office/powerpoint/2010/main" val="2143365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2215CF-7EF9-4EC6-9142-B1FC5E399D1D}" type="slidenum">
              <a:rPr lang="en-US" smtClean="0"/>
              <a:t>9</a:t>
            </a:fld>
            <a:endParaRPr lang="en-US"/>
          </a:p>
        </p:txBody>
      </p:sp>
    </p:spTree>
    <p:extLst>
      <p:ext uri="{BB962C8B-B14F-4D97-AF65-F5344CB8AC3E}">
        <p14:creationId xmlns:p14="http://schemas.microsoft.com/office/powerpoint/2010/main" val="2152389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6C290A7-E085-4FE8-B84A-84D6D26F018A}"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F1B35-1E74-4DAB-BE2B-3919F9BB3590}"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C290A7-E085-4FE8-B84A-84D6D26F018A}"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F1B35-1E74-4DAB-BE2B-3919F9BB35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C290A7-E085-4FE8-B84A-84D6D26F018A}" type="datetimeFigureOut">
              <a:rPr lang="en-US" smtClean="0"/>
              <a:t>4/25/2014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1D4F1B35-1E74-4DAB-BE2B-3919F9BB35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C290A7-E085-4FE8-B84A-84D6D26F018A}"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F1B35-1E74-4DAB-BE2B-3919F9BB35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6C290A7-E085-4FE8-B84A-84D6D26F018A}"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F1B35-1E74-4DAB-BE2B-3919F9BB359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C290A7-E085-4FE8-B84A-84D6D26F018A}" type="datetimeFigureOut">
              <a:rPr lang="en-US" smtClean="0"/>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F1B35-1E74-4DAB-BE2B-3919F9BB35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6C290A7-E085-4FE8-B84A-84D6D26F018A}" type="datetimeFigureOut">
              <a:rPr lang="en-US" smtClean="0"/>
              <a:t>4/25/2014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F1B35-1E74-4DAB-BE2B-3919F9BB35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6C290A7-E085-4FE8-B84A-84D6D26F018A}" type="datetimeFigureOut">
              <a:rPr lang="en-US" smtClean="0"/>
              <a:t>4/25/2014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4F1B35-1E74-4DAB-BE2B-3919F9BB35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C290A7-E085-4FE8-B84A-84D6D26F018A}" type="datetimeFigureOut">
              <a:rPr lang="en-US" smtClean="0"/>
              <a:t>4/25/2014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4F1B35-1E74-4DAB-BE2B-3919F9BB35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C290A7-E085-4FE8-B84A-84D6D26F018A}" type="datetimeFigureOut">
              <a:rPr lang="en-US" smtClean="0"/>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F1B35-1E74-4DAB-BE2B-3919F9BB3590}"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6C290A7-E085-4FE8-B84A-84D6D26F018A}" type="datetimeFigureOut">
              <a:rPr lang="en-US" smtClean="0"/>
              <a:t>4/25/2014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D4F1B35-1E74-4DAB-BE2B-3919F9BB359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6C290A7-E085-4FE8-B84A-84D6D26F018A}" type="datetimeFigureOut">
              <a:rPr lang="en-US" smtClean="0"/>
              <a:t>4/25/2014</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D4F1B35-1E74-4DAB-BE2B-3919F9BB35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Education of Our Children</a:t>
            </a:r>
            <a:endParaRPr lang="en-US" dirty="0"/>
          </a:p>
        </p:txBody>
      </p:sp>
      <p:sp>
        <p:nvSpPr>
          <p:cNvPr id="3" name="Subtitle 2"/>
          <p:cNvSpPr>
            <a:spLocks noGrp="1"/>
          </p:cNvSpPr>
          <p:nvPr>
            <p:ph type="subTitle" idx="1"/>
          </p:nvPr>
        </p:nvSpPr>
        <p:spPr/>
        <p:txBody>
          <a:bodyPr/>
          <a:lstStyle/>
          <a:p>
            <a:r>
              <a:rPr lang="en-US" dirty="0" smtClean="0"/>
              <a:t>For Such A Time As This</a:t>
            </a:r>
            <a:endParaRPr lang="en-US" dirty="0"/>
          </a:p>
        </p:txBody>
      </p:sp>
    </p:spTree>
    <p:extLst>
      <p:ext uri="{BB962C8B-B14F-4D97-AF65-F5344CB8AC3E}">
        <p14:creationId xmlns:p14="http://schemas.microsoft.com/office/powerpoint/2010/main" val="16568580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Nearly 100 Years of Influence</a:t>
            </a:r>
            <a:endParaRPr lang="en-US" dirty="0"/>
          </a:p>
        </p:txBody>
      </p:sp>
      <p:sp>
        <p:nvSpPr>
          <p:cNvPr id="3" name="Content Placeholder 2"/>
          <p:cNvSpPr>
            <a:spLocks noGrp="1"/>
          </p:cNvSpPr>
          <p:nvPr>
            <p:ph idx="1"/>
          </p:nvPr>
        </p:nvSpPr>
        <p:spPr/>
        <p:txBody>
          <a:bodyPr/>
          <a:lstStyle/>
          <a:p>
            <a:r>
              <a:rPr lang="en-US" b="1" dirty="0" smtClean="0"/>
              <a:t>Secular humanism is not newly entered into the schools</a:t>
            </a:r>
          </a:p>
          <a:p>
            <a:r>
              <a:rPr lang="en-US" b="1" dirty="0" smtClean="0"/>
              <a:t>However, it has gradually taken over the educational system until now it has a death grip on our school system</a:t>
            </a:r>
            <a:endParaRPr lang="en-US" b="1" dirty="0"/>
          </a:p>
        </p:txBody>
      </p:sp>
    </p:spTree>
    <p:extLst>
      <p:ext uri="{BB962C8B-B14F-4D97-AF65-F5344CB8AC3E}">
        <p14:creationId xmlns:p14="http://schemas.microsoft.com/office/powerpoint/2010/main" val="955379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Prominent Educators</a:t>
            </a:r>
            <a:endParaRPr lang="en-US" dirty="0"/>
          </a:p>
        </p:txBody>
      </p:sp>
      <p:sp>
        <p:nvSpPr>
          <p:cNvPr id="3" name="Content Placeholder 2"/>
          <p:cNvSpPr>
            <a:spLocks noGrp="1"/>
          </p:cNvSpPr>
          <p:nvPr>
            <p:ph idx="1"/>
          </p:nvPr>
        </p:nvSpPr>
        <p:spPr/>
        <p:txBody>
          <a:bodyPr/>
          <a:lstStyle/>
          <a:p>
            <a:r>
              <a:rPr lang="en-US" b="1" dirty="0" smtClean="0"/>
              <a:t>John Dewey (1859-1952):</a:t>
            </a:r>
          </a:p>
          <a:p>
            <a:pPr lvl="1"/>
            <a:r>
              <a:rPr lang="en-US" b="1" dirty="0" smtClean="0"/>
              <a:t>Signed the </a:t>
            </a:r>
            <a:r>
              <a:rPr lang="en-US" b="1" i="1" dirty="0" smtClean="0"/>
              <a:t>Humanist Manifesto I</a:t>
            </a:r>
            <a:endParaRPr lang="en-US" b="1" dirty="0" smtClean="0"/>
          </a:p>
          <a:p>
            <a:pPr lvl="1"/>
            <a:r>
              <a:rPr lang="en-US" b="1" dirty="0" smtClean="0"/>
              <a:t>Saw the role of school to transform society</a:t>
            </a:r>
            <a:endParaRPr lang="en-US" b="1" dirty="0"/>
          </a:p>
        </p:txBody>
      </p:sp>
    </p:spTree>
    <p:extLst>
      <p:ext uri="{BB962C8B-B14F-4D97-AF65-F5344CB8AC3E}">
        <p14:creationId xmlns:p14="http://schemas.microsoft.com/office/powerpoint/2010/main" val="2026919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Dewey</a:t>
            </a:r>
            <a:endParaRPr lang="en-US" dirty="0"/>
          </a:p>
        </p:txBody>
      </p:sp>
      <p:sp>
        <p:nvSpPr>
          <p:cNvPr id="3" name="Content Placeholder 2"/>
          <p:cNvSpPr>
            <a:spLocks noGrp="1"/>
          </p:cNvSpPr>
          <p:nvPr>
            <p:ph idx="1"/>
          </p:nvPr>
        </p:nvSpPr>
        <p:spPr/>
        <p:txBody>
          <a:bodyPr>
            <a:normAutofit/>
          </a:bodyPr>
          <a:lstStyle/>
          <a:p>
            <a:r>
              <a:rPr lang="en-US" sz="2400" b="1" dirty="0"/>
              <a:t>I believe it is the business of every one interested in education to insist upon</a:t>
            </a:r>
            <a:r>
              <a:rPr lang="en-US" sz="2400" b="1" i="1" dirty="0"/>
              <a:t> the school as </a:t>
            </a:r>
            <a:r>
              <a:rPr lang="en-US" sz="2400" b="1" i="1" dirty="0">
                <a:solidFill>
                  <a:srgbClr val="C00000"/>
                </a:solidFill>
              </a:rPr>
              <a:t>the primary and most effective instrument of social progress and reform </a:t>
            </a:r>
            <a:r>
              <a:rPr lang="en-US" sz="2400" b="1" i="1" dirty="0"/>
              <a:t>in order that society may be awakened to realize what the school stands for</a:t>
            </a:r>
            <a:r>
              <a:rPr lang="en-US" sz="2400" b="1" dirty="0"/>
              <a:t>, and aroused to the necessity of endowing the educator with sufficient equipment properly to perform his task</a:t>
            </a:r>
            <a:r>
              <a:rPr lang="en-US" sz="2400" b="1" dirty="0" smtClean="0"/>
              <a:t>.” [“My </a:t>
            </a:r>
            <a:r>
              <a:rPr lang="en-US" sz="2400" b="1" dirty="0"/>
              <a:t>Pedagogic Creed</a:t>
            </a:r>
            <a:r>
              <a:rPr lang="en-US" sz="2400" b="1" dirty="0" smtClean="0"/>
              <a:t>,” </a:t>
            </a:r>
            <a:r>
              <a:rPr lang="en-US" sz="2400" b="1" dirty="0"/>
              <a:t>School Journal 54 (January 1897), 77-80. Available online at http://dewey.pragmatism.org/creed.htm, accessed </a:t>
            </a:r>
            <a:r>
              <a:rPr lang="en-US" sz="2400" b="1" dirty="0" smtClean="0"/>
              <a:t>3/28/2014].</a:t>
            </a:r>
            <a:endParaRPr lang="en-US" sz="2400" b="1" dirty="0"/>
          </a:p>
        </p:txBody>
      </p:sp>
    </p:spTree>
    <p:extLst>
      <p:ext uri="{BB962C8B-B14F-4D97-AF65-F5344CB8AC3E}">
        <p14:creationId xmlns:p14="http://schemas.microsoft.com/office/powerpoint/2010/main" val="12214075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Dewey</a:t>
            </a:r>
            <a:endParaRPr lang="en-US" dirty="0"/>
          </a:p>
        </p:txBody>
      </p:sp>
      <p:sp>
        <p:nvSpPr>
          <p:cNvPr id="3" name="Content Placeholder 2"/>
          <p:cNvSpPr>
            <a:spLocks noGrp="1"/>
          </p:cNvSpPr>
          <p:nvPr>
            <p:ph idx="1"/>
          </p:nvPr>
        </p:nvSpPr>
        <p:spPr/>
        <p:txBody>
          <a:bodyPr/>
          <a:lstStyle/>
          <a:p>
            <a:r>
              <a:rPr lang="en-US" b="1" dirty="0" smtClean="0"/>
              <a:t>“A </a:t>
            </a:r>
            <a:r>
              <a:rPr lang="en-US" b="1" dirty="0"/>
              <a:t>body of beliefs and practices that are apart from the common and natural relations of mankind must, in the degree in which it is influential, weaken and sap the force of the possibilities inherent in such relations. Here lies one aspect of </a:t>
            </a:r>
            <a:r>
              <a:rPr lang="en-US" b="1" dirty="0">
                <a:solidFill>
                  <a:srgbClr val="C00000"/>
                </a:solidFill>
              </a:rPr>
              <a:t>the emancipation of the religious from </a:t>
            </a:r>
            <a:r>
              <a:rPr lang="en-US" b="1" dirty="0" smtClean="0">
                <a:solidFill>
                  <a:srgbClr val="C00000"/>
                </a:solidFill>
              </a:rPr>
              <a:t>religion</a:t>
            </a:r>
            <a:r>
              <a:rPr lang="en-US" b="1" dirty="0" smtClean="0"/>
              <a:t>” (“A Common Faith,” 24-25).</a:t>
            </a:r>
            <a:endParaRPr lang="en-US" b="1" dirty="0"/>
          </a:p>
        </p:txBody>
      </p:sp>
    </p:spTree>
    <p:extLst>
      <p:ext uri="{BB962C8B-B14F-4D97-AF65-F5344CB8AC3E}">
        <p14:creationId xmlns:p14="http://schemas.microsoft.com/office/powerpoint/2010/main" val="2533212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a:t>
            </a:r>
            <a:r>
              <a:rPr lang="en-US" dirty="0" err="1" smtClean="0"/>
              <a:t>Dunphy</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“I am convinced that the battle for humankind’s future must be waged and won in the public school classroom by teachers that correctly perceive their role as </a:t>
            </a:r>
            <a:r>
              <a:rPr lang="en-US" b="1" dirty="0">
                <a:solidFill>
                  <a:srgbClr val="C00000"/>
                </a:solidFill>
              </a:rPr>
              <a:t>proselytizers of a new faith</a:t>
            </a:r>
            <a:r>
              <a:rPr lang="en-US" b="1" dirty="0"/>
              <a:t>: a religion of humanity that recognizes and respects the spark of what theologians call divinity in every human being. These teachers must embody the same selfless dedication as the most rabid fundamentalist preachers, for they will be ministers of another sort, </a:t>
            </a:r>
            <a:r>
              <a:rPr lang="en-US" b="1" dirty="0">
                <a:solidFill>
                  <a:srgbClr val="C00000"/>
                </a:solidFill>
              </a:rPr>
              <a:t>utilizing a classroom instead of a pulpit to convey humanist values in whatever subject they teach, regardless of the educational level. The classroom must and will become an arena of conflict between the old and new  – the rotting corpse of Christianity, together with all its adjacent evils and misery, and the new faith of humanism</a:t>
            </a:r>
            <a:r>
              <a:rPr lang="en-US" b="1" dirty="0"/>
              <a:t>, resplendent with the promise of a world in which the never-realized Christian ideal of ‘love thy neighbor’ will finally be achieved” (</a:t>
            </a:r>
            <a:r>
              <a:rPr lang="en-US" b="1" i="1" dirty="0"/>
              <a:t>The Humanist Magazine </a:t>
            </a:r>
            <a:r>
              <a:rPr lang="en-US" b="1" dirty="0"/>
              <a:t>Jan./Feb., 1983, p. 6).</a:t>
            </a:r>
          </a:p>
        </p:txBody>
      </p:sp>
    </p:spTree>
    <p:extLst>
      <p:ext uri="{BB962C8B-B14F-4D97-AF65-F5344CB8AC3E}">
        <p14:creationId xmlns:p14="http://schemas.microsoft.com/office/powerpoint/2010/main" val="36034797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of Concern</a:t>
            </a:r>
            <a:endParaRPr lang="en-US" dirty="0"/>
          </a:p>
        </p:txBody>
      </p:sp>
      <p:sp>
        <p:nvSpPr>
          <p:cNvPr id="3" name="Text Placeholder 2"/>
          <p:cNvSpPr>
            <a:spLocks noGrp="1"/>
          </p:cNvSpPr>
          <p:nvPr>
            <p:ph type="body" idx="1"/>
          </p:nvPr>
        </p:nvSpPr>
        <p:spPr/>
        <p:txBody>
          <a:bodyPr/>
          <a:lstStyle/>
          <a:p>
            <a:r>
              <a:rPr lang="en-US" dirty="0" smtClean="0"/>
              <a:t>The Education of Your Children</a:t>
            </a:r>
            <a:endParaRPr lang="en-US" dirty="0"/>
          </a:p>
        </p:txBody>
      </p:sp>
    </p:spTree>
    <p:extLst>
      <p:ext uri="{BB962C8B-B14F-4D97-AF65-F5344CB8AC3E}">
        <p14:creationId xmlns:p14="http://schemas.microsoft.com/office/powerpoint/2010/main" val="14298453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Evolution</a:t>
            </a:r>
            <a:endParaRPr lang="en-US" dirty="0"/>
          </a:p>
        </p:txBody>
      </p:sp>
      <p:sp>
        <p:nvSpPr>
          <p:cNvPr id="3" name="Content Placeholder 2"/>
          <p:cNvSpPr>
            <a:spLocks noGrp="1"/>
          </p:cNvSpPr>
          <p:nvPr>
            <p:ph idx="1"/>
          </p:nvPr>
        </p:nvSpPr>
        <p:spPr/>
        <p:txBody>
          <a:bodyPr/>
          <a:lstStyle/>
          <a:p>
            <a:r>
              <a:rPr lang="en-US" b="1" dirty="0" smtClean="0"/>
              <a:t>Begins at an early age</a:t>
            </a:r>
          </a:p>
          <a:p>
            <a:pPr lvl="1"/>
            <a:r>
              <a:rPr lang="en-US" b="1" dirty="0" smtClean="0"/>
              <a:t>Dinosaurs (</a:t>
            </a:r>
            <a:r>
              <a:rPr lang="en-US" b="1" dirty="0"/>
              <a:t>Tyrannosaurus </a:t>
            </a:r>
            <a:r>
              <a:rPr lang="en-US" b="1" dirty="0" err="1" smtClean="0"/>
              <a:t>rex</a:t>
            </a:r>
            <a:r>
              <a:rPr lang="en-US" b="1" dirty="0" smtClean="0"/>
              <a:t>).</a:t>
            </a:r>
          </a:p>
          <a:p>
            <a:pPr lvl="1"/>
            <a:r>
              <a:rPr lang="en-US" b="1" dirty="0" smtClean="0"/>
              <a:t>Earth is millions of years old</a:t>
            </a:r>
          </a:p>
          <a:p>
            <a:pPr lvl="1"/>
            <a:r>
              <a:rPr lang="en-US" b="1" dirty="0" smtClean="0"/>
              <a:t>What impact does this have on what your children believe about Genesis 1-3?</a:t>
            </a:r>
            <a:endParaRPr lang="en-US" b="1" dirty="0"/>
          </a:p>
        </p:txBody>
      </p:sp>
    </p:spTree>
    <p:extLst>
      <p:ext uri="{BB962C8B-B14F-4D97-AF65-F5344CB8AC3E}">
        <p14:creationId xmlns:p14="http://schemas.microsoft.com/office/powerpoint/2010/main" val="427884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Evolutionary Theory Does</a:t>
            </a:r>
            <a:endParaRPr lang="en-US" dirty="0"/>
          </a:p>
        </p:txBody>
      </p:sp>
      <p:sp>
        <p:nvSpPr>
          <p:cNvPr id="3" name="Content Placeholder 2"/>
          <p:cNvSpPr>
            <a:spLocks noGrp="1"/>
          </p:cNvSpPr>
          <p:nvPr>
            <p:ph idx="1"/>
          </p:nvPr>
        </p:nvSpPr>
        <p:spPr/>
        <p:txBody>
          <a:bodyPr/>
          <a:lstStyle/>
          <a:p>
            <a:r>
              <a:rPr lang="en-US" b="1" dirty="0" smtClean="0"/>
              <a:t>It is atheistic; it denies the existence of God</a:t>
            </a:r>
          </a:p>
          <a:p>
            <a:r>
              <a:rPr lang="en-US" b="1" dirty="0" smtClean="0"/>
              <a:t>It denies supernatural events (miracles)</a:t>
            </a:r>
          </a:p>
          <a:p>
            <a:r>
              <a:rPr lang="en-US" b="1" dirty="0" smtClean="0"/>
              <a:t>It denies divine revelation (the Bible)</a:t>
            </a:r>
          </a:p>
          <a:p>
            <a:r>
              <a:rPr lang="en-US" b="1" dirty="0" smtClean="0"/>
              <a:t>It asserts that man is only a more highly developed animal</a:t>
            </a:r>
          </a:p>
          <a:p>
            <a:r>
              <a:rPr lang="en-US" b="1" dirty="0" smtClean="0"/>
              <a:t>It asserts that morals are relative (situational) and autonomous</a:t>
            </a:r>
          </a:p>
        </p:txBody>
      </p:sp>
    </p:spTree>
    <p:extLst>
      <p:ext uri="{BB962C8B-B14F-4D97-AF65-F5344CB8AC3E}">
        <p14:creationId xmlns:p14="http://schemas.microsoft.com/office/powerpoint/2010/main" val="367941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Morality</a:t>
            </a:r>
            <a:endParaRPr lang="en-US" dirty="0"/>
          </a:p>
        </p:txBody>
      </p:sp>
      <p:sp>
        <p:nvSpPr>
          <p:cNvPr id="3" name="Content Placeholder 2"/>
          <p:cNvSpPr>
            <a:spLocks noGrp="1"/>
          </p:cNvSpPr>
          <p:nvPr>
            <p:ph idx="1"/>
          </p:nvPr>
        </p:nvSpPr>
        <p:spPr>
          <a:xfrm>
            <a:off x="457200" y="1775191"/>
            <a:ext cx="4724400" cy="4625609"/>
          </a:xfrm>
        </p:spPr>
        <p:txBody>
          <a:bodyPr>
            <a:normAutofit lnSpcReduction="10000"/>
          </a:bodyPr>
          <a:lstStyle/>
          <a:p>
            <a:r>
              <a:rPr lang="en-US" b="1" dirty="0" smtClean="0"/>
              <a:t>Values Clarification Example</a:t>
            </a:r>
          </a:p>
          <a:p>
            <a:pPr lvl="1"/>
            <a:r>
              <a:rPr lang="en-US" b="1" dirty="0" smtClean="0"/>
              <a:t>10 men on lifeboat</a:t>
            </a:r>
          </a:p>
          <a:p>
            <a:pPr lvl="1"/>
            <a:r>
              <a:rPr lang="en-US" b="1" dirty="0" smtClean="0"/>
              <a:t>10 days from shore</a:t>
            </a:r>
          </a:p>
          <a:p>
            <a:pPr lvl="1"/>
            <a:r>
              <a:rPr lang="en-US" b="1" dirty="0" smtClean="0"/>
              <a:t>Enough food for 8 people for 8 days with most severe rationing</a:t>
            </a:r>
          </a:p>
          <a:p>
            <a:pPr lvl="1"/>
            <a:r>
              <a:rPr lang="en-US" b="1" dirty="0" smtClean="0"/>
              <a:t>1 or the 10 is Down Syndrome; 1 is 90 years old</a:t>
            </a:r>
            <a:endParaRPr lang="en-US" b="1" dirty="0"/>
          </a:p>
        </p:txBody>
      </p:sp>
      <p:pic>
        <p:nvPicPr>
          <p:cNvPr id="2050" name="Picture 2" descr="http://www.markhowelllive.com/wp-content/uploads/2008/05/lifeboa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905000"/>
            <a:ext cx="3993995" cy="2133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562600" y="4343400"/>
            <a:ext cx="3352800" cy="1569660"/>
          </a:xfrm>
          <a:prstGeom prst="rect">
            <a:avLst/>
          </a:prstGeom>
          <a:noFill/>
        </p:spPr>
        <p:txBody>
          <a:bodyPr wrap="square" rtlCol="0">
            <a:spAutoFit/>
          </a:bodyPr>
          <a:lstStyle/>
          <a:p>
            <a:r>
              <a:rPr lang="en-US" sz="2400" b="1" dirty="0" smtClean="0">
                <a:solidFill>
                  <a:srgbClr val="C00000"/>
                </a:solidFill>
              </a:rPr>
              <a:t>The Design: to make you agree to a situation in which killing is the loving thing to do.</a:t>
            </a:r>
            <a:endParaRPr lang="en-US" sz="2400" b="1" dirty="0">
              <a:solidFill>
                <a:srgbClr val="C00000"/>
              </a:solidFill>
            </a:endParaRPr>
          </a:p>
        </p:txBody>
      </p:sp>
    </p:spTree>
    <p:extLst>
      <p:ext uri="{BB962C8B-B14F-4D97-AF65-F5344CB8AC3E}">
        <p14:creationId xmlns:p14="http://schemas.microsoft.com/office/powerpoint/2010/main" val="296997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Humanist Ethics</a:t>
            </a:r>
            <a:endParaRPr lang="en-US" dirty="0"/>
          </a:p>
        </p:txBody>
      </p:sp>
      <p:sp>
        <p:nvSpPr>
          <p:cNvPr id="3" name="Content Placeholder 2"/>
          <p:cNvSpPr>
            <a:spLocks noGrp="1"/>
          </p:cNvSpPr>
          <p:nvPr>
            <p:ph idx="1"/>
          </p:nvPr>
        </p:nvSpPr>
        <p:spPr/>
        <p:txBody>
          <a:bodyPr/>
          <a:lstStyle/>
          <a:p>
            <a:r>
              <a:rPr lang="en-US" b="1" dirty="0" smtClean="0"/>
              <a:t>Situational or relative: “there are no absolutes”</a:t>
            </a:r>
          </a:p>
          <a:p>
            <a:r>
              <a:rPr lang="en-US" b="1" dirty="0" smtClean="0"/>
              <a:t>Autonomous: what is right for one person may not be what is right for another</a:t>
            </a:r>
          </a:p>
          <a:p>
            <a:pPr lvl="1"/>
            <a:r>
              <a:rPr lang="en-US" b="1" dirty="0" smtClean="0"/>
              <a:t>Abortion</a:t>
            </a:r>
          </a:p>
          <a:p>
            <a:pPr lvl="1"/>
            <a:r>
              <a:rPr lang="en-US" b="1" dirty="0" smtClean="0"/>
              <a:t>Homosexuality</a:t>
            </a:r>
            <a:endParaRPr lang="en-US" b="1" dirty="0"/>
          </a:p>
        </p:txBody>
      </p:sp>
    </p:spTree>
    <p:extLst>
      <p:ext uri="{BB962C8B-B14F-4D97-AF65-F5344CB8AC3E}">
        <p14:creationId xmlns:p14="http://schemas.microsoft.com/office/powerpoint/2010/main" val="2773814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Early Education</a:t>
            </a:r>
            <a:endParaRPr lang="en-US" dirty="0"/>
          </a:p>
        </p:txBody>
      </p:sp>
      <p:sp>
        <p:nvSpPr>
          <p:cNvPr id="3" name="Content Placeholder 2"/>
          <p:cNvSpPr>
            <a:spLocks noGrp="1"/>
          </p:cNvSpPr>
          <p:nvPr>
            <p:ph idx="1"/>
          </p:nvPr>
        </p:nvSpPr>
        <p:spPr/>
        <p:txBody>
          <a:bodyPr/>
          <a:lstStyle/>
          <a:p>
            <a:r>
              <a:rPr lang="en-US" b="1" dirty="0" smtClean="0"/>
              <a:t>St. Francis Xavier (1506-2552): “Give me the children until they are seven, and anyone may have them afterwards.”</a:t>
            </a:r>
          </a:p>
          <a:p>
            <a:pPr lvl="1"/>
            <a:r>
              <a:rPr lang="en-US" b="1" dirty="0" smtClean="0"/>
              <a:t>He saw the value of a Catholic parochial school</a:t>
            </a:r>
          </a:p>
          <a:p>
            <a:pPr lvl="1"/>
            <a:r>
              <a:rPr lang="en-US" b="1" dirty="0" smtClean="0"/>
              <a:t>He may have overstated the case, but we all realize the power of early influences on a child’s life</a:t>
            </a:r>
            <a:endParaRPr lang="en-US" b="1" dirty="0"/>
          </a:p>
        </p:txBody>
      </p:sp>
    </p:spTree>
    <p:extLst>
      <p:ext uri="{BB962C8B-B14F-4D97-AF65-F5344CB8AC3E}">
        <p14:creationId xmlns:p14="http://schemas.microsoft.com/office/powerpoint/2010/main" val="21252856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 Education</a:t>
            </a:r>
            <a:endParaRPr lang="en-US" dirty="0"/>
          </a:p>
        </p:txBody>
      </p:sp>
      <p:sp>
        <p:nvSpPr>
          <p:cNvPr id="3" name="Content Placeholder 2"/>
          <p:cNvSpPr>
            <a:spLocks noGrp="1"/>
          </p:cNvSpPr>
          <p:nvPr>
            <p:ph idx="1"/>
          </p:nvPr>
        </p:nvSpPr>
        <p:spPr/>
        <p:txBody>
          <a:bodyPr/>
          <a:lstStyle/>
          <a:p>
            <a:r>
              <a:rPr lang="en-US" b="1" dirty="0" smtClean="0"/>
              <a:t>Taught from secular humanist value system</a:t>
            </a:r>
          </a:p>
          <a:p>
            <a:r>
              <a:rPr lang="en-US" b="1" dirty="0" smtClean="0"/>
              <a:t>What it teaches</a:t>
            </a:r>
          </a:p>
          <a:p>
            <a:pPr lvl="1"/>
            <a:r>
              <a:rPr lang="en-US" b="1" dirty="0" smtClean="0"/>
              <a:t>Fornication: Parents should not expect their teenagers to abstain from sex until marriage</a:t>
            </a:r>
          </a:p>
          <a:p>
            <a:pPr lvl="1"/>
            <a:r>
              <a:rPr lang="en-US" b="1" dirty="0" smtClean="0"/>
              <a:t>Rather, provide them birth control</a:t>
            </a:r>
          </a:p>
          <a:p>
            <a:pPr lvl="1"/>
            <a:r>
              <a:rPr lang="en-US" b="1" dirty="0" smtClean="0"/>
              <a:t>Make abortions easily accessible</a:t>
            </a:r>
          </a:p>
          <a:p>
            <a:pPr lvl="1"/>
            <a:r>
              <a:rPr lang="en-US" b="1" dirty="0" smtClean="0"/>
              <a:t>Homosexuality is an alternate lifestyle</a:t>
            </a:r>
            <a:endParaRPr lang="en-US" b="1" dirty="0"/>
          </a:p>
        </p:txBody>
      </p:sp>
    </p:spTree>
    <p:extLst>
      <p:ext uri="{BB962C8B-B14F-4D97-AF65-F5344CB8AC3E}">
        <p14:creationId xmlns:p14="http://schemas.microsoft.com/office/powerpoint/2010/main" val="3979162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Morality</a:t>
            </a:r>
            <a:endParaRPr lang="en-US" dirty="0"/>
          </a:p>
        </p:txBody>
      </p:sp>
      <p:sp>
        <p:nvSpPr>
          <p:cNvPr id="3" name="Content Placeholder 2"/>
          <p:cNvSpPr>
            <a:spLocks noGrp="1"/>
          </p:cNvSpPr>
          <p:nvPr>
            <p:ph idx="1"/>
          </p:nvPr>
        </p:nvSpPr>
        <p:spPr/>
        <p:txBody>
          <a:bodyPr/>
          <a:lstStyle/>
          <a:p>
            <a:r>
              <a:rPr lang="en-US" b="1" dirty="0" smtClean="0"/>
              <a:t>Sin is transgression of God’s will (1 John 3:4)</a:t>
            </a:r>
          </a:p>
          <a:p>
            <a:r>
              <a:rPr lang="en-US" b="1" dirty="0" smtClean="0"/>
              <a:t>Situations do not determine sin:</a:t>
            </a:r>
          </a:p>
          <a:p>
            <a:pPr lvl="1"/>
            <a:r>
              <a:rPr lang="en-US" b="1" dirty="0" smtClean="0"/>
              <a:t>Joseph in Egypt when Potiphar’s wife made advances to him</a:t>
            </a:r>
          </a:p>
          <a:p>
            <a:pPr lvl="1"/>
            <a:r>
              <a:rPr lang="en-US" b="1" dirty="0" smtClean="0"/>
              <a:t>The Three Hebrew children when ordered to bow before Nebuchadnezzar’s image</a:t>
            </a:r>
            <a:endParaRPr lang="en-US" b="1" dirty="0"/>
          </a:p>
        </p:txBody>
      </p:sp>
    </p:spTree>
    <p:extLst>
      <p:ext uri="{BB962C8B-B14F-4D97-AF65-F5344CB8AC3E}">
        <p14:creationId xmlns:p14="http://schemas.microsoft.com/office/powerpoint/2010/main" val="2268704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Religion</a:t>
            </a:r>
            <a:endParaRPr lang="en-US" dirty="0"/>
          </a:p>
        </p:txBody>
      </p:sp>
      <p:sp>
        <p:nvSpPr>
          <p:cNvPr id="3" name="Content Placeholder 2"/>
          <p:cNvSpPr>
            <a:spLocks noGrp="1"/>
          </p:cNvSpPr>
          <p:nvPr>
            <p:ph idx="1"/>
          </p:nvPr>
        </p:nvSpPr>
        <p:spPr/>
        <p:txBody>
          <a:bodyPr>
            <a:normAutofit fontScale="92500"/>
          </a:bodyPr>
          <a:lstStyle/>
          <a:p>
            <a:r>
              <a:rPr lang="en-US" b="1" dirty="0" smtClean="0"/>
              <a:t>Variety of presentations</a:t>
            </a:r>
          </a:p>
          <a:p>
            <a:pPr lvl="1"/>
            <a:r>
              <a:rPr lang="en-US" b="1" dirty="0" smtClean="0"/>
              <a:t>Animus toward all religions – as the cause of wars, conflicts (this is untrue; the most violent countries in the last 100 years have been atheistic)</a:t>
            </a:r>
          </a:p>
          <a:p>
            <a:pPr lvl="1"/>
            <a:r>
              <a:rPr lang="en-US" b="1" dirty="0" smtClean="0"/>
              <a:t>Religion developed through evolution – man trying to explain the natural forces he did not understand</a:t>
            </a:r>
          </a:p>
          <a:p>
            <a:pPr lvl="1"/>
            <a:r>
              <a:rPr lang="en-US" b="1" dirty="0" smtClean="0"/>
              <a:t>All religions are equally valid; one is not superior to another</a:t>
            </a:r>
          </a:p>
          <a:p>
            <a:pPr lvl="1"/>
            <a:r>
              <a:rPr lang="en-US" b="1" dirty="0" smtClean="0"/>
              <a:t>Religion is a matter of personal choice; don’t try to “force your religion on another”</a:t>
            </a:r>
            <a:endParaRPr lang="en-US" b="1" dirty="0"/>
          </a:p>
        </p:txBody>
      </p:sp>
    </p:spTree>
    <p:extLst>
      <p:ext uri="{BB962C8B-B14F-4D97-AF65-F5344CB8AC3E}">
        <p14:creationId xmlns:p14="http://schemas.microsoft.com/office/powerpoint/2010/main" val="347124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Do Our Children Lose Their Faith?</a:t>
            </a:r>
            <a:endParaRPr lang="en-US" dirty="0"/>
          </a:p>
        </p:txBody>
      </p:sp>
      <p:sp>
        <p:nvSpPr>
          <p:cNvPr id="3" name="Content Placeholder 2"/>
          <p:cNvSpPr>
            <a:spLocks noGrp="1"/>
          </p:cNvSpPr>
          <p:nvPr>
            <p:ph idx="1"/>
          </p:nvPr>
        </p:nvSpPr>
        <p:spPr/>
        <p:txBody>
          <a:bodyPr/>
          <a:lstStyle/>
          <a:p>
            <a:pPr marL="118872" indent="0">
              <a:buNone/>
            </a:pPr>
            <a:r>
              <a:rPr lang="en-US" b="1" dirty="0"/>
              <a:t>Those who no longer believe that all of the accounts and stories in the Bible are true:</a:t>
            </a:r>
          </a:p>
          <a:p>
            <a:r>
              <a:rPr lang="en-US" b="1" dirty="0"/>
              <a:t>39.8% first had doubts in middle school</a:t>
            </a:r>
          </a:p>
          <a:p>
            <a:r>
              <a:rPr lang="en-US" b="1" dirty="0"/>
              <a:t>43.7% first had their doubts in high school</a:t>
            </a:r>
          </a:p>
          <a:p>
            <a:r>
              <a:rPr lang="en-US" b="1" dirty="0"/>
              <a:t>10.6 had their first doubts during college </a:t>
            </a:r>
            <a:r>
              <a:rPr lang="en-US" b="1" dirty="0" smtClean="0"/>
              <a:t>(Ken </a:t>
            </a:r>
            <a:r>
              <a:rPr lang="en-US" b="1" dirty="0"/>
              <a:t>Ham and Britt Beemer, </a:t>
            </a:r>
            <a:r>
              <a:rPr lang="en-US" b="1" i="1" dirty="0"/>
              <a:t>Already Gone</a:t>
            </a:r>
            <a:r>
              <a:rPr lang="en-US" b="1" dirty="0"/>
              <a:t>, 33).</a:t>
            </a:r>
          </a:p>
          <a:p>
            <a:pPr marL="118872" indent="0" algn="ctr">
              <a:buNone/>
            </a:pPr>
            <a:r>
              <a:rPr lang="en-US" b="1" dirty="0">
                <a:solidFill>
                  <a:srgbClr val="C00000"/>
                </a:solidFill>
              </a:rPr>
              <a:t>The Faith of our Children is Already Being Undermined in Middle School!</a:t>
            </a:r>
          </a:p>
          <a:p>
            <a:endParaRPr lang="en-US" b="1" dirty="0"/>
          </a:p>
        </p:txBody>
      </p:sp>
    </p:spTree>
    <p:extLst>
      <p:ext uri="{BB962C8B-B14F-4D97-AF65-F5344CB8AC3E}">
        <p14:creationId xmlns:p14="http://schemas.microsoft.com/office/powerpoint/2010/main" val="240460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Do Our Children Quit Going to Church?</a:t>
            </a:r>
            <a:endParaRPr lang="en-US" dirty="0"/>
          </a:p>
        </p:txBody>
      </p:sp>
      <p:sp>
        <p:nvSpPr>
          <p:cNvPr id="3" name="Content Placeholder 2"/>
          <p:cNvSpPr>
            <a:spLocks noGrp="1"/>
          </p:cNvSpPr>
          <p:nvPr>
            <p:ph idx="1"/>
          </p:nvPr>
        </p:nvSpPr>
        <p:spPr/>
        <p:txBody>
          <a:bodyPr>
            <a:normAutofit fontScale="92500" lnSpcReduction="10000"/>
          </a:bodyPr>
          <a:lstStyle/>
          <a:p>
            <a:pPr marL="118872" indent="0">
              <a:buNone/>
            </a:pPr>
            <a:r>
              <a:rPr lang="en-US" b="1" dirty="0"/>
              <a:t>Of those thousand 20 to 29-year-old evangelicals who attended church regularly but no longer do so:</a:t>
            </a:r>
          </a:p>
          <a:p>
            <a:r>
              <a:rPr lang="en-US" b="1" dirty="0"/>
              <a:t>95% of them attended church regularly during their elementary and middle school years</a:t>
            </a:r>
          </a:p>
          <a:p>
            <a:r>
              <a:rPr lang="en-US" b="1" dirty="0"/>
              <a:t>55% attended church regularly during high school</a:t>
            </a:r>
          </a:p>
          <a:p>
            <a:r>
              <a:rPr lang="en-US" b="1" dirty="0"/>
              <a:t>11% were still going to church during their early college years (Ken Ham and Britt Beemer, </a:t>
            </a:r>
            <a:r>
              <a:rPr lang="en-US" b="1" i="1" dirty="0"/>
              <a:t>Already Gone</a:t>
            </a:r>
            <a:r>
              <a:rPr lang="en-US" b="1" dirty="0"/>
              <a:t>, </a:t>
            </a:r>
            <a:r>
              <a:rPr lang="en-US" b="1" dirty="0" smtClean="0"/>
              <a:t>31).</a:t>
            </a:r>
            <a:endParaRPr lang="en-US" b="1" dirty="0"/>
          </a:p>
        </p:txBody>
      </p:sp>
    </p:spTree>
    <p:extLst>
      <p:ext uri="{BB962C8B-B14F-4D97-AF65-F5344CB8AC3E}">
        <p14:creationId xmlns:p14="http://schemas.microsoft.com/office/powerpoint/2010/main" val="390122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Failing Schools</a:t>
            </a:r>
            <a:endParaRPr lang="en-US" dirty="0"/>
          </a:p>
        </p:txBody>
      </p:sp>
      <p:sp>
        <p:nvSpPr>
          <p:cNvPr id="3" name="Text Placeholder 2"/>
          <p:cNvSpPr>
            <a:spLocks noGrp="1"/>
          </p:cNvSpPr>
          <p:nvPr>
            <p:ph type="body" idx="1"/>
          </p:nvPr>
        </p:nvSpPr>
        <p:spPr/>
        <p:txBody>
          <a:bodyPr/>
          <a:lstStyle/>
          <a:p>
            <a:r>
              <a:rPr lang="en-US" dirty="0" smtClean="0"/>
              <a:t>The Education of Your Children</a:t>
            </a:r>
            <a:endParaRPr lang="en-US" dirty="0"/>
          </a:p>
        </p:txBody>
      </p:sp>
    </p:spTree>
    <p:extLst>
      <p:ext uri="{BB962C8B-B14F-4D97-AF65-F5344CB8AC3E}">
        <p14:creationId xmlns:p14="http://schemas.microsoft.com/office/powerpoint/2010/main" val="42135220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Happening?</a:t>
            </a:r>
            <a:endParaRPr lang="en-US" dirty="0"/>
          </a:p>
        </p:txBody>
      </p:sp>
      <p:sp>
        <p:nvSpPr>
          <p:cNvPr id="3" name="Content Placeholder 2"/>
          <p:cNvSpPr>
            <a:spLocks noGrp="1"/>
          </p:cNvSpPr>
          <p:nvPr>
            <p:ph idx="1"/>
          </p:nvPr>
        </p:nvSpPr>
        <p:spPr/>
        <p:txBody>
          <a:bodyPr/>
          <a:lstStyle/>
          <a:p>
            <a:r>
              <a:rPr lang="en-US" b="1" dirty="0" smtClean="0"/>
              <a:t>Parents fled the inner-city schools leaving behind those who had no means of getting out</a:t>
            </a:r>
          </a:p>
          <a:p>
            <a:r>
              <a:rPr lang="en-US" b="1" dirty="0" smtClean="0"/>
              <a:t>Many transferred their children from public schools to private schools</a:t>
            </a:r>
          </a:p>
          <a:p>
            <a:r>
              <a:rPr lang="en-US" b="1" dirty="0" smtClean="0"/>
              <a:t>Others home school their children</a:t>
            </a:r>
          </a:p>
          <a:p>
            <a:pPr marL="118872" indent="0">
              <a:buNone/>
            </a:pPr>
            <a:endParaRPr lang="en-US" b="1" dirty="0"/>
          </a:p>
          <a:p>
            <a:pPr marL="118872" indent="0" algn="ctr">
              <a:buNone/>
            </a:pPr>
            <a:r>
              <a:rPr lang="en-US" b="1" dirty="0" smtClean="0">
                <a:solidFill>
                  <a:srgbClr val="C00000"/>
                </a:solidFill>
              </a:rPr>
              <a:t>Much of the Salt of the Earth Has Been Removed From Inner City Schools</a:t>
            </a:r>
            <a:endParaRPr lang="en-US" b="1" dirty="0">
              <a:solidFill>
                <a:srgbClr val="C00000"/>
              </a:solidFill>
            </a:endParaRPr>
          </a:p>
        </p:txBody>
      </p:sp>
    </p:spTree>
    <p:extLst>
      <p:ext uri="{BB962C8B-B14F-4D97-AF65-F5344CB8AC3E}">
        <p14:creationId xmlns:p14="http://schemas.microsoft.com/office/powerpoint/2010/main" val="144401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Deterioration of Culture</a:t>
            </a:r>
            <a:endParaRPr lang="en-US" dirty="0"/>
          </a:p>
        </p:txBody>
      </p:sp>
      <p:sp>
        <p:nvSpPr>
          <p:cNvPr id="3" name="Content Placeholder 2"/>
          <p:cNvSpPr>
            <a:spLocks noGrp="1"/>
          </p:cNvSpPr>
          <p:nvPr>
            <p:ph idx="1"/>
          </p:nvPr>
        </p:nvSpPr>
        <p:spPr/>
        <p:txBody>
          <a:bodyPr/>
          <a:lstStyle/>
          <a:p>
            <a:r>
              <a:rPr lang="en-US" b="1" dirty="0" smtClean="0"/>
              <a:t>Broken homes</a:t>
            </a:r>
          </a:p>
          <a:p>
            <a:r>
              <a:rPr lang="en-US" b="1" dirty="0" smtClean="0"/>
              <a:t>Uninvolved mothers and daddies</a:t>
            </a:r>
          </a:p>
          <a:p>
            <a:r>
              <a:rPr lang="en-US" b="1" dirty="0" smtClean="0"/>
              <a:t>Throwing tax dollars to fix the problem</a:t>
            </a:r>
            <a:endParaRPr lang="en-US" b="1" dirty="0"/>
          </a:p>
        </p:txBody>
      </p:sp>
    </p:spTree>
    <p:extLst>
      <p:ext uri="{BB962C8B-B14F-4D97-AF65-F5344CB8AC3E}">
        <p14:creationId xmlns:p14="http://schemas.microsoft.com/office/powerpoint/2010/main" val="3796010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Solution?</a:t>
            </a:r>
            <a:endParaRPr lang="en-US" dirty="0"/>
          </a:p>
        </p:txBody>
      </p:sp>
      <p:sp>
        <p:nvSpPr>
          <p:cNvPr id="3" name="Text Placeholder 2"/>
          <p:cNvSpPr>
            <a:spLocks noGrp="1"/>
          </p:cNvSpPr>
          <p:nvPr>
            <p:ph type="body" idx="1"/>
          </p:nvPr>
        </p:nvSpPr>
        <p:spPr/>
        <p:txBody>
          <a:bodyPr/>
          <a:lstStyle/>
          <a:p>
            <a:r>
              <a:rPr lang="en-US" dirty="0" smtClean="0"/>
              <a:t>The Education of Your Children</a:t>
            </a:r>
            <a:endParaRPr lang="en-US" dirty="0"/>
          </a:p>
        </p:txBody>
      </p:sp>
    </p:spTree>
    <p:extLst>
      <p:ext uri="{BB962C8B-B14F-4D97-AF65-F5344CB8AC3E}">
        <p14:creationId xmlns:p14="http://schemas.microsoft.com/office/powerpoint/2010/main" val="7089304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I Do?</a:t>
            </a:r>
            <a:endParaRPr lang="en-US" dirty="0"/>
          </a:p>
        </p:txBody>
      </p:sp>
      <p:sp>
        <p:nvSpPr>
          <p:cNvPr id="3" name="Content Placeholder 2"/>
          <p:cNvSpPr>
            <a:spLocks noGrp="1"/>
          </p:cNvSpPr>
          <p:nvPr>
            <p:ph idx="1"/>
          </p:nvPr>
        </p:nvSpPr>
        <p:spPr/>
        <p:txBody>
          <a:bodyPr/>
          <a:lstStyle/>
          <a:p>
            <a:r>
              <a:rPr lang="en-US" b="1" dirty="0" smtClean="0"/>
              <a:t>Accept responsibility for the education of your children!</a:t>
            </a:r>
          </a:p>
          <a:p>
            <a:r>
              <a:rPr lang="en-US" b="1" dirty="0" smtClean="0"/>
              <a:t>Be involved in your children’s school</a:t>
            </a:r>
          </a:p>
          <a:p>
            <a:r>
              <a:rPr lang="en-US" b="1" dirty="0" smtClean="0"/>
              <a:t>Know their friends</a:t>
            </a:r>
          </a:p>
          <a:p>
            <a:r>
              <a:rPr lang="en-US" b="1" dirty="0" smtClean="0"/>
              <a:t>Read to and with your children</a:t>
            </a:r>
          </a:p>
          <a:p>
            <a:r>
              <a:rPr lang="en-US" b="1" dirty="0" smtClean="0"/>
              <a:t>Realize the educational and moral environment of your children</a:t>
            </a:r>
          </a:p>
          <a:p>
            <a:r>
              <a:rPr lang="en-US" b="1" dirty="0" smtClean="0"/>
              <a:t>Make their spiritual training more important than anything else!</a:t>
            </a:r>
            <a:endParaRPr lang="en-US" b="1" dirty="0"/>
          </a:p>
        </p:txBody>
      </p:sp>
    </p:spTree>
    <p:extLst>
      <p:ext uri="{BB962C8B-B14F-4D97-AF65-F5344CB8AC3E}">
        <p14:creationId xmlns:p14="http://schemas.microsoft.com/office/powerpoint/2010/main" val="599313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Parental Responsibility</a:t>
            </a:r>
            <a:endParaRPr lang="en-US" dirty="0"/>
          </a:p>
        </p:txBody>
      </p:sp>
      <p:pic>
        <p:nvPicPr>
          <p:cNvPr id="1026" name="Picture 2" descr="http://25.media.tumblr.com/tumblr_lvo1d2nKI61r4t9h1o1_5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833" y="1523880"/>
            <a:ext cx="3544367" cy="531275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572000" y="2579077"/>
            <a:ext cx="4343400" cy="1384995"/>
          </a:xfrm>
          <a:prstGeom prst="rect">
            <a:avLst/>
          </a:prstGeom>
          <a:noFill/>
        </p:spPr>
        <p:txBody>
          <a:bodyPr wrap="square" rtlCol="0">
            <a:spAutoFit/>
          </a:bodyPr>
          <a:lstStyle/>
          <a:p>
            <a:r>
              <a:rPr lang="en-US" sz="2800" b="1" dirty="0" smtClean="0"/>
              <a:t>Parents’ Job is to prepare the child to be independent</a:t>
            </a:r>
            <a:endParaRPr lang="en-US" sz="2800" b="1" dirty="0"/>
          </a:p>
        </p:txBody>
      </p:sp>
    </p:spTree>
    <p:extLst>
      <p:ext uri="{BB962C8B-B14F-4D97-AF65-F5344CB8AC3E}">
        <p14:creationId xmlns:p14="http://schemas.microsoft.com/office/powerpoint/2010/main" val="3831848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Parental Responsibility</a:t>
            </a:r>
            <a:endParaRPr lang="en-US" dirty="0"/>
          </a:p>
        </p:txBody>
      </p:sp>
      <p:pic>
        <p:nvPicPr>
          <p:cNvPr id="1028" name="Picture 4" descr="http://blogs.bu.edu/bioaerial2012/files/2012/10/Baby-Bird-Learning-to-Fly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3900" y="1516046"/>
            <a:ext cx="4419600" cy="528142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6200" y="2771762"/>
            <a:ext cx="4343400" cy="2000548"/>
          </a:xfrm>
          <a:prstGeom prst="rect">
            <a:avLst/>
          </a:prstGeom>
          <a:noFill/>
        </p:spPr>
        <p:txBody>
          <a:bodyPr wrap="square" rtlCol="0">
            <a:spAutoFit/>
          </a:bodyPr>
          <a:lstStyle/>
          <a:p>
            <a:r>
              <a:rPr lang="en-US" sz="2800" b="1" dirty="0" smtClean="0"/>
              <a:t>Sometimes children need a little help to become independent</a:t>
            </a:r>
            <a:endParaRPr lang="en-US" sz="2000" b="1" dirty="0" smtClean="0"/>
          </a:p>
          <a:p>
            <a:pPr marL="342900" indent="-342900">
              <a:buFont typeface="Arial" panose="020B0604020202020204" pitchFamily="34" charset="0"/>
              <a:buChar char="•"/>
            </a:pPr>
            <a:r>
              <a:rPr lang="en-US" sz="2000" b="1" dirty="0"/>
              <a:t>	</a:t>
            </a:r>
            <a:r>
              <a:rPr lang="en-US" sz="2000" b="1" dirty="0" smtClean="0"/>
              <a:t>Boomerang Generation</a:t>
            </a:r>
          </a:p>
          <a:p>
            <a:pPr marL="342900" indent="-342900">
              <a:buFont typeface="Arial" panose="020B0604020202020204" pitchFamily="34" charset="0"/>
              <a:buChar char="•"/>
            </a:pPr>
            <a:r>
              <a:rPr lang="en-US" sz="2000" b="1" dirty="0"/>
              <a:t>	</a:t>
            </a:r>
            <a:r>
              <a:rPr lang="en-US" sz="2000" b="1" dirty="0" smtClean="0"/>
              <a:t>Failure to Launch</a:t>
            </a:r>
            <a:endParaRPr lang="en-US" sz="2000" b="1" dirty="0"/>
          </a:p>
        </p:txBody>
      </p:sp>
    </p:spTree>
    <p:extLst>
      <p:ext uri="{BB962C8B-B14F-4D97-AF65-F5344CB8AC3E}">
        <p14:creationId xmlns:p14="http://schemas.microsoft.com/office/powerpoint/2010/main" val="3408920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Parents Responsibility in Education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God has given the parent responsibility to rear children (Deut. 6:4-10; Eph. 6:1-4)</a:t>
            </a:r>
          </a:p>
          <a:p>
            <a:r>
              <a:rPr lang="en-US" b="1" dirty="0" smtClean="0"/>
              <a:t>Goal of child rearing: to raise children who are equipped to be responsible adults</a:t>
            </a:r>
          </a:p>
          <a:p>
            <a:pPr lvl="1"/>
            <a:r>
              <a:rPr lang="en-US" b="1" dirty="0" smtClean="0"/>
              <a:t>Skilled to hold a job (Paul, a tentmaker; Lydia, a sales woman of purple fabrics and dyes)</a:t>
            </a:r>
          </a:p>
          <a:p>
            <a:pPr lvl="1"/>
            <a:r>
              <a:rPr lang="en-US" b="1" dirty="0" smtClean="0"/>
              <a:t>Work habits that will keep a job (Prov. 6:6-10; 12:11, 24)</a:t>
            </a:r>
          </a:p>
          <a:p>
            <a:pPr lvl="1"/>
            <a:r>
              <a:rPr lang="en-US" b="1" dirty="0" smtClean="0"/>
              <a:t>Ready to be a responsible citizens in a free society</a:t>
            </a:r>
          </a:p>
          <a:p>
            <a:pPr lvl="1"/>
            <a:r>
              <a:rPr lang="en-US" b="1" dirty="0" smtClean="0"/>
              <a:t>Prepared to be a mate and to parent</a:t>
            </a:r>
            <a:endParaRPr lang="en-US" b="1" dirty="0"/>
          </a:p>
        </p:txBody>
      </p:sp>
    </p:spTree>
    <p:extLst>
      <p:ext uri="{BB962C8B-B14F-4D97-AF65-F5344CB8AC3E}">
        <p14:creationId xmlns:p14="http://schemas.microsoft.com/office/powerpoint/2010/main" val="36900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School’s Influence</a:t>
            </a:r>
            <a:endParaRPr lang="en-US" dirty="0"/>
          </a:p>
        </p:txBody>
      </p:sp>
      <p:sp>
        <p:nvSpPr>
          <p:cNvPr id="3" name="Content Placeholder 2"/>
          <p:cNvSpPr>
            <a:spLocks noGrp="1"/>
          </p:cNvSpPr>
          <p:nvPr>
            <p:ph idx="1"/>
          </p:nvPr>
        </p:nvSpPr>
        <p:spPr/>
        <p:txBody>
          <a:bodyPr>
            <a:normAutofit lnSpcReduction="10000"/>
          </a:bodyPr>
          <a:lstStyle/>
          <a:p>
            <a:r>
              <a:rPr lang="en-US" b="1" dirty="0" smtClean="0"/>
              <a:t>Parents turning their parenting roles over to the schools</a:t>
            </a:r>
          </a:p>
          <a:p>
            <a:r>
              <a:rPr lang="en-US" b="1" dirty="0" smtClean="0"/>
              <a:t>School’s expanded role</a:t>
            </a:r>
          </a:p>
          <a:p>
            <a:pPr lvl="1"/>
            <a:r>
              <a:rPr lang="en-US" b="1" dirty="0" smtClean="0"/>
              <a:t>The school has our children 6-8 hours a day, 180 days a year</a:t>
            </a:r>
          </a:p>
          <a:p>
            <a:pPr lvl="1"/>
            <a:r>
              <a:rPr lang="en-US" b="1" dirty="0" smtClean="0"/>
              <a:t>Three meals a day (for some children)</a:t>
            </a:r>
          </a:p>
          <a:p>
            <a:pPr lvl="1"/>
            <a:r>
              <a:rPr lang="en-US" b="1" dirty="0" smtClean="0"/>
              <a:t>Some schools provide meals even during the summer</a:t>
            </a:r>
          </a:p>
          <a:p>
            <a:pPr lvl="1"/>
            <a:r>
              <a:rPr lang="en-US" b="1" dirty="0" smtClean="0"/>
              <a:t>Doing more parental jobs: bathing, dressing, feeding, training</a:t>
            </a:r>
          </a:p>
          <a:p>
            <a:pPr lvl="1"/>
            <a:endParaRPr lang="en-US" b="1" dirty="0"/>
          </a:p>
        </p:txBody>
      </p:sp>
    </p:spTree>
    <p:extLst>
      <p:ext uri="{BB962C8B-B14F-4D97-AF65-F5344CB8AC3E}">
        <p14:creationId xmlns:p14="http://schemas.microsoft.com/office/powerpoint/2010/main" val="3026447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Know About Your School?</a:t>
            </a:r>
            <a:endParaRPr lang="en-US" dirty="0"/>
          </a:p>
        </p:txBody>
      </p:sp>
      <p:sp>
        <p:nvSpPr>
          <p:cNvPr id="3" name="Text Placeholder 2"/>
          <p:cNvSpPr>
            <a:spLocks noGrp="1"/>
          </p:cNvSpPr>
          <p:nvPr>
            <p:ph type="body" idx="1"/>
          </p:nvPr>
        </p:nvSpPr>
        <p:spPr/>
        <p:txBody>
          <a:bodyPr/>
          <a:lstStyle/>
          <a:p>
            <a:r>
              <a:rPr lang="en-US" dirty="0" smtClean="0"/>
              <a:t>What value system are the schools imparting to our children?</a:t>
            </a:r>
            <a:endParaRPr lang="en-US" dirty="0"/>
          </a:p>
        </p:txBody>
      </p:sp>
    </p:spTree>
    <p:extLst>
      <p:ext uri="{BB962C8B-B14F-4D97-AF65-F5344CB8AC3E}">
        <p14:creationId xmlns:p14="http://schemas.microsoft.com/office/powerpoint/2010/main" val="262675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Our Culture</a:t>
            </a:r>
            <a:endParaRPr lang="en-US" dirty="0"/>
          </a:p>
        </p:txBody>
      </p:sp>
      <p:sp>
        <p:nvSpPr>
          <p:cNvPr id="3" name="Content Placeholder 2"/>
          <p:cNvSpPr>
            <a:spLocks noGrp="1"/>
          </p:cNvSpPr>
          <p:nvPr>
            <p:ph idx="1"/>
          </p:nvPr>
        </p:nvSpPr>
        <p:spPr/>
        <p:txBody>
          <a:bodyPr>
            <a:normAutofit lnSpcReduction="10000"/>
          </a:bodyPr>
          <a:lstStyle/>
          <a:p>
            <a:r>
              <a:rPr lang="en-US" b="1" dirty="0" smtClean="0"/>
              <a:t>Our parents used to know our teachers</a:t>
            </a:r>
          </a:p>
          <a:p>
            <a:pPr lvl="1"/>
            <a:r>
              <a:rPr lang="en-US" b="1" dirty="0" smtClean="0"/>
              <a:t>They knew their life choices; they trusted their judgments</a:t>
            </a:r>
          </a:p>
          <a:p>
            <a:pPr lvl="1"/>
            <a:r>
              <a:rPr lang="en-US" b="1" dirty="0" smtClean="0"/>
              <a:t>They talked to each other about problems</a:t>
            </a:r>
          </a:p>
          <a:p>
            <a:pPr lvl="1"/>
            <a:r>
              <a:rPr lang="en-US" b="1" dirty="0" smtClean="0"/>
              <a:t>Not so any more</a:t>
            </a:r>
          </a:p>
          <a:p>
            <a:r>
              <a:rPr lang="en-US" b="1" dirty="0" smtClean="0"/>
              <a:t>Have little or no contact with our school administration and teachers</a:t>
            </a:r>
          </a:p>
          <a:p>
            <a:r>
              <a:rPr lang="en-US" b="1" dirty="0" smtClean="0"/>
              <a:t>Parents want to know what kind of kids their children associate with; what about their teachers?</a:t>
            </a:r>
            <a:endParaRPr lang="en-US" b="1" dirty="0"/>
          </a:p>
        </p:txBody>
      </p:sp>
    </p:spTree>
    <p:extLst>
      <p:ext uri="{BB962C8B-B14F-4D97-AF65-F5344CB8AC3E}">
        <p14:creationId xmlns:p14="http://schemas.microsoft.com/office/powerpoint/2010/main" val="136628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Secular Humanism in the Schools</a:t>
            </a:r>
            <a:endParaRPr lang="en-US" dirty="0"/>
          </a:p>
        </p:txBody>
      </p:sp>
      <p:sp>
        <p:nvSpPr>
          <p:cNvPr id="3" name="Content Placeholder 2"/>
          <p:cNvSpPr>
            <a:spLocks noGrp="1"/>
          </p:cNvSpPr>
          <p:nvPr>
            <p:ph idx="1"/>
          </p:nvPr>
        </p:nvSpPr>
        <p:spPr/>
        <p:txBody>
          <a:bodyPr/>
          <a:lstStyle/>
          <a:p>
            <a:r>
              <a:rPr lang="en-US" b="1" dirty="0" smtClean="0"/>
              <a:t>What is secular humanism?</a:t>
            </a:r>
          </a:p>
          <a:p>
            <a:pPr lvl="1"/>
            <a:r>
              <a:rPr lang="en-US" b="1" dirty="0" smtClean="0"/>
              <a:t>Called by different names: atheism, naturalism, materialism</a:t>
            </a:r>
          </a:p>
          <a:p>
            <a:pPr lvl="1"/>
            <a:r>
              <a:rPr lang="en-US" b="1" dirty="0" smtClean="0"/>
              <a:t>The point is: The American educational system is rooted in atheism!</a:t>
            </a:r>
          </a:p>
          <a:p>
            <a:pPr lvl="2"/>
            <a:r>
              <a:rPr lang="en-US" b="1" dirty="0" smtClean="0"/>
              <a:t>Teaching creation is illegal</a:t>
            </a:r>
          </a:p>
          <a:p>
            <a:pPr lvl="2"/>
            <a:r>
              <a:rPr lang="en-US" b="1" dirty="0" smtClean="0"/>
              <a:t>Public prayer at school sponsored events is banned (although student initiated prayer is legal)</a:t>
            </a:r>
          </a:p>
          <a:p>
            <a:pPr lvl="2"/>
            <a:r>
              <a:rPr lang="en-US" b="1" dirty="0" smtClean="0"/>
              <a:t>Freedom </a:t>
            </a:r>
            <a:r>
              <a:rPr lang="en-US" b="1" i="1" dirty="0" smtClean="0"/>
              <a:t>of</a:t>
            </a:r>
            <a:r>
              <a:rPr lang="en-US" b="1" dirty="0" smtClean="0"/>
              <a:t> religion is redefined to mean freedom </a:t>
            </a:r>
            <a:r>
              <a:rPr lang="en-US" b="1" i="1" dirty="0" smtClean="0"/>
              <a:t>from</a:t>
            </a:r>
            <a:r>
              <a:rPr lang="en-US" b="1" dirty="0" smtClean="0"/>
              <a:t> religion</a:t>
            </a:r>
            <a:endParaRPr lang="en-US" b="1" dirty="0"/>
          </a:p>
        </p:txBody>
      </p:sp>
    </p:spTree>
    <p:extLst>
      <p:ext uri="{BB962C8B-B14F-4D97-AF65-F5344CB8AC3E}">
        <p14:creationId xmlns:p14="http://schemas.microsoft.com/office/powerpoint/2010/main" val="323966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146</TotalTime>
  <Words>1423</Words>
  <Application>Microsoft Office PowerPoint</Application>
  <PresentationFormat>On-screen Show (4:3)</PresentationFormat>
  <Paragraphs>159</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Module</vt:lpstr>
      <vt:lpstr>The Education of Our Children</vt:lpstr>
      <vt:lpstr>The Power of Early Education</vt:lpstr>
      <vt:lpstr>Parental Responsibility</vt:lpstr>
      <vt:lpstr>Parental Responsibility</vt:lpstr>
      <vt:lpstr>Parents Responsibility in Education</vt:lpstr>
      <vt:lpstr>The School’s Influence</vt:lpstr>
      <vt:lpstr>What Do You Know About Your School?</vt:lpstr>
      <vt:lpstr>Changes In Our Culture</vt:lpstr>
      <vt:lpstr>Secular Humanism in the Schools</vt:lpstr>
      <vt:lpstr>Nearly 100 Years of Influence</vt:lpstr>
      <vt:lpstr>Prominent Educators</vt:lpstr>
      <vt:lpstr>John Dewey</vt:lpstr>
      <vt:lpstr>John Dewey</vt:lpstr>
      <vt:lpstr>John Dunphy</vt:lpstr>
      <vt:lpstr>Areas of Concern</vt:lpstr>
      <vt:lpstr>I. Evolution</vt:lpstr>
      <vt:lpstr>What Evolutionary Theory Does</vt:lpstr>
      <vt:lpstr>II. Morality</vt:lpstr>
      <vt:lpstr>Humanist Ethics</vt:lpstr>
      <vt:lpstr>Sex Education</vt:lpstr>
      <vt:lpstr>Bible Morality</vt:lpstr>
      <vt:lpstr>III. Religion</vt:lpstr>
      <vt:lpstr>When Do Our Children Lose Their Faith?</vt:lpstr>
      <vt:lpstr>When Do Our Children Quit Going to Church?</vt:lpstr>
      <vt:lpstr>The Failing Schools</vt:lpstr>
      <vt:lpstr>What Is Happening?</vt:lpstr>
      <vt:lpstr>The Deterioration of Culture</vt:lpstr>
      <vt:lpstr>What Is The Solution?</vt:lpstr>
      <vt:lpstr>What Can I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Such A Time As This</dc:title>
  <dc:creator>Mike</dc:creator>
  <cp:lastModifiedBy>Mike</cp:lastModifiedBy>
  <cp:revision>15</cp:revision>
  <dcterms:created xsi:type="dcterms:W3CDTF">2013-11-26T19:14:39Z</dcterms:created>
  <dcterms:modified xsi:type="dcterms:W3CDTF">2014-04-25T12:32:01Z</dcterms:modified>
</cp:coreProperties>
</file>