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326" r:id="rId4"/>
    <p:sldId id="343" r:id="rId5"/>
    <p:sldId id="344" r:id="rId6"/>
    <p:sldId id="327" r:id="rId7"/>
    <p:sldId id="345" r:id="rId8"/>
    <p:sldId id="346" r:id="rId9"/>
    <p:sldId id="328" r:id="rId10"/>
    <p:sldId id="348" r:id="rId11"/>
    <p:sldId id="349" r:id="rId12"/>
    <p:sldId id="351" r:id="rId13"/>
    <p:sldId id="352" r:id="rId14"/>
    <p:sldId id="353" r:id="rId15"/>
    <p:sldId id="332"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2022623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753265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7321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2B1F733-D904-4876-A5EE-CDF66D0F83F0}"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2125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2B1F733-D904-4876-A5EE-CDF66D0F83F0}" type="datetimeFigureOut">
              <a:rPr lang="en-US" smtClean="0"/>
              <a:t>4/28/2014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943295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2B1F733-D904-4876-A5EE-CDF66D0F83F0}"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88295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2B1F733-D904-4876-A5EE-CDF66D0F83F0}" type="datetimeFigureOut">
              <a:rPr lang="en-US" smtClean="0"/>
              <a:t>4/28/2014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1598706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2B1F733-D904-4876-A5EE-CDF66D0F83F0}" type="datetimeFigureOut">
              <a:rPr lang="en-US" smtClean="0"/>
              <a:t>4/28/2014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197888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1F733-D904-4876-A5EE-CDF66D0F83F0}" type="datetimeFigureOut">
              <a:rPr lang="en-US" smtClean="0"/>
              <a:t>4/28/2014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2049400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0601775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B1F733-D904-4876-A5EE-CDF66D0F83F0}" type="datetimeFigureOut">
              <a:rPr lang="en-US" smtClean="0"/>
              <a:t>4/28/2014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0063AA-5072-450D-9243-068D568E8FDE}" type="slidenum">
              <a:rPr lang="en-US" smtClean="0"/>
              <a:t>‹#›</a:t>
            </a:fld>
            <a:endParaRPr lang="en-US"/>
          </a:p>
        </p:txBody>
      </p:sp>
    </p:spTree>
    <p:extLst>
      <p:ext uri="{BB962C8B-B14F-4D97-AF65-F5344CB8AC3E}">
        <p14:creationId xmlns:p14="http://schemas.microsoft.com/office/powerpoint/2010/main" val="3711605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B1F733-D904-4876-A5EE-CDF66D0F83F0}" type="datetimeFigureOut">
              <a:rPr lang="en-US" smtClean="0"/>
              <a:t>4/28/2014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0063AA-5072-450D-9243-068D568E8FDE}" type="slidenum">
              <a:rPr lang="en-US" smtClean="0"/>
              <a:t>‹#›</a:t>
            </a:fld>
            <a:endParaRPr lang="en-US"/>
          </a:p>
        </p:txBody>
      </p:sp>
    </p:spTree>
    <p:extLst>
      <p:ext uri="{BB962C8B-B14F-4D97-AF65-F5344CB8AC3E}">
        <p14:creationId xmlns:p14="http://schemas.microsoft.com/office/powerpoint/2010/main" val="20341327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Picture 2" descr="http://jubileechurchlondon.org/wp-content/uploads/2012/07/The-Holy-Spirit2.jpg?65aa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93" y="609600"/>
            <a:ext cx="9155493" cy="51530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274130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Holy Spirit Baptism Was A Promise</a:t>
            </a:r>
            <a:endParaRPr lang="en-US" b="1" i="1" dirty="0"/>
          </a:p>
        </p:txBody>
      </p:sp>
      <p:sp>
        <p:nvSpPr>
          <p:cNvPr id="5" name="Content Placeholder 4"/>
          <p:cNvSpPr>
            <a:spLocks noGrp="1"/>
          </p:cNvSpPr>
          <p:nvPr>
            <p:ph idx="1"/>
          </p:nvPr>
        </p:nvSpPr>
        <p:spPr/>
        <p:txBody>
          <a:bodyPr>
            <a:normAutofit/>
          </a:bodyPr>
          <a:lstStyle/>
          <a:p>
            <a:r>
              <a:rPr lang="en-US" dirty="0" smtClean="0"/>
              <a:t>Promises are to be received and enjoyed, while commands are to be obeyed.</a:t>
            </a:r>
          </a:p>
          <a:p>
            <a:endParaRPr lang="en-US" sz="1000" dirty="0" smtClean="0"/>
          </a:p>
          <a:p>
            <a:r>
              <a:rPr lang="en-US" dirty="0" smtClean="0"/>
              <a:t>Water baptism is a command to be obeyed (Mark 16:16; Acts 10:48, 22:16).</a:t>
            </a:r>
          </a:p>
          <a:p>
            <a:r>
              <a:rPr lang="en-US" dirty="0" smtClean="0"/>
              <a:t>The baptism of the Holy Spirit was a promise that was received.</a:t>
            </a:r>
            <a:endParaRPr lang="en-US" dirty="0"/>
          </a:p>
        </p:txBody>
      </p:sp>
    </p:spTree>
    <p:extLst>
      <p:ext uri="{BB962C8B-B14F-4D97-AF65-F5344CB8AC3E}">
        <p14:creationId xmlns:p14="http://schemas.microsoft.com/office/powerpoint/2010/main" val="37331849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This Promise Was Made To the Apostles, Not All Believers </a:t>
            </a:r>
            <a:endParaRPr lang="en-US" b="1" i="1" dirty="0"/>
          </a:p>
        </p:txBody>
      </p:sp>
      <p:sp>
        <p:nvSpPr>
          <p:cNvPr id="5" name="Content Placeholder 4"/>
          <p:cNvSpPr>
            <a:spLocks noGrp="1"/>
          </p:cNvSpPr>
          <p:nvPr>
            <p:ph idx="1"/>
          </p:nvPr>
        </p:nvSpPr>
        <p:spPr>
          <a:xfrm>
            <a:off x="457200" y="1752600"/>
            <a:ext cx="8229600" cy="4373563"/>
          </a:xfrm>
        </p:spPr>
        <p:txBody>
          <a:bodyPr>
            <a:normAutofit/>
          </a:bodyPr>
          <a:lstStyle/>
          <a:p>
            <a:r>
              <a:rPr lang="en-US" dirty="0" smtClean="0"/>
              <a:t>Luke 24:44-49; Acts 1:4-8</a:t>
            </a:r>
          </a:p>
          <a:p>
            <a:endParaRPr lang="en-US" sz="1000" dirty="0" smtClean="0"/>
          </a:p>
          <a:p>
            <a:r>
              <a:rPr lang="en-US" dirty="0" smtClean="0"/>
              <a:t>The apostles were told to wait in Jerusalem.</a:t>
            </a:r>
          </a:p>
          <a:p>
            <a:r>
              <a:rPr lang="en-US" dirty="0" smtClean="0"/>
              <a:t>They would receive power, which would enable them to do their work as apostles.</a:t>
            </a:r>
          </a:p>
        </p:txBody>
      </p:sp>
    </p:spTree>
    <p:extLst>
      <p:ext uri="{BB962C8B-B14F-4D97-AF65-F5344CB8AC3E}">
        <p14:creationId xmlns:p14="http://schemas.microsoft.com/office/powerpoint/2010/main" val="6195529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fade">
                                      <p:cBhvr>
                                        <p:cTn id="11" dur="500"/>
                                        <p:tgtEl>
                                          <p:spTgt spid="5">
                                            <p:txEl>
                                              <p:pRg st="2" end="2"/>
                                            </p:txEl>
                                          </p:spTgt>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fade">
                                      <p:cBhvr>
                                        <p:cTn id="15"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This Promise Was Made To the Apostles, Not All Believers </a:t>
            </a:r>
            <a:endParaRPr lang="en-US" b="1" i="1" dirty="0"/>
          </a:p>
        </p:txBody>
      </p:sp>
      <p:sp>
        <p:nvSpPr>
          <p:cNvPr id="5" name="Content Placeholder 4"/>
          <p:cNvSpPr>
            <a:spLocks noGrp="1"/>
          </p:cNvSpPr>
          <p:nvPr>
            <p:ph idx="1"/>
          </p:nvPr>
        </p:nvSpPr>
        <p:spPr>
          <a:xfrm>
            <a:off x="457200" y="1752600"/>
            <a:ext cx="8229600" cy="4373563"/>
          </a:xfrm>
        </p:spPr>
        <p:txBody>
          <a:bodyPr>
            <a:normAutofit/>
          </a:bodyPr>
          <a:lstStyle/>
          <a:p>
            <a:r>
              <a:rPr lang="en-US" b="1" dirty="0" smtClean="0">
                <a:solidFill>
                  <a:srgbClr val="FF0000"/>
                </a:solidFill>
              </a:rPr>
              <a:t>All believers received the outpouring of the Holy Spirit in Acts chapter two. </a:t>
            </a:r>
          </a:p>
          <a:p>
            <a:endParaRPr lang="en-US" sz="1400" dirty="0" smtClean="0"/>
          </a:p>
          <a:p>
            <a:r>
              <a:rPr lang="en-US" dirty="0" smtClean="0"/>
              <a:t>There were 120 disciples (Acts 1:15). </a:t>
            </a:r>
          </a:p>
          <a:p>
            <a:r>
              <a:rPr lang="en-US" dirty="0" smtClean="0"/>
              <a:t>According to Acts 1:26, the “apostles” were the “they” and “them” of Acts 2:1-4, not the 120 disciples. </a:t>
            </a:r>
          </a:p>
        </p:txBody>
      </p:sp>
      <p:sp>
        <p:nvSpPr>
          <p:cNvPr id="3" name="Oval 2"/>
          <p:cNvSpPr/>
          <p:nvPr/>
        </p:nvSpPr>
        <p:spPr>
          <a:xfrm>
            <a:off x="6934200" y="381000"/>
            <a:ext cx="1981200" cy="1295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010400" y="762001"/>
            <a:ext cx="1828800" cy="492443"/>
          </a:xfrm>
          <a:prstGeom prst="rect">
            <a:avLst/>
          </a:prstGeom>
          <a:noFill/>
        </p:spPr>
        <p:txBody>
          <a:bodyPr wrap="square" rtlCol="0">
            <a:spAutoFit/>
          </a:bodyPr>
          <a:lstStyle/>
          <a:p>
            <a:r>
              <a:rPr lang="en-US" sz="2600" b="1" dirty="0" smtClean="0">
                <a:solidFill>
                  <a:schemeClr val="bg1"/>
                </a:solidFill>
              </a:rPr>
              <a:t>Objections!</a:t>
            </a:r>
            <a:endParaRPr lang="en-US" sz="2600" b="1" dirty="0">
              <a:solidFill>
                <a:schemeClr val="bg1"/>
              </a:solidFill>
            </a:endParaRPr>
          </a:p>
        </p:txBody>
      </p:sp>
    </p:spTree>
    <p:extLst>
      <p:ext uri="{BB962C8B-B14F-4D97-AF65-F5344CB8AC3E}">
        <p14:creationId xmlns:p14="http://schemas.microsoft.com/office/powerpoint/2010/main" val="855621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fade">
                                      <p:cBhvr>
                                        <p:cTn id="1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This Promise Was Made To the Apostles, Not All Believers </a:t>
            </a:r>
            <a:endParaRPr lang="en-US" b="1" i="1" dirty="0"/>
          </a:p>
        </p:txBody>
      </p:sp>
      <p:sp>
        <p:nvSpPr>
          <p:cNvPr id="5" name="Content Placeholder 4"/>
          <p:cNvSpPr>
            <a:spLocks noGrp="1"/>
          </p:cNvSpPr>
          <p:nvPr>
            <p:ph idx="1"/>
          </p:nvPr>
        </p:nvSpPr>
        <p:spPr>
          <a:xfrm>
            <a:off x="457200" y="1752600"/>
            <a:ext cx="8229600" cy="4648200"/>
          </a:xfrm>
        </p:spPr>
        <p:txBody>
          <a:bodyPr>
            <a:normAutofit/>
          </a:bodyPr>
          <a:lstStyle/>
          <a:p>
            <a:r>
              <a:rPr lang="en-US" b="1" dirty="0" smtClean="0">
                <a:solidFill>
                  <a:srgbClr val="FF0000"/>
                </a:solidFill>
              </a:rPr>
              <a:t>John taught that Jesus would baptize all men with the Holy Spirit (Matt. 3:11). </a:t>
            </a:r>
          </a:p>
          <a:p>
            <a:endParaRPr lang="en-US" sz="1400" dirty="0" smtClean="0"/>
          </a:p>
          <a:p>
            <a:r>
              <a:rPr lang="en-US" dirty="0" smtClean="0"/>
              <a:t>John was emphasizing the greatness of Jesus over himself. </a:t>
            </a:r>
          </a:p>
          <a:p>
            <a:r>
              <a:rPr lang="en-US" dirty="0" smtClean="0"/>
              <a:t>John baptized with water, but Jesus had the power to baptize with the Holy Spirit and with fire. </a:t>
            </a:r>
          </a:p>
          <a:p>
            <a:r>
              <a:rPr lang="en-US" dirty="0" smtClean="0"/>
              <a:t>Not everyone is baptized with fire (v. 12). </a:t>
            </a:r>
          </a:p>
        </p:txBody>
      </p:sp>
      <p:sp>
        <p:nvSpPr>
          <p:cNvPr id="3" name="Oval 2"/>
          <p:cNvSpPr/>
          <p:nvPr/>
        </p:nvSpPr>
        <p:spPr>
          <a:xfrm>
            <a:off x="6934200" y="381000"/>
            <a:ext cx="1981200" cy="1295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010400" y="762001"/>
            <a:ext cx="1828800" cy="492443"/>
          </a:xfrm>
          <a:prstGeom prst="rect">
            <a:avLst/>
          </a:prstGeom>
          <a:noFill/>
        </p:spPr>
        <p:txBody>
          <a:bodyPr wrap="square" rtlCol="0">
            <a:spAutoFit/>
          </a:bodyPr>
          <a:lstStyle/>
          <a:p>
            <a:r>
              <a:rPr lang="en-US" sz="2600" b="1" dirty="0" smtClean="0">
                <a:solidFill>
                  <a:schemeClr val="bg1"/>
                </a:solidFill>
              </a:rPr>
              <a:t>Objections!</a:t>
            </a:r>
            <a:endParaRPr lang="en-US" sz="2600" b="1" dirty="0">
              <a:solidFill>
                <a:schemeClr val="bg1"/>
              </a:solidFill>
            </a:endParaRPr>
          </a:p>
        </p:txBody>
      </p:sp>
    </p:spTree>
    <p:extLst>
      <p:ext uri="{BB962C8B-B14F-4D97-AF65-F5344CB8AC3E}">
        <p14:creationId xmlns:p14="http://schemas.microsoft.com/office/powerpoint/2010/main" val="3202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This Promise Was Made To the Apostles, Not All Believers </a:t>
            </a:r>
            <a:endParaRPr lang="en-US" b="1" i="1" dirty="0"/>
          </a:p>
        </p:txBody>
      </p:sp>
      <p:sp>
        <p:nvSpPr>
          <p:cNvPr id="5" name="Content Placeholder 4"/>
          <p:cNvSpPr>
            <a:spLocks noGrp="1"/>
          </p:cNvSpPr>
          <p:nvPr>
            <p:ph idx="1"/>
          </p:nvPr>
        </p:nvSpPr>
        <p:spPr>
          <a:xfrm>
            <a:off x="457200" y="1752600"/>
            <a:ext cx="8229600" cy="4373563"/>
          </a:xfrm>
        </p:spPr>
        <p:txBody>
          <a:bodyPr>
            <a:normAutofit/>
          </a:bodyPr>
          <a:lstStyle/>
          <a:p>
            <a:r>
              <a:rPr lang="en-US" b="1" dirty="0" smtClean="0">
                <a:solidFill>
                  <a:srgbClr val="FF0000"/>
                </a:solidFill>
              </a:rPr>
              <a:t>Prophecy of Joel quoted by Peter says the Holy Spirit will be poured out on all flesh. </a:t>
            </a:r>
          </a:p>
          <a:p>
            <a:endParaRPr lang="en-US" sz="1400" dirty="0" smtClean="0"/>
          </a:p>
          <a:p>
            <a:r>
              <a:rPr lang="en-US" dirty="0" smtClean="0"/>
              <a:t>Acts 2:17-18 </a:t>
            </a:r>
          </a:p>
          <a:p>
            <a:r>
              <a:rPr lang="en-US" dirty="0" smtClean="0"/>
              <a:t>All flesh was able to benefit from the apostles being baptized in the Holy Spirit. </a:t>
            </a:r>
          </a:p>
          <a:p>
            <a:r>
              <a:rPr lang="en-US" dirty="0" smtClean="0"/>
              <a:t>They gave spiritual gifts to some.</a:t>
            </a:r>
          </a:p>
          <a:p>
            <a:r>
              <a:rPr lang="en-US" dirty="0" smtClean="0"/>
              <a:t>They delivered the gospel to mankind.  </a:t>
            </a:r>
          </a:p>
        </p:txBody>
      </p:sp>
      <p:sp>
        <p:nvSpPr>
          <p:cNvPr id="3" name="Oval 2"/>
          <p:cNvSpPr/>
          <p:nvPr/>
        </p:nvSpPr>
        <p:spPr>
          <a:xfrm>
            <a:off x="6934200" y="381000"/>
            <a:ext cx="1981200" cy="12954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7010400" y="762001"/>
            <a:ext cx="1828800" cy="492443"/>
          </a:xfrm>
          <a:prstGeom prst="rect">
            <a:avLst/>
          </a:prstGeom>
          <a:noFill/>
        </p:spPr>
        <p:txBody>
          <a:bodyPr wrap="square" rtlCol="0">
            <a:spAutoFit/>
          </a:bodyPr>
          <a:lstStyle/>
          <a:p>
            <a:r>
              <a:rPr lang="en-US" sz="2600" b="1" dirty="0" smtClean="0">
                <a:solidFill>
                  <a:schemeClr val="bg1"/>
                </a:solidFill>
              </a:rPr>
              <a:t>Objections!</a:t>
            </a:r>
            <a:endParaRPr lang="en-US" sz="2600" b="1" dirty="0">
              <a:solidFill>
                <a:schemeClr val="bg1"/>
              </a:solidFill>
            </a:endParaRPr>
          </a:p>
        </p:txBody>
      </p:sp>
    </p:spTree>
    <p:extLst>
      <p:ext uri="{BB962C8B-B14F-4D97-AF65-F5344CB8AC3E}">
        <p14:creationId xmlns:p14="http://schemas.microsoft.com/office/powerpoint/2010/main" val="32028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solidFill>
                  <a:schemeClr val="bg1"/>
                </a:solidFill>
              </a:rPr>
              <a:t>The Baptism of the Holy Spirit</a:t>
            </a:r>
            <a:endParaRPr lang="en-US" b="1" i="1" dirty="0">
              <a:solidFill>
                <a:schemeClr val="bg1"/>
              </a:solidFill>
            </a:endParaRPr>
          </a:p>
        </p:txBody>
      </p:sp>
      <p:sp>
        <p:nvSpPr>
          <p:cNvPr id="3" name="Content Placeholder 2"/>
          <p:cNvSpPr>
            <a:spLocks noGrp="1"/>
          </p:cNvSpPr>
          <p:nvPr>
            <p:ph idx="1"/>
          </p:nvPr>
        </p:nvSpPr>
        <p:spPr/>
        <p:txBody>
          <a:bodyPr>
            <a:normAutofit/>
          </a:bodyPr>
          <a:lstStyle/>
          <a:p>
            <a:r>
              <a:rPr lang="en-US" sz="3600" b="1" dirty="0" smtClean="0">
                <a:solidFill>
                  <a:schemeClr val="bg1"/>
                </a:solidFill>
              </a:rPr>
              <a:t>Was promised to the apostles. </a:t>
            </a:r>
          </a:p>
          <a:p>
            <a:r>
              <a:rPr lang="en-US" sz="3600" b="1" dirty="0" smtClean="0">
                <a:solidFill>
                  <a:schemeClr val="bg1"/>
                </a:solidFill>
              </a:rPr>
              <a:t>Served its purpose.</a:t>
            </a:r>
          </a:p>
          <a:p>
            <a:r>
              <a:rPr lang="en-US" sz="3600" b="1" dirty="0" smtClean="0">
                <a:solidFill>
                  <a:schemeClr val="bg1"/>
                </a:solidFill>
              </a:rPr>
              <a:t>We can benefit from the apostles’ baptism with the Holy Spirit, but this promise is not given to us today. </a:t>
            </a:r>
            <a:endParaRPr lang="en-US" sz="3600" b="1" dirty="0">
              <a:solidFill>
                <a:schemeClr val="bg1"/>
              </a:solidFill>
            </a:endParaRPr>
          </a:p>
        </p:txBody>
      </p:sp>
    </p:spTree>
    <p:extLst>
      <p:ext uri="{BB962C8B-B14F-4D97-AF65-F5344CB8AC3E}">
        <p14:creationId xmlns:p14="http://schemas.microsoft.com/office/powerpoint/2010/main" val="425022890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762000"/>
            <a:ext cx="7772400" cy="2305050"/>
          </a:xfrm>
        </p:spPr>
        <p:txBody>
          <a:bodyPr>
            <a:noAutofit/>
          </a:bodyPr>
          <a:lstStyle/>
          <a:p>
            <a:r>
              <a:rPr lang="en-US" sz="6000" b="1" dirty="0">
                <a:ln w="10541" cmpd="sng">
                  <a:solidFill>
                    <a:schemeClr val="tx1"/>
                  </a:solidFill>
                  <a:prstDash val="solid"/>
                </a:ln>
                <a:solidFill>
                  <a:srgbClr val="0070C0"/>
                </a:solidFill>
              </a:rPr>
              <a:t>The </a:t>
            </a:r>
            <a:r>
              <a:rPr lang="en-US" sz="6000" b="1" dirty="0" smtClean="0">
                <a:ln w="10541" cmpd="sng">
                  <a:solidFill>
                    <a:schemeClr val="tx1"/>
                  </a:solidFill>
                  <a:prstDash val="solid"/>
                </a:ln>
                <a:solidFill>
                  <a:srgbClr val="0070C0"/>
                </a:solidFill>
              </a:rPr>
              <a:t>Baptism of the Holy Spirit</a:t>
            </a:r>
            <a:endParaRPr lang="en-US" sz="6000" dirty="0"/>
          </a:p>
        </p:txBody>
      </p:sp>
      <p:sp>
        <p:nvSpPr>
          <p:cNvPr id="3" name="Content Placeholder 2"/>
          <p:cNvSpPr>
            <a:spLocks noGrp="1"/>
          </p:cNvSpPr>
          <p:nvPr>
            <p:ph type="subTitle" idx="1"/>
          </p:nvPr>
        </p:nvSpPr>
        <p:spPr>
          <a:xfrm>
            <a:off x="1371600" y="3657600"/>
            <a:ext cx="6400800" cy="1981200"/>
          </a:xfrm>
        </p:spPr>
        <p:txBody>
          <a:bodyPr>
            <a:noAutofit/>
          </a:bodyPr>
          <a:lstStyle/>
          <a:p>
            <a:r>
              <a:rPr lang="en-US" sz="2800" dirty="0" smtClean="0">
                <a:ln w="10541" cmpd="sng">
                  <a:noFill/>
                  <a:prstDash val="solid"/>
                </a:ln>
                <a:solidFill>
                  <a:schemeClr val="tx1"/>
                </a:solidFill>
              </a:rPr>
              <a:t>“For </a:t>
            </a:r>
            <a:r>
              <a:rPr lang="en-US" sz="2800" dirty="0">
                <a:ln w="10541" cmpd="sng">
                  <a:noFill/>
                  <a:prstDash val="solid"/>
                </a:ln>
                <a:solidFill>
                  <a:schemeClr val="tx1"/>
                </a:solidFill>
              </a:rPr>
              <a:t>John truly baptized with water, </a:t>
            </a:r>
            <a:r>
              <a:rPr lang="en-US" sz="2800" dirty="0" smtClean="0">
                <a:ln w="10541" cmpd="sng">
                  <a:noFill/>
                  <a:prstDash val="solid"/>
                </a:ln>
                <a:solidFill>
                  <a:schemeClr val="tx1"/>
                </a:solidFill>
              </a:rPr>
              <a:t>       but </a:t>
            </a:r>
            <a:r>
              <a:rPr lang="en-US" sz="2800" dirty="0">
                <a:ln w="10541" cmpd="sng">
                  <a:noFill/>
                  <a:prstDash val="solid"/>
                </a:ln>
                <a:solidFill>
                  <a:schemeClr val="tx1"/>
                </a:solidFill>
              </a:rPr>
              <a:t>you shall be baptized with the </a:t>
            </a:r>
            <a:r>
              <a:rPr lang="en-US" sz="2800" dirty="0" smtClean="0">
                <a:ln w="10541" cmpd="sng">
                  <a:noFill/>
                  <a:prstDash val="solid"/>
                </a:ln>
                <a:solidFill>
                  <a:schemeClr val="tx1"/>
                </a:solidFill>
              </a:rPr>
              <a:t>        Holy </a:t>
            </a:r>
            <a:r>
              <a:rPr lang="en-US" sz="2800" dirty="0">
                <a:ln w="10541" cmpd="sng">
                  <a:noFill/>
                  <a:prstDash val="solid"/>
                </a:ln>
                <a:solidFill>
                  <a:schemeClr val="tx1"/>
                </a:solidFill>
              </a:rPr>
              <a:t>Spirit not many days from </a:t>
            </a:r>
            <a:r>
              <a:rPr lang="en-US" sz="2800" dirty="0" smtClean="0">
                <a:ln w="10541" cmpd="sng">
                  <a:noFill/>
                  <a:prstDash val="solid"/>
                </a:ln>
                <a:solidFill>
                  <a:schemeClr val="tx1"/>
                </a:solidFill>
              </a:rPr>
              <a:t>now.”</a:t>
            </a:r>
            <a:endParaRPr lang="en-US" sz="2800" dirty="0">
              <a:ln w="10541" cmpd="sng">
                <a:noFill/>
                <a:prstDash val="solid"/>
              </a:ln>
              <a:solidFill>
                <a:schemeClr val="tx1"/>
              </a:solidFill>
            </a:endParaRPr>
          </a:p>
          <a:p>
            <a:r>
              <a:rPr lang="en-US" sz="2800" dirty="0" smtClean="0">
                <a:ln w="10541" cmpd="sng">
                  <a:noFill/>
                  <a:prstDash val="solid"/>
                </a:ln>
                <a:solidFill>
                  <a:schemeClr val="tx1"/>
                </a:solidFill>
              </a:rPr>
              <a:t>Acts 1:5</a:t>
            </a:r>
            <a:endParaRPr lang="en-US" sz="2800" dirty="0">
              <a:ln w="10541" cmpd="sng">
                <a:noFill/>
                <a:prstDash val="solid"/>
              </a:ln>
              <a:solidFill>
                <a:schemeClr val="tx1"/>
              </a:solidFill>
            </a:endParaRPr>
          </a:p>
        </p:txBody>
      </p:sp>
    </p:spTree>
    <p:extLst>
      <p:ext uri="{BB962C8B-B14F-4D97-AF65-F5344CB8AC3E}">
        <p14:creationId xmlns:p14="http://schemas.microsoft.com/office/powerpoint/2010/main" val="6114563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r>
              <a:rPr lang="en-US" sz="3600" b="1" i="1" dirty="0" smtClean="0"/>
              <a:t>Disagreement regarding the timing and purpose for the baptism of the Holy Spirit</a:t>
            </a:r>
            <a:endParaRPr lang="en-US" sz="3600" b="1" i="1" dirty="0"/>
          </a:p>
        </p:txBody>
      </p:sp>
      <p:sp>
        <p:nvSpPr>
          <p:cNvPr id="3" name="Content Placeholder 2"/>
          <p:cNvSpPr>
            <a:spLocks noGrp="1"/>
          </p:cNvSpPr>
          <p:nvPr>
            <p:ph idx="1"/>
          </p:nvPr>
        </p:nvSpPr>
        <p:spPr>
          <a:xfrm>
            <a:off x="457200" y="2362200"/>
            <a:ext cx="8229600" cy="3763963"/>
          </a:xfrm>
        </p:spPr>
        <p:txBody>
          <a:bodyPr/>
          <a:lstStyle/>
          <a:p>
            <a:r>
              <a:rPr lang="en-US" b="1" dirty="0" smtClean="0"/>
              <a:t>United</a:t>
            </a:r>
            <a:r>
              <a:rPr lang="en-US" dirty="0" smtClean="0"/>
              <a:t> </a:t>
            </a:r>
            <a:r>
              <a:rPr lang="en-US" b="1" dirty="0" smtClean="0"/>
              <a:t>Pentecostal</a:t>
            </a:r>
            <a:r>
              <a:rPr lang="en-US" dirty="0" smtClean="0"/>
              <a:t> – Holy Spirit baptism is a part of the “new birth” (John 3:5). One cannot be saved until they are baptized in the Holy Spirit and water. </a:t>
            </a:r>
          </a:p>
          <a:p>
            <a:r>
              <a:rPr lang="en-US" b="1" dirty="0" smtClean="0"/>
              <a:t>Assembly</a:t>
            </a:r>
            <a:r>
              <a:rPr lang="en-US" dirty="0" smtClean="0"/>
              <a:t> </a:t>
            </a:r>
            <a:r>
              <a:rPr lang="en-US" b="1" dirty="0" smtClean="0"/>
              <a:t>of</a:t>
            </a:r>
            <a:r>
              <a:rPr lang="en-US" dirty="0" smtClean="0"/>
              <a:t> </a:t>
            </a:r>
            <a:r>
              <a:rPr lang="en-US" b="1" dirty="0" smtClean="0"/>
              <a:t>God</a:t>
            </a:r>
            <a:r>
              <a:rPr lang="en-US" dirty="0" smtClean="0"/>
              <a:t> – Holy Spirit baptism is a “second work of grace” equipping the believer for a higher level of spiritual service. </a:t>
            </a:r>
            <a:endParaRPr lang="en-US" dirty="0"/>
          </a:p>
        </p:txBody>
      </p:sp>
    </p:spTree>
    <p:extLst>
      <p:ext uri="{BB962C8B-B14F-4D97-AF65-F5344CB8AC3E}">
        <p14:creationId xmlns:p14="http://schemas.microsoft.com/office/powerpoint/2010/main" val="1004580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lnSpcReduction="10000"/>
          </a:bodyPr>
          <a:lstStyle/>
          <a:p>
            <a:pPr marL="0" indent="0">
              <a:buNone/>
            </a:pPr>
            <a:r>
              <a:rPr lang="en-US" dirty="0"/>
              <a:t>“Charismatics generally believe that after someone becomes a Christian, he or she must seek diligently for the baptism of the Spirit. Those who get this baptism also experience various phenomena, such as speaking in tongues, feelings of euphoria, visions, and emotional outbursts of various kinds. Those who have not experienced the baptism and its accompanying phenomena are not considered Spirit-filled; that is, they are immature, carnal, disobedient, or otherwise incomplete </a:t>
            </a:r>
            <a:r>
              <a:rPr lang="en-US" dirty="0" smtClean="0"/>
              <a:t>Christians.” </a:t>
            </a:r>
          </a:p>
          <a:p>
            <a:pPr marL="0" indent="0" algn="r">
              <a:buNone/>
            </a:pPr>
            <a:r>
              <a:rPr lang="en-US" dirty="0" smtClean="0"/>
              <a:t>“Charismatic Chaos” </a:t>
            </a:r>
            <a:r>
              <a:rPr lang="en-US" dirty="0"/>
              <a:t>p. </a:t>
            </a:r>
            <a:r>
              <a:rPr lang="en-US" dirty="0" smtClean="0"/>
              <a:t>27</a:t>
            </a:r>
            <a:endParaRPr lang="en-US" dirty="0"/>
          </a:p>
          <a:p>
            <a:endParaRPr lang="en-US" dirty="0"/>
          </a:p>
        </p:txBody>
      </p:sp>
    </p:spTree>
    <p:extLst>
      <p:ext uri="{BB962C8B-B14F-4D97-AF65-F5344CB8AC3E}">
        <p14:creationId xmlns:p14="http://schemas.microsoft.com/office/powerpoint/2010/main" val="138803289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pPr marL="0" indent="0">
              <a:buNone/>
            </a:pPr>
            <a:r>
              <a:rPr lang="en-US" dirty="0" smtClean="0"/>
              <a:t>“Pentecostals </a:t>
            </a:r>
            <a:r>
              <a:rPr lang="en-US" dirty="0"/>
              <a:t>declare that what many Christians today need is precisely this baptism of power. In addition to being born of the Spirit wherein new life begins, there is also the need for being baptized, or filled, with the Spirit for the outflow of the life in ministry to </a:t>
            </a:r>
            <a:r>
              <a:rPr lang="en-US" dirty="0" smtClean="0"/>
              <a:t>others.” </a:t>
            </a:r>
          </a:p>
          <a:p>
            <a:pPr marL="0" indent="0">
              <a:buNone/>
            </a:pPr>
            <a:endParaRPr lang="en-US" sz="1600" dirty="0" smtClean="0"/>
          </a:p>
          <a:p>
            <a:pPr marL="0" indent="0" algn="r">
              <a:buNone/>
            </a:pPr>
            <a:r>
              <a:rPr lang="en-US" dirty="0" smtClean="0"/>
              <a:t>“Dictionary of Pentecostal                                       and Charismatic Movements” </a:t>
            </a:r>
            <a:r>
              <a:rPr lang="en-US" dirty="0"/>
              <a:t>p. </a:t>
            </a:r>
            <a:r>
              <a:rPr lang="en-US" dirty="0" smtClean="0"/>
              <a:t>46</a:t>
            </a:r>
            <a:endParaRPr lang="en-US" dirty="0"/>
          </a:p>
          <a:p>
            <a:endParaRPr lang="en-US" dirty="0"/>
          </a:p>
        </p:txBody>
      </p:sp>
    </p:spTree>
    <p:extLst>
      <p:ext uri="{BB962C8B-B14F-4D97-AF65-F5344CB8AC3E}">
        <p14:creationId xmlns:p14="http://schemas.microsoft.com/office/powerpoint/2010/main" val="2807069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Jesus is the Administrator of Holy Spirit Baptism</a:t>
            </a:r>
            <a:endParaRPr lang="en-US" b="1" i="1" dirty="0"/>
          </a:p>
        </p:txBody>
      </p:sp>
      <p:sp>
        <p:nvSpPr>
          <p:cNvPr id="3" name="Content Placeholder 2"/>
          <p:cNvSpPr>
            <a:spLocks noGrp="1"/>
          </p:cNvSpPr>
          <p:nvPr>
            <p:ph idx="1"/>
          </p:nvPr>
        </p:nvSpPr>
        <p:spPr/>
        <p:txBody>
          <a:bodyPr/>
          <a:lstStyle/>
          <a:p>
            <a:r>
              <a:rPr lang="en-US" dirty="0" smtClean="0"/>
              <a:t>The word “baptism” means immersion. </a:t>
            </a:r>
          </a:p>
          <a:p>
            <a:r>
              <a:rPr lang="en-US" dirty="0" smtClean="0"/>
              <a:t>It is a “burial” (Rom. 6:3-4; Col. 2:12). </a:t>
            </a:r>
          </a:p>
          <a:p>
            <a:endParaRPr lang="en-US" sz="800" dirty="0" smtClean="0"/>
          </a:p>
          <a:p>
            <a:r>
              <a:rPr lang="en-US" dirty="0" smtClean="0"/>
              <a:t>In Holy Spirit Baptism, the Holy Spirit is not the administrator (the one who does the baptizing), but the element (that in which one is baptized). </a:t>
            </a:r>
          </a:p>
          <a:p>
            <a:r>
              <a:rPr lang="en-US" dirty="0" smtClean="0"/>
              <a:t>Holy Spirit Baptism is an immersion in the Holy Spirit. </a:t>
            </a:r>
            <a:endParaRPr lang="en-US" dirty="0"/>
          </a:p>
        </p:txBody>
      </p:sp>
    </p:spTree>
    <p:extLst>
      <p:ext uri="{BB962C8B-B14F-4D97-AF65-F5344CB8AC3E}">
        <p14:creationId xmlns:p14="http://schemas.microsoft.com/office/powerpoint/2010/main" val="219428147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Jesus is the Administrator of Holy Spirit Baptism</a:t>
            </a:r>
            <a:endParaRPr lang="en-US" b="1" i="1" dirty="0"/>
          </a:p>
        </p:txBody>
      </p:sp>
      <p:sp>
        <p:nvSpPr>
          <p:cNvPr id="3" name="Content Placeholder 2"/>
          <p:cNvSpPr>
            <a:spLocks noGrp="1"/>
          </p:cNvSpPr>
          <p:nvPr>
            <p:ph idx="1"/>
          </p:nvPr>
        </p:nvSpPr>
        <p:spPr/>
        <p:txBody>
          <a:bodyPr>
            <a:normAutofit/>
          </a:bodyPr>
          <a:lstStyle/>
          <a:p>
            <a:r>
              <a:rPr lang="en-US" dirty="0" smtClean="0"/>
              <a:t>“Upon </a:t>
            </a:r>
            <a:r>
              <a:rPr lang="en-US" dirty="0"/>
              <a:t>whom you see the Spirit descending, and remaining on Him, this is He who baptizes with the Holy </a:t>
            </a:r>
            <a:r>
              <a:rPr lang="en-US" dirty="0" smtClean="0"/>
              <a:t>Spirit” (John 1:33). </a:t>
            </a:r>
          </a:p>
          <a:p>
            <a:endParaRPr lang="en-US" sz="1200" dirty="0"/>
          </a:p>
          <a:p>
            <a:r>
              <a:rPr lang="en-US" dirty="0" smtClean="0"/>
              <a:t>“I </a:t>
            </a:r>
            <a:r>
              <a:rPr lang="en-US" dirty="0"/>
              <a:t>indeed baptize you with water unto repentance, but He who is coming after me is mightier than I, whose sandals I am not worthy to carry. He will baptize you with the Holy Spirit and </a:t>
            </a:r>
            <a:r>
              <a:rPr lang="en-US" dirty="0" smtClean="0"/>
              <a:t>fire” (Matt. 3:11).</a:t>
            </a:r>
            <a:endParaRPr lang="en-US" dirty="0"/>
          </a:p>
        </p:txBody>
      </p:sp>
    </p:spTree>
    <p:extLst>
      <p:ext uri="{BB962C8B-B14F-4D97-AF65-F5344CB8AC3E}">
        <p14:creationId xmlns:p14="http://schemas.microsoft.com/office/powerpoint/2010/main" val="27629918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Jesus is the Administrator of Holy Spirit Baptism</a:t>
            </a:r>
            <a:endParaRPr lang="en-US" b="1" i="1" dirty="0"/>
          </a:p>
        </p:txBody>
      </p:sp>
      <p:sp>
        <p:nvSpPr>
          <p:cNvPr id="3" name="Content Placeholder 2"/>
          <p:cNvSpPr>
            <a:spLocks noGrp="1"/>
          </p:cNvSpPr>
          <p:nvPr>
            <p:ph idx="1"/>
          </p:nvPr>
        </p:nvSpPr>
        <p:spPr>
          <a:xfrm>
            <a:off x="457200" y="1981200"/>
            <a:ext cx="8229600" cy="4144963"/>
          </a:xfrm>
        </p:spPr>
        <p:txBody>
          <a:bodyPr>
            <a:normAutofit/>
          </a:bodyPr>
          <a:lstStyle/>
          <a:p>
            <a:r>
              <a:rPr lang="en-US" dirty="0" smtClean="0"/>
              <a:t>“This </a:t>
            </a:r>
            <a:r>
              <a:rPr lang="en-US" dirty="0"/>
              <a:t>Jesus God has raised up, of which we are all witnesses. </a:t>
            </a:r>
            <a:r>
              <a:rPr lang="en-US" dirty="0" smtClean="0"/>
              <a:t>Therefore </a:t>
            </a:r>
            <a:r>
              <a:rPr lang="en-US" dirty="0"/>
              <a:t>being exalted to the right hand of God, and having received from the Father the promise of the Holy Spirit, He poured out this which you now see and </a:t>
            </a:r>
            <a:r>
              <a:rPr lang="en-US" dirty="0" smtClean="0"/>
              <a:t>hear” (Acts 2:32-33).</a:t>
            </a:r>
            <a:endParaRPr lang="en-US" dirty="0"/>
          </a:p>
        </p:txBody>
      </p:sp>
    </p:spTree>
    <p:extLst>
      <p:ext uri="{BB962C8B-B14F-4D97-AF65-F5344CB8AC3E}">
        <p14:creationId xmlns:p14="http://schemas.microsoft.com/office/powerpoint/2010/main" val="1172353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i="1" dirty="0" smtClean="0"/>
              <a:t>Holy Spirit Baptism Was A Promise</a:t>
            </a:r>
            <a:endParaRPr lang="en-US" b="1" i="1" dirty="0"/>
          </a:p>
        </p:txBody>
      </p:sp>
      <p:sp>
        <p:nvSpPr>
          <p:cNvPr id="5" name="Content Placeholder 4"/>
          <p:cNvSpPr>
            <a:spLocks noGrp="1"/>
          </p:cNvSpPr>
          <p:nvPr>
            <p:ph idx="1"/>
          </p:nvPr>
        </p:nvSpPr>
        <p:spPr/>
        <p:txBody>
          <a:bodyPr>
            <a:normAutofit/>
          </a:bodyPr>
          <a:lstStyle/>
          <a:p>
            <a:r>
              <a:rPr lang="en-US" dirty="0" smtClean="0"/>
              <a:t>“And </a:t>
            </a:r>
            <a:r>
              <a:rPr lang="en-US" dirty="0"/>
              <a:t>being assembled together with them, He commanded them not to depart from Jerusalem, but to wait for the </a:t>
            </a:r>
            <a:r>
              <a:rPr lang="en-US" u="sng" dirty="0"/>
              <a:t>Promise</a:t>
            </a:r>
            <a:r>
              <a:rPr lang="en-US" dirty="0"/>
              <a:t> of the Father, </a:t>
            </a:r>
            <a:r>
              <a:rPr lang="en-US" dirty="0" smtClean="0"/>
              <a:t>‘which,’ </a:t>
            </a:r>
            <a:r>
              <a:rPr lang="en-US" dirty="0"/>
              <a:t>He said, </a:t>
            </a:r>
            <a:r>
              <a:rPr lang="en-US" dirty="0" smtClean="0"/>
              <a:t>‘you </a:t>
            </a:r>
            <a:r>
              <a:rPr lang="en-US" dirty="0"/>
              <a:t>have heard from Me; </a:t>
            </a:r>
            <a:r>
              <a:rPr lang="en-US" dirty="0" smtClean="0"/>
              <a:t>for </a:t>
            </a:r>
            <a:r>
              <a:rPr lang="en-US" dirty="0"/>
              <a:t>John truly baptized with water, but you shall be baptized with the Holy Spirit not many days from </a:t>
            </a:r>
            <a:r>
              <a:rPr lang="en-US" dirty="0" smtClean="0"/>
              <a:t>now’” (Acts 1:4-5). </a:t>
            </a:r>
            <a:endParaRPr lang="en-US" dirty="0"/>
          </a:p>
        </p:txBody>
      </p:sp>
    </p:spTree>
    <p:extLst>
      <p:ext uri="{BB962C8B-B14F-4D97-AF65-F5344CB8AC3E}">
        <p14:creationId xmlns:p14="http://schemas.microsoft.com/office/powerpoint/2010/main" val="2194281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378</TotalTime>
  <Words>878</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The Baptism of the Holy Spirit</vt:lpstr>
      <vt:lpstr>Disagreement regarding the timing and purpose for the baptism of the Holy Spirit</vt:lpstr>
      <vt:lpstr>PowerPoint Presentation</vt:lpstr>
      <vt:lpstr>PowerPoint Presentation</vt:lpstr>
      <vt:lpstr>Jesus is the Administrator of Holy Spirit Baptism</vt:lpstr>
      <vt:lpstr>Jesus is the Administrator of Holy Spirit Baptism</vt:lpstr>
      <vt:lpstr>Jesus is the Administrator of Holy Spirit Baptism</vt:lpstr>
      <vt:lpstr>Holy Spirit Baptism Was A Promise</vt:lpstr>
      <vt:lpstr>Holy Spirit Baptism Was A Promise</vt:lpstr>
      <vt:lpstr>This Promise Was Made To the Apostles, Not All Believers </vt:lpstr>
      <vt:lpstr>This Promise Was Made To the Apostles, Not All Believers </vt:lpstr>
      <vt:lpstr>This Promise Was Made To the Apostles, Not All Believers </vt:lpstr>
      <vt:lpstr>This Promise Was Made To the Apostles, Not All Believers </vt:lpstr>
      <vt:lpstr>The Baptism of the Holy Spirit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Holy Spirit</dc:title>
  <dc:creator>Heath</dc:creator>
  <cp:lastModifiedBy>Guest</cp:lastModifiedBy>
  <cp:revision>66</cp:revision>
  <dcterms:created xsi:type="dcterms:W3CDTF">2013-05-08T14:23:39Z</dcterms:created>
  <dcterms:modified xsi:type="dcterms:W3CDTF">2014-04-28T18:11:25Z</dcterms:modified>
</cp:coreProperties>
</file>