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60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74" r:id="rId20"/>
  </p:sldIdLst>
  <p:sldSz cx="13004800" cy="9753600"/>
  <p:notesSz cx="7010400" cy="9296400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1pPr>
    <a:lvl2pPr marL="4572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2pPr>
    <a:lvl3pPr marL="9144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3pPr>
    <a:lvl4pPr marL="13716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4pPr>
    <a:lvl5pPr marL="18288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 varScale="1">
        <p:scale>
          <a:sx n="78" d="100"/>
          <a:sy n="78" d="100"/>
        </p:scale>
        <p:origin x="-1596" y="-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" charset="0"/>
              </a:rPr>
              <a:t>Click to edit Master text styles</a:t>
            </a:r>
          </a:p>
          <a:p>
            <a:pPr lvl="1"/>
            <a:r>
              <a:rPr lang="en-US">
                <a:sym typeface="Avenir" charset="0"/>
              </a:rPr>
              <a:t>Second level</a:t>
            </a:r>
          </a:p>
          <a:p>
            <a:pPr lvl="2"/>
            <a:r>
              <a:rPr lang="en-US">
                <a:sym typeface="Avenir" charset="0"/>
              </a:rPr>
              <a:t>Third level</a:t>
            </a:r>
          </a:p>
          <a:p>
            <a:pPr lvl="3"/>
            <a:r>
              <a:rPr lang="en-US">
                <a:sym typeface="Avenir" charset="0"/>
              </a:rPr>
              <a:t>Fourth level</a:t>
            </a:r>
          </a:p>
          <a:p>
            <a:pPr lvl="4"/>
            <a:r>
              <a:rPr lang="en-US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2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ＭＳ Ｐゴシック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Slide:</a:t>
            </a:r>
          </a:p>
          <a:p>
            <a:r>
              <a:rPr lang="en-US" dirty="0" smtClean="0"/>
              <a:t>Godly Living—in Perilous Times—</a:t>
            </a:r>
            <a:r>
              <a:rPr lang="en-US" b="1" dirty="0" smtClean="0"/>
              <a:t>2 Timothy 1:3—4:18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44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Holy That We Can Be Useful(2 Timothy 2:20-26….</a:t>
            </a:r>
            <a:r>
              <a:rPr lang="en-US" sz="1000" b="1" dirty="0"/>
              <a:t>2:21</a:t>
            </a:r>
            <a:r>
              <a:rPr lang="en-US" sz="1000" dirty="0"/>
              <a:t>…</a:t>
            </a:r>
          </a:p>
          <a:p>
            <a:r>
              <a:rPr lang="en-US" sz="1000" dirty="0"/>
              <a:t>* Difference in vessels – (honor &amp; dishonor) - (</a:t>
            </a:r>
            <a:r>
              <a:rPr lang="en-US" sz="1000" b="1" dirty="0"/>
              <a:t>2:20</a:t>
            </a:r>
            <a:r>
              <a:rPr lang="en-US" sz="1000" dirty="0"/>
              <a:t>)</a:t>
            </a:r>
          </a:p>
          <a:p>
            <a:r>
              <a:rPr lang="en-US" sz="1000" dirty="0"/>
              <a:t>* Flee youthful lust – (pride, rashness, vain glory) -  (</a:t>
            </a:r>
            <a:r>
              <a:rPr lang="en-US" sz="1000" b="1" dirty="0"/>
              <a:t>2:22</a:t>
            </a:r>
            <a:r>
              <a:rPr lang="en-US" sz="1000" dirty="0"/>
              <a:t>)</a:t>
            </a:r>
          </a:p>
          <a:p>
            <a:r>
              <a:rPr lang="en-US" sz="1000" dirty="0"/>
              <a:t>* Foolish and ignorant disputes generate strife - (</a:t>
            </a:r>
            <a:r>
              <a:rPr lang="en-US" sz="1000" b="1" dirty="0"/>
              <a:t>2:23</a:t>
            </a:r>
            <a:r>
              <a:rPr lang="en-US" sz="1000" dirty="0"/>
              <a:t>)</a:t>
            </a:r>
          </a:p>
          <a:p>
            <a:pPr marL="465887" indent="-465887">
              <a:buFont typeface="Arial" charset="0"/>
              <a:buChar char="•"/>
            </a:pPr>
            <a:r>
              <a:rPr lang="en-US" sz="1000" dirty="0"/>
              <a:t>Must not quarrel with those in opposition to the truth - (</a:t>
            </a:r>
            <a:r>
              <a:rPr lang="en-US" sz="1000" b="1" dirty="0"/>
              <a:t>2:24-26</a:t>
            </a:r>
            <a:r>
              <a:rPr lang="en-US" sz="1000" dirty="0"/>
              <a:t>)</a:t>
            </a:r>
          </a:p>
          <a:p>
            <a:pPr marL="465887" indent="-465887">
              <a:buFont typeface="Arial" charset="0"/>
              <a:buChar char="•"/>
            </a:pPr>
            <a:r>
              <a:rPr lang="en-US" sz="1400" i="1" dirty="0"/>
              <a:t>“It is likely that not animal indulgences, but the impetuosity, rash self-confidence, hastiness, strife, and vainglory of young men</a:t>
            </a:r>
            <a:r>
              <a:rPr lang="en-US" sz="1400" dirty="0"/>
              <a:t>” —Jamieson-</a:t>
            </a:r>
            <a:r>
              <a:rPr lang="en-US" sz="1400" dirty="0" err="1"/>
              <a:t>Fausset</a:t>
            </a:r>
            <a:r>
              <a:rPr lang="en-US" sz="1400" dirty="0"/>
              <a:t>-Brown Bible Commentary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Holy That We Can Be Useful(2 Timothy 2:20-26….</a:t>
            </a:r>
            <a:r>
              <a:rPr lang="en-US" sz="1000" b="1" dirty="0"/>
              <a:t>2:21</a:t>
            </a:r>
            <a:r>
              <a:rPr lang="en-US" sz="1000" dirty="0"/>
              <a:t>…</a:t>
            </a:r>
          </a:p>
          <a:p>
            <a:r>
              <a:rPr lang="en-US" sz="1000" dirty="0"/>
              <a:t>* Be a vessel of honor– Value, usefulness - (</a:t>
            </a:r>
            <a:r>
              <a:rPr lang="en-US" sz="1000" b="1" dirty="0"/>
              <a:t>2:20,21</a:t>
            </a:r>
            <a:r>
              <a:rPr lang="en-US" sz="1000" dirty="0"/>
              <a:t>)</a:t>
            </a:r>
          </a:p>
          <a:p>
            <a:r>
              <a:rPr lang="en-US" sz="1000" dirty="0"/>
              <a:t>* Pursue righteousness, faith, love, peace from a pure heart – (</a:t>
            </a:r>
            <a:r>
              <a:rPr lang="en-US" sz="1000" b="1" dirty="0"/>
              <a:t>2:22</a:t>
            </a:r>
            <a:r>
              <a:rPr lang="en-US" sz="1000" dirty="0"/>
              <a:t>)</a:t>
            </a:r>
          </a:p>
          <a:p>
            <a:r>
              <a:rPr lang="en-US" sz="1000" dirty="0"/>
              <a:t>* Be gentle, a teacher, patient, humble – correcting those taken captive - (</a:t>
            </a:r>
            <a:r>
              <a:rPr lang="en-US" sz="1000" b="1" dirty="0"/>
              <a:t>2:24-26)</a:t>
            </a:r>
          </a:p>
          <a:p>
            <a:endParaRPr lang="en-US" sz="1000" dirty="0"/>
          </a:p>
          <a:p>
            <a:r>
              <a:rPr lang="en-US" sz="1000" dirty="0"/>
              <a:t>* </a:t>
            </a:r>
            <a:r>
              <a:rPr lang="en-US" sz="1400" i="1" dirty="0"/>
              <a:t>“It is likely that not animal indulgences, but the impetuosity, rash self-confidence, hastiness, strife, and vainglory of young men</a:t>
            </a:r>
            <a:r>
              <a:rPr lang="en-US" sz="1400" dirty="0"/>
              <a:t>” —Jamieson-</a:t>
            </a:r>
            <a:r>
              <a:rPr lang="en-US" sz="1400" dirty="0" err="1"/>
              <a:t>Fausset</a:t>
            </a:r>
            <a:r>
              <a:rPr lang="en-US" sz="1400" dirty="0"/>
              <a:t>-Brown Bible Commentary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Faithful and Confident (2 Timothy 3:1-17….</a:t>
            </a:r>
            <a:r>
              <a:rPr lang="en-US" sz="1000" b="1" dirty="0"/>
              <a:t>3:14</a:t>
            </a:r>
            <a:r>
              <a:rPr lang="en-US" sz="1000" dirty="0"/>
              <a:t>…</a:t>
            </a:r>
          </a:p>
          <a:p>
            <a:r>
              <a:rPr lang="en-US" sz="1000" dirty="0"/>
              <a:t>* In a sinful and rebellious world – (</a:t>
            </a:r>
            <a:r>
              <a:rPr lang="en-US" sz="1000" b="1" dirty="0"/>
              <a:t>3:1-6</a:t>
            </a:r>
            <a:r>
              <a:rPr lang="en-US" sz="1000" dirty="0"/>
              <a:t>)</a:t>
            </a:r>
          </a:p>
          <a:p>
            <a:r>
              <a:rPr lang="en-US" sz="1000" dirty="0"/>
              <a:t>* When people resist the truth – (</a:t>
            </a:r>
            <a:r>
              <a:rPr lang="en-US" sz="1000" b="1" dirty="0"/>
              <a:t>3:7-9</a:t>
            </a:r>
            <a:r>
              <a:rPr lang="en-US" sz="1000" dirty="0"/>
              <a:t>)</a:t>
            </a:r>
          </a:p>
          <a:p>
            <a:r>
              <a:rPr lang="en-US" sz="1000" dirty="0"/>
              <a:t>* Evil men &amp; imposters – growing worse &amp; worse – deceiving &amp; being deceived – (</a:t>
            </a:r>
            <a:r>
              <a:rPr lang="en-US" sz="1000" b="1" dirty="0"/>
              <a:t>3:13</a:t>
            </a:r>
            <a:r>
              <a:rPr lang="en-US" sz="10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Faithful and Confident (2 Timothy 3:1-17….</a:t>
            </a:r>
            <a:r>
              <a:rPr lang="en-US" sz="1000" b="1" dirty="0"/>
              <a:t>3:14</a:t>
            </a:r>
            <a:r>
              <a:rPr lang="en-US" sz="1000" dirty="0"/>
              <a:t>…</a:t>
            </a:r>
          </a:p>
          <a:p>
            <a:r>
              <a:rPr lang="en-US" sz="1000" dirty="0"/>
              <a:t>* “. . . carefully followed my doctrine, manner of life, purpose, faith, long-suffering, love, perseverance, persecution – (</a:t>
            </a:r>
            <a:r>
              <a:rPr lang="en-US" sz="1000" b="1" dirty="0"/>
              <a:t>3:10,11</a:t>
            </a:r>
            <a:r>
              <a:rPr lang="en-US" sz="1000" dirty="0"/>
              <a:t>)</a:t>
            </a:r>
          </a:p>
          <a:p>
            <a:r>
              <a:rPr lang="en-US" sz="1000" dirty="0"/>
              <a:t>* Live godly – suffering persecution  – (</a:t>
            </a:r>
            <a:r>
              <a:rPr lang="en-US" sz="1000" b="1" dirty="0"/>
              <a:t>3:12</a:t>
            </a:r>
            <a:r>
              <a:rPr lang="en-US" sz="1000" dirty="0"/>
              <a:t>)</a:t>
            </a:r>
          </a:p>
          <a:p>
            <a:r>
              <a:rPr lang="en-US" sz="1000" dirty="0"/>
              <a:t>* Trust &amp; follow the scriptures – (</a:t>
            </a:r>
            <a:r>
              <a:rPr lang="en-US" sz="1000" b="1" dirty="0"/>
              <a:t>3:15-17</a:t>
            </a:r>
            <a:r>
              <a:rPr lang="en-US" sz="10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Persistent and Vigilant(2 Timothy 4:1-5….</a:t>
            </a:r>
            <a:r>
              <a:rPr lang="en-US" sz="1000" b="1" dirty="0"/>
              <a:t>4:5</a:t>
            </a:r>
            <a:r>
              <a:rPr lang="en-US" sz="1000" dirty="0"/>
              <a:t>…</a:t>
            </a:r>
          </a:p>
          <a:p>
            <a:r>
              <a:rPr lang="en-US" sz="1000" dirty="0"/>
              <a:t>* Men will NOT endure sound doctrine - (</a:t>
            </a:r>
            <a:r>
              <a:rPr lang="en-US" sz="1000" b="1" dirty="0"/>
              <a:t>4:3</a:t>
            </a:r>
            <a:r>
              <a:rPr lang="en-US" sz="1000" dirty="0"/>
              <a:t>)</a:t>
            </a:r>
          </a:p>
          <a:p>
            <a:r>
              <a:rPr lang="en-US" sz="1000" dirty="0"/>
              <a:t>* Men will formulate doctrines to conform to what they want to believe &amp; practice – (</a:t>
            </a:r>
            <a:r>
              <a:rPr lang="en-US" sz="1000" b="1" dirty="0"/>
              <a:t>4:3</a:t>
            </a:r>
            <a:r>
              <a:rPr lang="en-US" sz="1000" dirty="0"/>
              <a:t>)</a:t>
            </a:r>
          </a:p>
          <a:p>
            <a:r>
              <a:rPr lang="en-US" sz="1000" dirty="0"/>
              <a:t>* Seeking teachers to satisfy what they want – (</a:t>
            </a:r>
            <a:r>
              <a:rPr lang="en-US" sz="1000" b="1" dirty="0"/>
              <a:t>4:3</a:t>
            </a:r>
            <a:r>
              <a:rPr lang="en-US" sz="1000" dirty="0"/>
              <a:t>)</a:t>
            </a:r>
          </a:p>
          <a:p>
            <a:r>
              <a:rPr lang="en-US" sz="1000" dirty="0"/>
              <a:t>* Turning from the truth to fables– </a:t>
            </a:r>
            <a:r>
              <a:rPr lang="en-US" sz="1000" b="1" dirty="0"/>
              <a:t>(4:4)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Persistent and Vigilant(2 Timothy 4:1-5….</a:t>
            </a:r>
            <a:r>
              <a:rPr lang="en-US" sz="1000" b="1" dirty="0"/>
              <a:t>4:5</a:t>
            </a:r>
            <a:r>
              <a:rPr lang="en-US" sz="1000" dirty="0"/>
              <a:t>…</a:t>
            </a:r>
          </a:p>
          <a:p>
            <a:r>
              <a:rPr lang="en-US" sz="1000" dirty="0"/>
              <a:t>* Continue to preach the truth whether people want it or not - (</a:t>
            </a:r>
            <a:r>
              <a:rPr lang="en-US" sz="1000" b="1" dirty="0"/>
              <a:t>4:2</a:t>
            </a:r>
            <a:r>
              <a:rPr lang="en-US" sz="1000" dirty="0"/>
              <a:t>)</a:t>
            </a:r>
          </a:p>
          <a:p>
            <a:r>
              <a:rPr lang="en-US" sz="1000" dirty="0"/>
              <a:t>* Convince, rebuke, exhort, with all long-suffering and teaching – (</a:t>
            </a:r>
            <a:r>
              <a:rPr lang="en-US" sz="1000" b="1" dirty="0"/>
              <a:t>4:2</a:t>
            </a:r>
            <a:r>
              <a:rPr lang="en-US" sz="1000" dirty="0"/>
              <a:t>)</a:t>
            </a:r>
          </a:p>
          <a:p>
            <a:r>
              <a:rPr lang="en-US" sz="1000" dirty="0"/>
              <a:t>* Watch, endure, work, fulfill – (</a:t>
            </a:r>
            <a:r>
              <a:rPr lang="en-US" sz="1000" b="1" dirty="0"/>
              <a:t>4:5</a:t>
            </a:r>
            <a:r>
              <a:rPr lang="en-US" sz="10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Ready For Judgment (2 Timothy 4:6-8….</a:t>
            </a:r>
            <a:r>
              <a:rPr lang="en-US" sz="1000" b="1" dirty="0"/>
              <a:t>4:8</a:t>
            </a:r>
            <a:r>
              <a:rPr lang="en-US" sz="1000" dirty="0"/>
              <a:t>…</a:t>
            </a:r>
          </a:p>
          <a:p>
            <a:pPr marL="174708" indent="-174708">
              <a:buFont typeface="Arial" charset="0"/>
              <a:buChar char="•"/>
            </a:pPr>
            <a:r>
              <a:rPr lang="en-US" sz="1000" dirty="0"/>
              <a:t>SOME NOT READY!!</a:t>
            </a:r>
          </a:p>
          <a:p>
            <a:pPr marL="465887" indent="-465887">
              <a:buFont typeface="Arial" charset="0"/>
              <a:buChar char="•"/>
            </a:pPr>
            <a:r>
              <a:rPr lang="en-US" sz="1400" dirty="0" err="1" smtClean="0"/>
              <a:t>Phygellus</a:t>
            </a:r>
            <a:r>
              <a:rPr lang="en-US" sz="1400" dirty="0" smtClean="0"/>
              <a:t> &amp; </a:t>
            </a:r>
            <a:r>
              <a:rPr lang="en-US" sz="1400" dirty="0" err="1" smtClean="0"/>
              <a:t>Hermogenes</a:t>
            </a:r>
            <a:r>
              <a:rPr lang="en-US" sz="1400" dirty="0" smtClean="0"/>
              <a:t> – (</a:t>
            </a:r>
            <a:r>
              <a:rPr lang="en-US" sz="1400" b="1" dirty="0" smtClean="0"/>
              <a:t>1:15</a:t>
            </a:r>
            <a:r>
              <a:rPr lang="en-US" sz="1400" dirty="0" smtClean="0"/>
              <a:t>)</a:t>
            </a:r>
          </a:p>
          <a:p>
            <a:pPr marL="465887" indent="-465887">
              <a:buFont typeface="Arial" charset="0"/>
              <a:buChar char="•"/>
            </a:pPr>
            <a:r>
              <a:rPr lang="en-US" sz="1400" dirty="0" smtClean="0"/>
              <a:t>False teachers like </a:t>
            </a:r>
            <a:r>
              <a:rPr lang="en-US" sz="1400" dirty="0" err="1" smtClean="0"/>
              <a:t>Hymenaeus</a:t>
            </a:r>
            <a:r>
              <a:rPr lang="en-US" sz="1400" dirty="0" smtClean="0"/>
              <a:t>, </a:t>
            </a:r>
            <a:r>
              <a:rPr lang="en-US" sz="1400" dirty="0" err="1" smtClean="0"/>
              <a:t>Philetus</a:t>
            </a:r>
            <a:r>
              <a:rPr lang="en-US" sz="1400" dirty="0" smtClean="0"/>
              <a:t> &amp; those ruined by them – (</a:t>
            </a:r>
            <a:r>
              <a:rPr lang="en-US" sz="1400" b="1" dirty="0" smtClean="0"/>
              <a:t>2:14,16-18</a:t>
            </a:r>
            <a:r>
              <a:rPr lang="en-US" sz="1400" dirty="0" smtClean="0"/>
              <a:t>)</a:t>
            </a:r>
          </a:p>
          <a:p>
            <a:pPr marL="465887" indent="-465887">
              <a:buFont typeface="Arial" charset="0"/>
              <a:buChar char="•"/>
            </a:pPr>
            <a:r>
              <a:rPr lang="en-US" sz="1400" dirty="0" smtClean="0"/>
              <a:t>The ungodly – (</a:t>
            </a:r>
            <a:r>
              <a:rPr lang="en-US" sz="1400" b="1" dirty="0" smtClean="0"/>
              <a:t>3:1-9</a:t>
            </a:r>
            <a:r>
              <a:rPr lang="en-US" sz="1400" dirty="0" smtClean="0"/>
              <a:t>)</a:t>
            </a:r>
          </a:p>
          <a:p>
            <a:pPr marL="465887" indent="-465887">
              <a:buFont typeface="Arial" charset="0"/>
              <a:buChar char="•"/>
            </a:pPr>
            <a:r>
              <a:rPr lang="en-US" sz="1400" dirty="0" smtClean="0"/>
              <a:t>Those who turn from the truth – (</a:t>
            </a:r>
            <a:r>
              <a:rPr lang="en-US" sz="1400" b="1" dirty="0" smtClean="0"/>
              <a:t>4:3,4</a:t>
            </a:r>
            <a:r>
              <a:rPr lang="en-US" sz="1400" dirty="0" smtClean="0"/>
              <a:t>)</a:t>
            </a:r>
          </a:p>
          <a:p>
            <a:pPr marL="465887" indent="-465887">
              <a:buFont typeface="Arial" charset="0"/>
              <a:buChar char="•"/>
            </a:pPr>
            <a:r>
              <a:rPr lang="en-US" sz="1400" dirty="0" smtClean="0"/>
              <a:t>Demas &amp; Alexander – </a:t>
            </a:r>
            <a:r>
              <a:rPr lang="en-US" sz="1400" b="1" dirty="0" smtClean="0"/>
              <a:t>(4:10,14</a:t>
            </a:r>
            <a:r>
              <a:rPr lang="en-US" sz="1400" dirty="0" smtClean="0"/>
              <a:t>)</a:t>
            </a:r>
          </a:p>
          <a:p>
            <a:pPr marL="465887" indent="-465887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Ready For Judgment (2 Timothy 4:6-8….</a:t>
            </a:r>
            <a:r>
              <a:rPr lang="en-US" sz="1000" b="1" dirty="0"/>
              <a:t>4:8</a:t>
            </a:r>
            <a:r>
              <a:rPr lang="en-US" sz="1000" dirty="0"/>
              <a:t>…</a:t>
            </a:r>
          </a:p>
          <a:p>
            <a:pPr marL="174708" indent="-174708">
              <a:buFont typeface="Arial" charset="0"/>
              <a:buChar char="•"/>
            </a:pPr>
            <a:r>
              <a:rPr lang="en-US" sz="1000" dirty="0"/>
              <a:t>SOME NOT READY!!</a:t>
            </a:r>
          </a:p>
          <a:p>
            <a:pPr marL="174708" indent="-174708">
              <a:buFont typeface="Arial" charset="0"/>
              <a:buChar char="•"/>
            </a:pPr>
            <a:r>
              <a:rPr lang="en-US" sz="1000" dirty="0"/>
              <a:t>May God grant them repentance – </a:t>
            </a:r>
            <a:r>
              <a:rPr lang="en-US" sz="1000" b="1" dirty="0"/>
              <a:t>(2:25,26</a:t>
            </a:r>
            <a:r>
              <a:rPr lang="en-US" sz="1000" dirty="0"/>
              <a:t>)</a:t>
            </a:r>
          </a:p>
          <a:p>
            <a:pPr marL="174708" indent="-174708">
              <a:buFont typeface="Arial" charset="0"/>
              <a:buChar char="•"/>
            </a:pPr>
            <a:r>
              <a:rPr lang="en-US" sz="1000" dirty="0"/>
              <a:t>The Lord will repay according to works – (</a:t>
            </a:r>
            <a:r>
              <a:rPr lang="en-US" sz="1000" b="1" dirty="0"/>
              <a:t>4:14</a:t>
            </a:r>
            <a:r>
              <a:rPr lang="en-US" sz="1000" dirty="0"/>
              <a:t>)</a:t>
            </a:r>
          </a:p>
          <a:p>
            <a:pPr marL="174708" indent="-174708">
              <a:buFont typeface="Arial" charset="0"/>
              <a:buChar char="•"/>
            </a:pPr>
            <a:r>
              <a:rPr lang="en-US" sz="1000" dirty="0"/>
              <a:t>Everlasting destruction if impenitent – </a:t>
            </a:r>
            <a:r>
              <a:rPr lang="en-US" sz="1000" b="1" dirty="0"/>
              <a:t>(Rom. 2:5-8; 2 Cor. 5:10; 2 Thess. 1;7-9; etc</a:t>
            </a:r>
            <a:r>
              <a:rPr lang="en-US" sz="1000" dirty="0"/>
              <a:t>.)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Be Ready For Judgment (2 Timothy 4:6-8….</a:t>
            </a:r>
            <a:r>
              <a:rPr lang="en-US" sz="1000" b="1" dirty="0"/>
              <a:t>4:8</a:t>
            </a:r>
            <a:r>
              <a:rPr lang="en-US" sz="1000" dirty="0"/>
              <a:t>…*</a:t>
            </a:r>
          </a:p>
          <a:p>
            <a:r>
              <a:rPr lang="en-US" sz="1000" dirty="0"/>
              <a:t>* Fight the good fight, – (</a:t>
            </a:r>
            <a:r>
              <a:rPr lang="en-US" sz="1000" b="1" dirty="0"/>
              <a:t>4:7</a:t>
            </a:r>
            <a:r>
              <a:rPr lang="en-US" sz="1000" dirty="0"/>
              <a:t>)</a:t>
            </a:r>
          </a:p>
          <a:p>
            <a:r>
              <a:rPr lang="en-US" sz="1000" dirty="0"/>
              <a:t>* Finish the race, – (</a:t>
            </a:r>
            <a:r>
              <a:rPr lang="en-US" sz="1000" b="1" dirty="0"/>
              <a:t>4:7</a:t>
            </a:r>
            <a:r>
              <a:rPr lang="en-US" sz="1000" dirty="0"/>
              <a:t>)</a:t>
            </a:r>
          </a:p>
          <a:p>
            <a:r>
              <a:rPr lang="en-US" sz="1000" dirty="0"/>
              <a:t>* Keep the faith – (</a:t>
            </a:r>
            <a:r>
              <a:rPr lang="en-US" sz="1000" b="1" dirty="0"/>
              <a:t>4:7</a:t>
            </a:r>
            <a:r>
              <a:rPr lang="en-US" sz="1000" dirty="0"/>
              <a:t>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Summary--Invitation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717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2 Tim.3:1-4…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1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2 Tim.3:5-7…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1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Be Loyal to the Truth (2 Timothy 1:3-18….</a:t>
            </a:r>
            <a:r>
              <a:rPr lang="en-US" sz="1200" b="1" dirty="0" smtClean="0"/>
              <a:t>1:12,13</a:t>
            </a:r>
            <a:r>
              <a:rPr lang="en-US" sz="1200" dirty="0" smtClean="0"/>
              <a:t>…</a:t>
            </a:r>
          </a:p>
          <a:p>
            <a:r>
              <a:rPr lang="en-US" sz="1200" dirty="0" smtClean="0"/>
              <a:t>* Even in times of disappointment and hardship - (</a:t>
            </a:r>
            <a:r>
              <a:rPr lang="en-US" sz="1200" b="1" dirty="0" smtClean="0"/>
              <a:t>1:4,16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* God has not given us a spirit of fear - (</a:t>
            </a:r>
            <a:r>
              <a:rPr lang="en-US" sz="1200" b="1" dirty="0" smtClean="0"/>
              <a:t>1:7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* Paul suffered for the truth - (</a:t>
            </a:r>
            <a:r>
              <a:rPr lang="en-US" sz="1200" b="1" dirty="0" smtClean="0"/>
              <a:t>1:8,12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* Many will NOT be loyal to the truth - (</a:t>
            </a:r>
            <a:r>
              <a:rPr lang="en-US" sz="1200" b="1" dirty="0" smtClean="0"/>
              <a:t>1:15</a:t>
            </a:r>
            <a:r>
              <a:rPr lang="en-US" sz="12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Be Loyal to the Truth (2 Timothy 1:3-18….</a:t>
            </a:r>
            <a:r>
              <a:rPr lang="en-US" sz="1400" b="1" dirty="0" smtClean="0"/>
              <a:t>1:12,13</a:t>
            </a:r>
            <a:r>
              <a:rPr lang="en-US" sz="1400" dirty="0" smtClean="0"/>
              <a:t>…</a:t>
            </a:r>
          </a:p>
          <a:p>
            <a:r>
              <a:rPr lang="en-US" sz="1400" dirty="0" smtClean="0"/>
              <a:t>* Evidence of genuine faith - (</a:t>
            </a:r>
            <a:r>
              <a:rPr lang="en-US" sz="1400" b="1" dirty="0" smtClean="0"/>
              <a:t>1:5-7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* Not ashamed of the gospel or those who proclaim it - (</a:t>
            </a:r>
            <a:r>
              <a:rPr lang="en-US" sz="1400" b="1" dirty="0" smtClean="0"/>
              <a:t>1:8-12,16-18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* Hold fast to the pattern of sound words - (</a:t>
            </a:r>
            <a:r>
              <a:rPr lang="en-US" sz="1400" b="1" dirty="0" smtClean="0"/>
              <a:t>1:13,14</a:t>
            </a:r>
            <a:r>
              <a:rPr lang="en-US" sz="14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Be Strong</a:t>
            </a:r>
            <a:r>
              <a:rPr lang="en-US" sz="1400" baseline="0" dirty="0" smtClean="0"/>
              <a:t> and Endure</a:t>
            </a:r>
            <a:r>
              <a:rPr lang="en-US" sz="1400" dirty="0" smtClean="0"/>
              <a:t>(2 Timothy 2:1-13….</a:t>
            </a:r>
            <a:r>
              <a:rPr lang="en-US" sz="1400" b="1" dirty="0" smtClean="0"/>
              <a:t>2:1-3</a:t>
            </a:r>
            <a:r>
              <a:rPr lang="en-US" sz="1400" dirty="0" smtClean="0"/>
              <a:t>…</a:t>
            </a:r>
          </a:p>
          <a:p>
            <a:r>
              <a:rPr lang="en-US" sz="1400" dirty="0" smtClean="0"/>
              <a:t>* As a good soldier - </a:t>
            </a:r>
            <a:r>
              <a:rPr lang="en-US" sz="1400" b="1" dirty="0" smtClean="0"/>
              <a:t>(2:3,4</a:t>
            </a:r>
            <a:r>
              <a:rPr lang="en-US" sz="1400" dirty="0" smtClean="0"/>
              <a:t>) </a:t>
            </a:r>
          </a:p>
          <a:p>
            <a:r>
              <a:rPr lang="en-US" sz="1400" dirty="0" smtClean="0"/>
              <a:t>* As a competitor in athletics - (</a:t>
            </a:r>
            <a:r>
              <a:rPr lang="en-US" sz="1400" b="1" dirty="0" smtClean="0"/>
              <a:t>2:5)</a:t>
            </a:r>
          </a:p>
          <a:p>
            <a:r>
              <a:rPr lang="en-US" sz="1400" dirty="0" smtClean="0"/>
              <a:t>* As a hard working farmer - </a:t>
            </a:r>
            <a:r>
              <a:rPr lang="en-US" sz="1400" b="1" dirty="0" smtClean="0"/>
              <a:t>(2:6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* Suffering for the gospel is worth it - (</a:t>
            </a:r>
            <a:r>
              <a:rPr lang="en-US" sz="1400" b="1" dirty="0" smtClean="0"/>
              <a:t>7-13</a:t>
            </a:r>
            <a:r>
              <a:rPr lang="en-US" sz="14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Diligently Seeking God’s Approval (2 Timothy 2:14-19….</a:t>
            </a:r>
            <a:r>
              <a:rPr lang="en-US" sz="1400" b="1" dirty="0" smtClean="0"/>
              <a:t>2:15</a:t>
            </a:r>
            <a:r>
              <a:rPr lang="en-US" sz="1400" dirty="0" smtClean="0"/>
              <a:t>…</a:t>
            </a:r>
          </a:p>
          <a:p>
            <a:r>
              <a:rPr lang="en-US" sz="1400" dirty="0" smtClean="0"/>
              <a:t>* </a:t>
            </a:r>
            <a:r>
              <a:rPr lang="en-US" sz="1400" b="1" dirty="0" smtClean="0"/>
              <a:t>We live in confusing times</a:t>
            </a:r>
          </a:p>
          <a:p>
            <a:r>
              <a:rPr lang="en-US" sz="1400" dirty="0" smtClean="0"/>
              <a:t>* False teaching that ruins those who believe it - (</a:t>
            </a:r>
            <a:r>
              <a:rPr lang="en-US" sz="1400" b="1" dirty="0" smtClean="0"/>
              <a:t>2:14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* False teaching that leads to more ungodliness – (</a:t>
            </a:r>
            <a:r>
              <a:rPr lang="en-US" sz="1400" b="1" dirty="0" smtClean="0"/>
              <a:t>2:16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* False teaching that spreads like cancer overthrowing the faith of some - (</a:t>
            </a:r>
            <a:r>
              <a:rPr lang="en-US" sz="1400" b="1" dirty="0" smtClean="0"/>
              <a:t>2:17,18</a:t>
            </a:r>
            <a:r>
              <a:rPr lang="en-US" sz="1400" dirty="0" smtClean="0"/>
              <a:t>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Diligently Seeking God’s Approval (2 Timothy 2:14-19….</a:t>
            </a:r>
            <a:r>
              <a:rPr lang="en-US" sz="1400" b="1" dirty="0" smtClean="0"/>
              <a:t>2:15</a:t>
            </a:r>
            <a:r>
              <a:rPr lang="en-US" sz="1400" dirty="0" smtClean="0"/>
              <a:t>…</a:t>
            </a:r>
          </a:p>
          <a:p>
            <a:r>
              <a:rPr lang="en-US" sz="1400" dirty="0" smtClean="0"/>
              <a:t>* </a:t>
            </a:r>
            <a:r>
              <a:rPr lang="en-US" sz="1400" b="1" dirty="0" smtClean="0"/>
              <a:t>Nevertheless…(2:19)</a:t>
            </a:r>
          </a:p>
          <a:p>
            <a:r>
              <a:rPr lang="en-US" sz="1400" dirty="0" smtClean="0"/>
              <a:t>* We have a certain foundation</a:t>
            </a:r>
          </a:p>
          <a:p>
            <a:r>
              <a:rPr lang="en-US" sz="1400" dirty="0" smtClean="0"/>
              <a:t>* God recognizes our faithfulness</a:t>
            </a:r>
          </a:p>
          <a:p>
            <a:r>
              <a:rPr lang="en-US" sz="1400" dirty="0" smtClean="0"/>
              <a:t>* We must resist iniquity and be pleasing to God by following the truth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09731-2FBD-804A-88B0-94BC9A68DEB4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2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E67BB6-7B43-4744-919A-8F2590EC2ADA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0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417B9-8CEA-5F46-9882-35D0DF3EDBF7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5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4F253-28B1-5B4D-A7CE-88CB6E769ABC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5F53A2-5F37-F44F-9526-F390AD837247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9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D0F3BA-D3D7-494B-AB01-D9FFFE5B6CE5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A17ABA-7417-4549-B81B-C1E0ACEDCE42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2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0E8F2-1169-914A-9552-5142F729594F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3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675C8-5207-204E-9877-B306BE577490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4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BBFBDE-C673-AA4B-8444-FC31411E9452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6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F45E5-0C8D-D04E-BA2C-E6C8993BF465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12700" y="-3175"/>
            <a:ext cx="12979400" cy="9759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5023" tIns="65023" rIns="65023" bIns="65023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/>
          </p:cNvSpPr>
          <p:nvPr>
            <p:ph type="sldNum" sz="quarter" idx="2"/>
          </p:nvPr>
        </p:nvSpPr>
        <p:spPr bwMode="auto">
          <a:xfrm>
            <a:off x="12028488" y="93663"/>
            <a:ext cx="9763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5023" tIns="65023" rIns="65023" bIns="65023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B4E9A3A3-E71B-7D43-97C2-866D9D671764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271463"/>
            <a:ext cx="13439776" cy="10188576"/>
          </a:xfrm>
          <a:prstGeom prst="rect">
            <a:avLst/>
          </a:prstGeom>
          <a:noFill/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5400"/>
            <a:ext cx="12961937" cy="96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 descr="pasted-image.tif"/>
          <p:cNvPicPr>
            <a:picLocks noChangeAspect="1"/>
          </p:cNvPicPr>
          <p:nvPr/>
        </p:nvPicPr>
        <p:blipFill>
          <a:blip r:embed="rId4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-795338"/>
            <a:ext cx="8394700" cy="5900738"/>
          </a:xfrm>
          <a:prstGeom prst="rect">
            <a:avLst/>
          </a:prstGeom>
          <a:noFill/>
          <a:ln>
            <a:noFill/>
          </a:ln>
          <a:effectLst>
            <a:outerShdw blurRad="203200" dist="95073" dir="302112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17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099" name="AutoShape 3"/>
          <p:cNvSpPr>
            <a:spLocks/>
          </p:cNvSpPr>
          <p:nvPr/>
        </p:nvSpPr>
        <p:spPr bwMode="auto">
          <a:xfrm>
            <a:off x="7873999" y="7848600"/>
            <a:ext cx="5076063" cy="727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90500" dist="88880" dir="3409695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/>
            <a:r>
              <a:rPr lang="en-US" sz="3800" b="1" dirty="0">
                <a:solidFill>
                  <a:srgbClr val="D6D6D6"/>
                </a:solidFill>
                <a:latin typeface="Georgia" panose="02040502050405020303" pitchFamily="18" charset="0"/>
                <a:cs typeface="ZapfHumnst BT" charset="0"/>
                <a:sym typeface="ZapfHumnst BT" charset="0"/>
              </a:rPr>
              <a:t>2 Timothy 1:3-4:18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100" name="Picture 4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19488"/>
            <a:ext cx="72834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1" name="Picture 5" descr="pasted-image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-795338"/>
            <a:ext cx="8394700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5445125"/>
            <a:ext cx="30305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3" name="Picture 7" descr="pasted-image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19488"/>
            <a:ext cx="72834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Holy That We Can Be Useful—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2:20-26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Difference in vessels – </a:t>
            </a:r>
            <a:r>
              <a:rPr lang="en-US" sz="3800" dirty="0">
                <a:solidFill>
                  <a:srgbClr val="00B0F0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(honor &amp; dishonor) </a:t>
            </a: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- </a:t>
            </a:r>
            <a:r>
              <a:rPr lang="en-US" sz="32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(2:20)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Flee youthful lust – (</a:t>
            </a:r>
            <a:r>
              <a:rPr lang="en-US" sz="3800" dirty="0">
                <a:solidFill>
                  <a:srgbClr val="00B0F0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pride, rashness, vain glory</a:t>
            </a: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) - 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(2:22)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Foolish and ignorant disputes generate strife -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(2:23)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Must not quarrel with those in opposition to the truth -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(2:24-26)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472" y="3581400"/>
            <a:ext cx="50251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2:21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Therefore 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if anyone cleanses himself from the latter, he will be a vessel for honor, </a:t>
            </a:r>
            <a:r>
              <a:rPr lang="en-US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sanctified and useful 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for the Master, prepared for every good work</a:t>
            </a: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879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Holy That We Can Be Useful—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2:20-26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Be a vessel of honor– </a:t>
            </a:r>
            <a:r>
              <a:rPr lang="en-US" sz="38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Value, usefulness</a:t>
            </a: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-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(2:20,21)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Pursue righteousness, faith, love, peace from a </a:t>
            </a:r>
            <a:r>
              <a:rPr lang="en-US" sz="38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pure heart</a:t>
            </a: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–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(2:22)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Be gentle, a teacher, patient, humble – </a:t>
            </a:r>
            <a:r>
              <a:rPr lang="en-US" sz="38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correcting</a:t>
            </a: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those taken captive -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(2:24-26)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472" y="3581400"/>
            <a:ext cx="50251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2:21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Therefore 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if anyone cleanses himself from the latter, he will be a vessel for honor, </a:t>
            </a:r>
            <a:r>
              <a:rPr lang="en-US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sanctified and useful 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for the Master, prepared for every good work</a:t>
            </a: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918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Faithful and Confident—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3:1-17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In a sinful and rebellious world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(3:1-6)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When people resist the truth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(3:7-9)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Evil men </a:t>
            </a:r>
            <a:r>
              <a:rPr lang="en-US" sz="4000" dirty="0" smtClean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imposters – growing worse </a:t>
            </a:r>
            <a:r>
              <a:rPr lang="en-US" sz="4000" dirty="0" smtClean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worse – </a:t>
            </a:r>
            <a:r>
              <a:rPr lang="en-US" sz="40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deceiving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being deceived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(3:13)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472" y="3581400"/>
            <a:ext cx="50251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3:14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But you must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continue in the things which you have learned and been assured of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, knowing from whom you have learned them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Faithful and Confident—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3:1-17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“. . . carefully </a:t>
            </a:r>
            <a:r>
              <a:rPr lang="en-US" sz="40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followed my doctrine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, manner of life, purpose, faith, long-suffering, love, perseverance, persecution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(3:10,11)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Live </a:t>
            </a:r>
            <a:r>
              <a:rPr lang="en-US" sz="40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godly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– suffering persecution 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(3:12)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Trust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follow the scriptures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(3:15-17)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472" y="3581400"/>
            <a:ext cx="50251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3:14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But you must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continue in the things which you have learned and been assured of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, knowing from whom you have learned them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Persistent and Vigilant—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4:1-5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Men will </a:t>
            </a:r>
            <a:r>
              <a:rPr lang="en-US" sz="4000" u="sng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NOT 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endure sound doctrine -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(4:3)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Men will </a:t>
            </a:r>
            <a:r>
              <a:rPr lang="en-US" sz="40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formulate doctrines 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to conform to what they want to believe </a:t>
            </a:r>
            <a:r>
              <a:rPr lang="en-US" sz="4000" dirty="0" smtClean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practice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(4:3)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Seeking teachers to satisfy what they </a:t>
            </a:r>
            <a:r>
              <a:rPr lang="en-US" sz="4000" b="1" dirty="0">
                <a:solidFill>
                  <a:srgbClr val="00B0F0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want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(4:3)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Turning from the truth to </a:t>
            </a:r>
            <a:r>
              <a:rPr lang="en-US" sz="4000" b="1" dirty="0">
                <a:solidFill>
                  <a:srgbClr val="00B0F0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fables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(4:4)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472" y="3581400"/>
            <a:ext cx="5025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4:5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But you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be watchful 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in all things,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endure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afflictions,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do the work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of an evangelist,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fulfill your ministry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Persistent and Vigilant—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4:1-5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Continue to </a:t>
            </a:r>
            <a:r>
              <a:rPr lang="en-US" sz="4000" b="1" dirty="0">
                <a:solidFill>
                  <a:srgbClr val="00B0F0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preach the truth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whether people want it or not -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(4:2)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Convince, rebuke, exhort, with all long-suffering and teaching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(4:2)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Watch, </a:t>
            </a:r>
            <a:r>
              <a:rPr lang="en-US" sz="40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endure</a:t>
            </a:r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, work, fulfill – </a:t>
            </a:r>
            <a:r>
              <a:rPr lang="en-US" sz="40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(4:5)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472" y="3581400"/>
            <a:ext cx="5025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4:5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But you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be watchful 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in all things,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endure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afflictions,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do the work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of an evangelist, 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fulfill your ministry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Ready For Judgment—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4:6-8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b="1" dirty="0" smtClean="0">
                <a:solidFill>
                  <a:srgbClr val="FFC000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Some Not Ready!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400" dirty="0" err="1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Phygellus</a:t>
            </a:r>
            <a:r>
              <a:rPr lang="en-US" sz="3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&amp; </a:t>
            </a:r>
            <a:r>
              <a:rPr lang="en-US" sz="3400" dirty="0" err="1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Hermogenes</a:t>
            </a:r>
            <a:r>
              <a:rPr lang="en-US" sz="3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– </a:t>
            </a:r>
            <a:r>
              <a:rPr lang="en-US" sz="34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(1:15)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False teachers like </a:t>
            </a:r>
            <a:r>
              <a:rPr lang="en-US" sz="3400" dirty="0" err="1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Hymenaeus</a:t>
            </a:r>
            <a:r>
              <a:rPr lang="en-US" sz="3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Philetus</a:t>
            </a:r>
            <a:r>
              <a:rPr lang="en-US" sz="3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&amp; those ruined by them – </a:t>
            </a:r>
            <a:r>
              <a:rPr lang="en-US" sz="34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(2:14,16-18)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The ungodly – </a:t>
            </a:r>
            <a:r>
              <a:rPr lang="en-US" sz="34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(3:1-9)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Those who turn from the truth – </a:t>
            </a:r>
            <a:r>
              <a:rPr lang="en-US" sz="34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(4:3,4)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Demas &amp; Alexander – </a:t>
            </a:r>
            <a:r>
              <a:rPr lang="en-US" sz="34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(4:10,14)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endParaRPr lang="en-US" sz="4000" b="1" dirty="0">
              <a:solidFill>
                <a:schemeClr val="bg1"/>
              </a:solidFill>
              <a:latin typeface="Elephant" panose="02020904090505020303" pitchFamily="18" charset="0"/>
              <a:cs typeface="Continuum Bold" charset="0"/>
              <a:sym typeface="Continuum Bold" charset="0"/>
            </a:endParaRP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920" y="3124200"/>
            <a:ext cx="50251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4:8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Finally, there is laid up for me the crown of righteousness, which the Lord, </a:t>
            </a:r>
            <a:r>
              <a:rPr lang="en-US" sz="3800" b="1" dirty="0">
                <a:solidFill>
                  <a:srgbClr val="FFFF00"/>
                </a:solidFill>
                <a:latin typeface="Georgia" panose="02040502050405020303" pitchFamily="18" charset="0"/>
              </a:rPr>
              <a:t>the righteous Judge, will give to me on that Day</a:t>
            </a: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, and not to me only but also to all who have loved His appearing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4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Ready For Judgment—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4:6-8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b="1" dirty="0" smtClean="0">
                <a:solidFill>
                  <a:srgbClr val="FFC000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Some Not Ready!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May God grant them </a:t>
            </a:r>
            <a:r>
              <a:rPr lang="en-US" sz="36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repentance 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– </a:t>
            </a:r>
            <a:r>
              <a:rPr lang="en-US" sz="36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(2:25,26)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The Lord will repay according to works – </a:t>
            </a:r>
            <a:r>
              <a:rPr lang="en-US" sz="36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(4:14)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Everlasting destruction if </a:t>
            </a:r>
            <a:r>
              <a:rPr lang="en-US" sz="3600" b="1" dirty="0">
                <a:solidFill>
                  <a:srgbClr val="00B0F0"/>
                </a:solidFill>
                <a:latin typeface="Georgia" panose="02040502050405020303" pitchFamily="18" charset="0"/>
                <a:cs typeface="Continuum Bold" charset="0"/>
                <a:sym typeface="Continuum Bold" charset="0"/>
              </a:rPr>
              <a:t>impenitent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– (</a:t>
            </a:r>
            <a:r>
              <a:rPr lang="en-US" sz="3600" b="1" dirty="0" smtClean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Romans </a:t>
            </a:r>
            <a:r>
              <a:rPr lang="en-US" sz="36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2:5-8; </a:t>
            </a:r>
            <a:r>
              <a:rPr lang="en-US" sz="3600" b="1" dirty="0" smtClean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 2 Corinthians </a:t>
            </a:r>
            <a:r>
              <a:rPr lang="en-US" sz="36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5:10; </a:t>
            </a:r>
            <a:r>
              <a:rPr lang="en-US" sz="3600" b="1" dirty="0" smtClean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                            2 Thessalonians </a:t>
            </a:r>
            <a:r>
              <a:rPr lang="en-US" sz="36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1;7-9; etc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.)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endParaRPr lang="en-US" sz="4000" b="1" dirty="0">
              <a:solidFill>
                <a:schemeClr val="bg1"/>
              </a:solidFill>
              <a:latin typeface="Elephant" panose="02020904090505020303" pitchFamily="18" charset="0"/>
              <a:cs typeface="Continuum Bold" charset="0"/>
              <a:sym typeface="Continuum Bold" charset="0"/>
            </a:endParaRP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920" y="3124200"/>
            <a:ext cx="50251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4:8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Finally, there is laid up for me the crown of righteousness, which the Lord, </a:t>
            </a:r>
            <a:r>
              <a:rPr lang="en-US" sz="3800" b="1" dirty="0">
                <a:solidFill>
                  <a:srgbClr val="FFFF00"/>
                </a:solidFill>
                <a:latin typeface="Georgia" panose="02040502050405020303" pitchFamily="18" charset="0"/>
              </a:rPr>
              <a:t>the righteous Judge, will give to me on that Day</a:t>
            </a: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, and not to me only but also to all who have loved His appearing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7999"/>
            <a:ext cx="50276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101600" y="2362201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Ready For Judgment—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4:6-8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124200"/>
            <a:ext cx="65532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5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Fight the good fight, – </a:t>
            </a:r>
            <a:r>
              <a:rPr lang="en-US" sz="54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(4:7)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5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Finish the race, – </a:t>
            </a:r>
            <a:r>
              <a:rPr lang="en-US" sz="54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(4:7)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54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Keep the faith – </a:t>
            </a:r>
            <a:r>
              <a:rPr lang="en-US" sz="54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(4:7)</a:t>
            </a:r>
          </a:p>
          <a:p>
            <a:pPr>
              <a:spcBef>
                <a:spcPts val="800"/>
              </a:spcBef>
              <a:buClr>
                <a:srgbClr val="76D6FF"/>
              </a:buClr>
              <a:buSzPct val="100000"/>
            </a:pPr>
            <a:endParaRPr lang="en-US" sz="4000" b="1" dirty="0">
              <a:solidFill>
                <a:schemeClr val="bg1"/>
              </a:solidFill>
              <a:latin typeface="Elephant" panose="02020904090505020303" pitchFamily="18" charset="0"/>
              <a:cs typeface="Continuum Bold" charset="0"/>
              <a:sym typeface="Continuum Bold" charset="0"/>
            </a:endParaRP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920" y="3124200"/>
            <a:ext cx="50251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4:8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Finally, there is laid up for me the crown of righteousness, which the Lord, </a:t>
            </a:r>
            <a:r>
              <a:rPr lang="en-US" sz="3800" b="1" dirty="0">
                <a:solidFill>
                  <a:srgbClr val="FFFF00"/>
                </a:solidFill>
                <a:latin typeface="Georgia" panose="02040502050405020303" pitchFamily="18" charset="0"/>
              </a:rPr>
              <a:t>the righteous Judge, will give to me on that Day</a:t>
            </a: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, and not to me only but also to all who have loved His appearing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5400"/>
            <a:ext cx="12961937" cy="96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0" name="AutoShape 2"/>
          <p:cNvSpPr>
            <a:spLocks/>
          </p:cNvSpPr>
          <p:nvPr/>
        </p:nvSpPr>
        <p:spPr bwMode="auto">
          <a:xfrm>
            <a:off x="7262018" y="219868"/>
            <a:ext cx="5540375" cy="822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90500" dist="88880" dir="3409695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/>
            <a:r>
              <a:rPr lang="en-US" sz="3800" b="1" dirty="0">
                <a:solidFill>
                  <a:srgbClr val="00B0F0"/>
                </a:solidFill>
                <a:latin typeface="Georgia" panose="02040502050405020303" pitchFamily="18" charset="0"/>
                <a:cs typeface="ZapfHumnst BT" charset="0"/>
                <a:sym typeface="ZapfHumnst BT" charset="0"/>
              </a:rPr>
              <a:t>2 Timothy 1:3-4:18</a:t>
            </a:r>
            <a:endParaRPr lang="en-US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sp>
        <p:nvSpPr>
          <p:cNvPr id="22531" name="AutoShape 3"/>
          <p:cNvSpPr>
            <a:spLocks/>
          </p:cNvSpPr>
          <p:nvPr/>
        </p:nvSpPr>
        <p:spPr bwMode="auto">
          <a:xfrm>
            <a:off x="1220788" y="2819399"/>
            <a:ext cx="10326687" cy="5921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algn="ctr">
              <a:spcBef>
                <a:spcPts val="2000"/>
              </a:spcBef>
            </a:pPr>
            <a:r>
              <a:rPr 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In Times of Trouble – Be Loyal to the Truth</a:t>
            </a:r>
          </a:p>
          <a:p>
            <a:pPr algn="ctr">
              <a:spcBef>
                <a:spcPts val="2000"/>
              </a:spcBef>
            </a:pPr>
            <a:r>
              <a:rPr 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In Times of Confrontation – Be Strong &amp; Endure</a:t>
            </a:r>
          </a:p>
          <a:p>
            <a:pPr algn="ctr">
              <a:spcBef>
                <a:spcPts val="2000"/>
              </a:spcBef>
            </a:pPr>
            <a:r>
              <a:rPr 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In Times of Confusion – Diligently Seek God</a:t>
            </a:r>
            <a:r>
              <a:rPr lang="ja-JP" alt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’</a:t>
            </a:r>
            <a:r>
              <a:rPr 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s Truth</a:t>
            </a:r>
          </a:p>
          <a:p>
            <a:pPr algn="ctr">
              <a:spcBef>
                <a:spcPts val="2000"/>
              </a:spcBef>
            </a:pPr>
            <a:r>
              <a:rPr 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In Times of Strife – Be Holy &amp; Useful</a:t>
            </a:r>
          </a:p>
          <a:p>
            <a:pPr algn="ctr">
              <a:spcBef>
                <a:spcPts val="2000"/>
              </a:spcBef>
            </a:pPr>
            <a:r>
              <a:rPr 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In Times of Peril – Be Faithful &amp; Confident</a:t>
            </a:r>
          </a:p>
          <a:p>
            <a:pPr algn="ctr">
              <a:spcBef>
                <a:spcPts val="2000"/>
              </a:spcBef>
            </a:pPr>
            <a:r>
              <a:rPr 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In Times of Resistance – Be Persistent &amp; Vigilant</a:t>
            </a:r>
          </a:p>
          <a:p>
            <a:pPr algn="ctr">
              <a:spcBef>
                <a:spcPts val="2000"/>
              </a:spcBef>
            </a:pPr>
            <a:r>
              <a:rPr lang="en-US" sz="3200" b="1" dirty="0">
                <a:solidFill>
                  <a:srgbClr val="EBEBEB"/>
                </a:solidFill>
                <a:latin typeface="Georgia" panose="02040502050405020303" pitchFamily="18" charset="0"/>
                <a:cs typeface="Agency FB" charset="0"/>
                <a:sym typeface="Agency FB" charset="0"/>
              </a:rPr>
              <a:t>In The Time of Judgment – Be Ready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22532" name="Picture 4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3238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5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8636000"/>
            <a:ext cx="30305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4" name="Picture 6" descr="pasted-image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5400"/>
            <a:ext cx="12961937" cy="96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AutoShape 3"/>
          <p:cNvSpPr>
            <a:spLocks/>
          </p:cNvSpPr>
          <p:nvPr/>
        </p:nvSpPr>
        <p:spPr bwMode="auto">
          <a:xfrm>
            <a:off x="717550" y="2825750"/>
            <a:ext cx="5695950" cy="6530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/>
            <a:r>
              <a:rPr lang="en-US" sz="5400" b="1" dirty="0">
                <a:solidFill>
                  <a:srgbClr val="EBEBEB"/>
                </a:solidFill>
                <a:latin typeface="Elephant" panose="02020904090505020303" pitchFamily="18" charset="0"/>
                <a:cs typeface="Agency FB" charset="0"/>
                <a:sym typeface="Agency FB" charset="0"/>
              </a:rPr>
              <a:t>Atheism</a:t>
            </a:r>
          </a:p>
          <a:p>
            <a:pPr algn="ctr"/>
            <a:r>
              <a:rPr lang="en-US" sz="5400" b="1" dirty="0">
                <a:solidFill>
                  <a:srgbClr val="EBEBEB"/>
                </a:solidFill>
                <a:latin typeface="Elephant" panose="02020904090505020303" pitchFamily="18" charset="0"/>
                <a:cs typeface="Agency FB" charset="0"/>
                <a:sym typeface="Agency FB" charset="0"/>
              </a:rPr>
              <a:t>Agnosticism</a:t>
            </a:r>
          </a:p>
          <a:p>
            <a:pPr algn="ctr"/>
            <a:r>
              <a:rPr lang="en-US" sz="5400" b="1" dirty="0">
                <a:solidFill>
                  <a:srgbClr val="EBEBEB"/>
                </a:solidFill>
                <a:latin typeface="Elephant" panose="02020904090505020303" pitchFamily="18" charset="0"/>
                <a:cs typeface="Agency FB" charset="0"/>
                <a:sym typeface="Agency FB" charset="0"/>
              </a:rPr>
              <a:t>Worldliness </a:t>
            </a:r>
          </a:p>
          <a:p>
            <a:pPr algn="ctr"/>
            <a:r>
              <a:rPr lang="en-US" sz="5400" b="1" dirty="0">
                <a:solidFill>
                  <a:srgbClr val="EBEBEB"/>
                </a:solidFill>
                <a:latin typeface="Elephant" panose="02020904090505020303" pitchFamily="18" charset="0"/>
                <a:cs typeface="Agency FB" charset="0"/>
                <a:sym typeface="Agency FB" charset="0"/>
              </a:rPr>
              <a:t>Postmodernism</a:t>
            </a:r>
          </a:p>
          <a:p>
            <a:pPr algn="ctr"/>
            <a:r>
              <a:rPr lang="en-US" sz="5400" b="1" dirty="0">
                <a:solidFill>
                  <a:srgbClr val="EBEBEB"/>
                </a:solidFill>
                <a:latin typeface="Elephant" panose="02020904090505020303" pitchFamily="18" charset="0"/>
                <a:cs typeface="Agency FB" charset="0"/>
                <a:sym typeface="Agency FB" charset="0"/>
              </a:rPr>
              <a:t>Pragmatism</a:t>
            </a:r>
          </a:p>
          <a:p>
            <a:pPr algn="ctr"/>
            <a:r>
              <a:rPr lang="en-US" sz="5400" b="1" dirty="0">
                <a:solidFill>
                  <a:srgbClr val="EBEBEB"/>
                </a:solidFill>
                <a:latin typeface="Elephant" panose="02020904090505020303" pitchFamily="18" charset="0"/>
                <a:cs typeface="Agency FB" charset="0"/>
                <a:sym typeface="Agency FB" charset="0"/>
              </a:rPr>
              <a:t>False Doctrine</a:t>
            </a:r>
          </a:p>
          <a:p>
            <a:pPr algn="ctr"/>
            <a:r>
              <a:rPr lang="en-US" sz="5400" b="1" dirty="0">
                <a:solidFill>
                  <a:srgbClr val="EBEBEB"/>
                </a:solidFill>
                <a:latin typeface="Elephant" panose="02020904090505020303" pitchFamily="18" charset="0"/>
                <a:cs typeface="Agency FB" charset="0"/>
                <a:sym typeface="Agency FB" charset="0"/>
              </a:rPr>
              <a:t>Division</a:t>
            </a:r>
            <a:endParaRPr lang="en-US" sz="5400" dirty="0">
              <a:latin typeface="Elephant" panose="02020904090505020303" pitchFamily="18" charset="0"/>
            </a:endParaRPr>
          </a:p>
        </p:txBody>
      </p:sp>
      <p:pic>
        <p:nvPicPr>
          <p:cNvPr id="5124" name="Picture 4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3238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5" name="Picture 5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5445125"/>
            <a:ext cx="30305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6" name="Picture 6" descr="pasted-image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7620000"/>
            <a:ext cx="55419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268538"/>
            <a:ext cx="11409363" cy="6977062"/>
          </a:xfrm>
          <a:prstGeom prst="rect">
            <a:avLst/>
          </a:pr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7" name="AutoShape 3"/>
          <p:cNvSpPr>
            <a:spLocks/>
          </p:cNvSpPr>
          <p:nvPr/>
        </p:nvSpPr>
        <p:spPr bwMode="auto">
          <a:xfrm>
            <a:off x="1015205" y="2489962"/>
            <a:ext cx="10972801" cy="6534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200">
              <a:spcBef>
                <a:spcPts val="500"/>
              </a:spcBef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charset="0"/>
                <a:sym typeface="Times New Roman" charset="0"/>
              </a:rPr>
              <a:t>2 Timothy </a:t>
            </a: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charset="0"/>
                <a:sym typeface="Times New Roman" charset="0"/>
              </a:rPr>
              <a:t>3:1-4 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4200" baseline="320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1 </a:t>
            </a:r>
            <a:r>
              <a:rPr lang="en-US" sz="42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But know this, that in the last days perilous times will come: </a:t>
            </a:r>
            <a:r>
              <a:rPr lang="en-US" sz="4200" baseline="320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2 </a:t>
            </a:r>
            <a:r>
              <a:rPr lang="en-US" sz="42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For men will be lovers of themselves, lovers of money, boasters, proud, blasphemers, disobedient to parents, unthankful, unholy, </a:t>
            </a:r>
            <a:r>
              <a:rPr lang="en-US" sz="4200" baseline="320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3 </a:t>
            </a:r>
            <a:r>
              <a:rPr lang="en-US" sz="42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unloving, unforgiving, slanderers, without self-control, brutal, despisers of good, </a:t>
            </a:r>
            <a:r>
              <a:rPr lang="en-US" sz="4200" baseline="320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4 </a:t>
            </a:r>
            <a:r>
              <a:rPr lang="en-US" sz="42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traitors, headstrong, haughty, lovers of pleasure rather than lovers of God,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148" name="Picture 4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268538"/>
            <a:ext cx="11409363" cy="6977062"/>
          </a:xfrm>
          <a:prstGeom prst="rect">
            <a:avLst/>
          </a:pr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7" name="AutoShape 3"/>
          <p:cNvSpPr>
            <a:spLocks/>
          </p:cNvSpPr>
          <p:nvPr/>
        </p:nvSpPr>
        <p:spPr bwMode="auto">
          <a:xfrm>
            <a:off x="1015205" y="2489962"/>
            <a:ext cx="10972801" cy="6534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200">
              <a:spcBef>
                <a:spcPts val="500"/>
              </a:spcBef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charset="0"/>
                <a:sym typeface="Times New Roman" charset="0"/>
              </a:rPr>
              <a:t>2 Timothy </a:t>
            </a: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charset="0"/>
                <a:sym typeface="Times New Roman" charset="0"/>
              </a:rPr>
              <a:t>3:5-7 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4200" baseline="32000" dirty="0" smtClean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5 </a:t>
            </a:r>
            <a:r>
              <a:rPr lang="en-US" sz="42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 </a:t>
            </a:r>
            <a:r>
              <a:rPr lang="en-US" sz="4200" dirty="0" smtClean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“Having </a:t>
            </a:r>
            <a:r>
              <a:rPr lang="en-US" sz="42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a form of godliness but denying its power. And from such people turn away!</a:t>
            </a:r>
          </a:p>
          <a:p>
            <a:pPr algn="ctr" defTabSz="457200">
              <a:spcBef>
                <a:spcPts val="500"/>
              </a:spcBef>
            </a:pPr>
            <a:r>
              <a:rPr lang="en-US" sz="42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 6 For of this sort are those who creep into households and make captives of gullible women loaded down with sins, led away by various lusts,</a:t>
            </a:r>
          </a:p>
          <a:p>
            <a:pPr algn="ctr" defTabSz="457200">
              <a:spcBef>
                <a:spcPts val="500"/>
              </a:spcBef>
            </a:pPr>
            <a:r>
              <a:rPr lang="en-US" sz="4200" dirty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 7 always learning and never able to come to the knowledge of the truth</a:t>
            </a:r>
            <a:r>
              <a:rPr lang="en-US" sz="4200" dirty="0" smtClean="0">
                <a:latin typeface="Georgia" panose="02040502050405020303" pitchFamily="18" charset="0"/>
                <a:cs typeface="Times New Roman" charset="0"/>
                <a:sym typeface="Times New Roman" charset="0"/>
              </a:rPr>
              <a:t>.”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148" name="Picture 4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99568" y="2582863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Loyal to the </a:t>
            </a:r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Truth—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1:3-18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301752" y="3505200"/>
            <a:ext cx="5895848" cy="5926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200">
              <a:spcBef>
                <a:spcPts val="500"/>
              </a:spcBef>
            </a:pPr>
            <a:r>
              <a:rPr lang="en-US" sz="3600" b="1" u="sng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2 Timothy </a:t>
            </a:r>
            <a:r>
              <a:rPr lang="en-US" sz="3600" b="1" u="sng" dirty="0" smtClean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1:12-13</a:t>
            </a:r>
            <a:endParaRPr lang="en-US" sz="3600" b="1" u="sng" dirty="0">
              <a:solidFill>
                <a:srgbClr val="FFFFFF"/>
              </a:solidFill>
              <a:latin typeface="Georgia" panose="02040502050405020303" pitchFamily="18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3200" baseline="32000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12 </a:t>
            </a:r>
            <a:r>
              <a:rPr lang="en-US" sz="3200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For this reason I also suffer these things; nevertheless I am not ashamed, for I know whom I have believed and am persuaded that He is able to keep what </a:t>
            </a:r>
            <a:r>
              <a:rPr lang="en-US" sz="3200" b="1" dirty="0">
                <a:solidFill>
                  <a:srgbClr val="FFFC79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I have committed to Him until that Day</a:t>
            </a:r>
            <a:r>
              <a:rPr lang="en-US" sz="3200" b="1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. </a:t>
            </a:r>
            <a:r>
              <a:rPr lang="en-US" sz="3200" b="1" baseline="32000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13 </a:t>
            </a:r>
            <a:r>
              <a:rPr lang="en-US" sz="3200" b="1" dirty="0">
                <a:solidFill>
                  <a:srgbClr val="FFFC79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Hold fast the pattern of sound words which you have heard from me</a:t>
            </a:r>
            <a:r>
              <a:rPr lang="en-US" sz="3200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, in faith and love which are in Christ Jesus.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883400" y="3505200"/>
            <a:ext cx="5503863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Even in times of disappointment </a:t>
            </a:r>
            <a:r>
              <a:rPr lang="en-US" sz="3800" dirty="0" smtClean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and </a:t>
            </a: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hardship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(1:4,16)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God has not given us a spirit of fear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(1:7)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Paul suffered for the truth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(1:8,12)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Many will NOT be loyal to the truth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(1:15)</a:t>
            </a:r>
            <a:endParaRPr lang="en-US" b="1" dirty="0">
              <a:latin typeface="Elephant" panose="02020904090505020303" pitchFamily="18" charset="0"/>
            </a:endParaRP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99568" y="2582863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Loyal to the </a:t>
            </a:r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Truth—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1:3-18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301752" y="3505200"/>
            <a:ext cx="5895848" cy="5926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200">
              <a:spcBef>
                <a:spcPts val="500"/>
              </a:spcBef>
            </a:pPr>
            <a:r>
              <a:rPr lang="en-US" sz="3600" b="1" u="sng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2 Timothy </a:t>
            </a:r>
            <a:r>
              <a:rPr lang="en-US" sz="3600" b="1" u="sng" dirty="0" smtClean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1:12-13</a:t>
            </a:r>
            <a:endParaRPr lang="en-US" sz="3600" b="1" u="sng" dirty="0">
              <a:solidFill>
                <a:srgbClr val="FFFFFF"/>
              </a:solidFill>
              <a:latin typeface="Georgia" panose="02040502050405020303" pitchFamily="18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3200" baseline="32000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12 </a:t>
            </a:r>
            <a:r>
              <a:rPr lang="en-US" sz="3200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For this reason I also suffer these things; nevertheless I am not ashamed, for I know whom I have believed and am persuaded that He is able to keep what </a:t>
            </a:r>
            <a:r>
              <a:rPr lang="en-US" sz="3200" b="1" dirty="0">
                <a:solidFill>
                  <a:srgbClr val="FFFC79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I have committed to Him until that Day</a:t>
            </a:r>
            <a:r>
              <a:rPr lang="en-US" sz="3200" b="1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. </a:t>
            </a:r>
            <a:r>
              <a:rPr lang="en-US" sz="3200" b="1" baseline="32000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13 </a:t>
            </a:r>
            <a:r>
              <a:rPr lang="en-US" sz="3200" b="1" dirty="0">
                <a:solidFill>
                  <a:srgbClr val="FFFC79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Hold fast the pattern of sound words which you have heard from me</a:t>
            </a:r>
            <a:r>
              <a:rPr lang="en-US" sz="3200" dirty="0">
                <a:solidFill>
                  <a:srgbClr val="FFFFFF"/>
                </a:solidFill>
                <a:latin typeface="Georgia" panose="02040502050405020303" pitchFamily="18" charset="0"/>
                <a:cs typeface="Times New Roman" charset="0"/>
                <a:sym typeface="Times New Roman" charset="0"/>
              </a:rPr>
              <a:t>, in faith and love which are in Christ Jesus.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883400" y="3505200"/>
            <a:ext cx="5503863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Evidence of genuine faith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(1:5-7)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Not ashamed of the gospel or those who proclaim it - </a:t>
            </a:r>
            <a:r>
              <a:rPr lang="en-US" sz="3800" dirty="0" smtClean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                          </a:t>
            </a:r>
            <a:r>
              <a:rPr lang="en-US" sz="3800" b="1" dirty="0" smtClean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1:8-12,16-18)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Hold fast to the pattern of sound words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(1:13,14)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99568" y="2582863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Be </a:t>
            </a:r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Strong and Endure—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2:1-13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883400" y="3505200"/>
            <a:ext cx="5503863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As a good soldier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(2:3,4) 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As a competitor in athletics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(2:5)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As a hard working farmer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(2:6)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Suffering for the gospel is worth it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</a:t>
            </a:r>
            <a:r>
              <a:rPr lang="en-US" sz="3800" b="1" dirty="0" smtClean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7-13)</a:t>
            </a:r>
            <a:endParaRPr lang="en-US" sz="3800" b="1" dirty="0">
              <a:solidFill>
                <a:srgbClr val="EBEBEB"/>
              </a:solidFill>
              <a:latin typeface="Elephant" panose="02020904090505020303" pitchFamily="18" charset="0"/>
              <a:cs typeface="Continuum Bold" charset="0"/>
              <a:sym typeface="Continuum Bold" charset="0"/>
            </a:endParaRP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264" y="3505200"/>
            <a:ext cx="5715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2:1-3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“You therefore, my son, </a:t>
            </a:r>
            <a:r>
              <a:rPr lang="en-US" sz="3000" b="1" dirty="0">
                <a:solidFill>
                  <a:srgbClr val="FFFF00"/>
                </a:solidFill>
                <a:latin typeface="Georgia" panose="02040502050405020303" pitchFamily="18" charset="0"/>
              </a:rPr>
              <a:t>be strong</a:t>
            </a: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 in the grace that is in Christ Jesus.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 2 And the things that you have heard from me among many witnesses, commit these to faithful men who will be able to teach others also.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 3 You </a:t>
            </a:r>
            <a:r>
              <a:rPr lang="en-US" sz="3000" b="1" dirty="0">
                <a:solidFill>
                  <a:srgbClr val="FFFF00"/>
                </a:solidFill>
                <a:latin typeface="Georgia" panose="02040502050405020303" pitchFamily="18" charset="0"/>
              </a:rPr>
              <a:t>therefore must endure hardship </a:t>
            </a: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as a good soldier of Jesus 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Christ.”</a:t>
            </a:r>
            <a:endParaRPr lang="en-US" sz="3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99568" y="2582863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Diligently Seek God’s Approval—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2:14-19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505200"/>
            <a:ext cx="64008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FFC000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We live in confusing times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False teaching that ruins those who believe it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(2:14)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False teaching that leads to more ungodliness –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(2:16)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False teaching that spreads like cancer overthrowing the faith of some - </a:t>
            </a:r>
            <a:r>
              <a:rPr lang="en-US" sz="3800" b="1" dirty="0">
                <a:solidFill>
                  <a:srgbClr val="EBEBEB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(2:17,18)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264" y="3505200"/>
            <a:ext cx="5025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2:15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Be diligent to present yourself approved to God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, a worker who does not need to be ashamed, rightly dividing the word of truth</a:t>
            </a: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880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99568" y="2582863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b="1" dirty="0" smtClean="0">
                <a:solidFill>
                  <a:srgbClr val="FFFF00"/>
                </a:solidFill>
                <a:latin typeface="Elephant" panose="02020904090505020303" pitchFamily="18" charset="0"/>
                <a:cs typeface="Grunge Face" charset="0"/>
                <a:sym typeface="Grunge Face" charset="0"/>
              </a:rPr>
              <a:t>Diligently Seek God’s Approval—</a:t>
            </a:r>
            <a:r>
              <a:rPr lang="en-US" sz="4600" b="1" dirty="0" smtClean="0">
                <a:solidFill>
                  <a:schemeClr val="bg1"/>
                </a:solidFill>
                <a:latin typeface="Georgia" panose="02040502050405020303" pitchFamily="18" charset="0"/>
                <a:cs typeface="Grunge Face" charset="0"/>
                <a:sym typeface="Grunge Face" charset="0"/>
              </a:rPr>
              <a:t>2:14-19</a:t>
            </a:r>
            <a:endParaRPr lang="en-US" b="1" strike="sngStrike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197600" y="3505200"/>
            <a:ext cx="64008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b="1" dirty="0">
                <a:solidFill>
                  <a:srgbClr val="FFC000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Nevertheless</a:t>
            </a:r>
            <a:r>
              <a:rPr lang="en-US" sz="3800" dirty="0">
                <a:solidFill>
                  <a:srgbClr val="FFC000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 – (2:19)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We have a certain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foundation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God recognizes our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faithfulness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chemeClr val="bg1"/>
                </a:solidFill>
                <a:latin typeface="Book Antiqua" panose="02040602050305030304" pitchFamily="18" charset="0"/>
                <a:cs typeface="Continuum Bold" charset="0"/>
                <a:sym typeface="Continuum Bold" charset="0"/>
              </a:rPr>
              <a:t>We must resist iniquity and be pleasing to God by </a:t>
            </a:r>
            <a:r>
              <a:rPr lang="en-US" sz="3800" b="1" dirty="0">
                <a:solidFill>
                  <a:schemeClr val="bg1"/>
                </a:solidFill>
                <a:latin typeface="Elephant" panose="02020904090505020303" pitchFamily="18" charset="0"/>
                <a:cs typeface="Continuum Bold" charset="0"/>
                <a:sym typeface="Continuum Bold" charset="0"/>
              </a:rPr>
              <a:t>following the truth</a:t>
            </a:r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264" y="3505200"/>
            <a:ext cx="5025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2 Timothy 2:15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Be diligent to present yourself approved to God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, a worker who does not need to be ashamed, rightly dividing the word of truth</a:t>
            </a: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966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3" tIns="65023" rIns="65023" bIns="65023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3" tIns="65023" rIns="65023" bIns="65023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2297</Words>
  <Application>Microsoft Office PowerPoint</Application>
  <PresentationFormat>Custom</PresentationFormat>
  <Paragraphs>192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Greer</dc:creator>
  <cp:lastModifiedBy>Keith Greer</cp:lastModifiedBy>
  <cp:revision>19</cp:revision>
  <cp:lastPrinted>2014-04-07T15:24:16Z</cp:lastPrinted>
  <dcterms:modified xsi:type="dcterms:W3CDTF">2014-04-07T15:26:00Z</dcterms:modified>
</cp:coreProperties>
</file>