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3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0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4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0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9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7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0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1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4EF0-3ED4-44A3-973C-B4E390025C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AFAF0-7079-44B7-92ED-0C468153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3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allpaperslot.com/data/media/104/We%20Three%20Kin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562600"/>
            <a:ext cx="8839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Who Were the Magi?     </a:t>
            </a:r>
            <a:r>
              <a:rPr lang="en-US" sz="2800" b="1" dirty="0" smtClean="0">
                <a:solidFill>
                  <a:schemeClr val="bg1"/>
                </a:solidFill>
              </a:rPr>
              <a:t>Matthew 2:1-12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4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Misconceptions Regarding the Nativity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Number of Wise Men</a:t>
            </a:r>
          </a:p>
          <a:p>
            <a:r>
              <a:rPr lang="en-US" b="1" dirty="0" smtClean="0"/>
              <a:t>The Wise Men were not                                              at the Manger (Matt. 2:11)</a:t>
            </a:r>
          </a:p>
          <a:p>
            <a:r>
              <a:rPr lang="en-US" b="1" dirty="0" smtClean="0"/>
              <a:t>December 25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2050" name="Picture 2" descr="http://www.detodonavidad.com/wp-content/uploads/2011/12/nativity-scene-bible-coloring-sheets-1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39"/>
          <a:stretch/>
        </p:blipFill>
        <p:spPr bwMode="auto">
          <a:xfrm>
            <a:off x="4953000" y="3566853"/>
            <a:ext cx="3429000" cy="261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315200" y="6064827"/>
            <a:ext cx="1066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871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December 25th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In </a:t>
            </a:r>
            <a:r>
              <a:rPr lang="en-US" dirty="0"/>
              <a:t>354 A.D., </a:t>
            </a:r>
            <a:r>
              <a:rPr lang="en-US" dirty="0" err="1"/>
              <a:t>Liberius</a:t>
            </a:r>
            <a:r>
              <a:rPr lang="en-US" dirty="0"/>
              <a:t> (considered by many to be one of the early popes of the Catholic Church) ordered that December 25</a:t>
            </a:r>
            <a:r>
              <a:rPr lang="en-US" baseline="30000" dirty="0"/>
              <a:t>th</a:t>
            </a:r>
            <a:r>
              <a:rPr lang="en-US" dirty="0"/>
              <a:t> be adopted as the date of or the celebration of the birth of Christ.  </a:t>
            </a:r>
          </a:p>
          <a:p>
            <a:pPr lvl="0"/>
            <a:r>
              <a:rPr lang="en-US" dirty="0"/>
              <a:t>“December 25 was already a festive day for the sun god </a:t>
            </a:r>
            <a:r>
              <a:rPr lang="en-US" dirty="0" err="1"/>
              <a:t>Mithra</a:t>
            </a:r>
            <a:r>
              <a:rPr lang="en-US" dirty="0"/>
              <a:t> and appealed to the Christians as an appropriate date to commemorate the birth of Jesus, the ‘Light of the World’” (Lincoln Library of Essential Information).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5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Purpose of the Gifts Brought By the Magi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Gold, frankincense, and myrrh were all typical gifts that one would give to royalty (v. 11). </a:t>
            </a:r>
          </a:p>
          <a:p>
            <a:r>
              <a:rPr lang="en-US" dirty="0"/>
              <a:t>All three gifts were very valuable, and would have sustained the family as they fled to Egypt to escape the wrath of Herod (Matt. 2:13-15). </a:t>
            </a:r>
          </a:p>
        </p:txBody>
      </p:sp>
    </p:spTree>
    <p:extLst>
      <p:ext uri="{BB962C8B-B14F-4D97-AF65-F5344CB8AC3E}">
        <p14:creationId xmlns:p14="http://schemas.microsoft.com/office/powerpoint/2010/main" val="215305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How Did the Magi Know to Come to Jerusalem and Worship Jesus?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suggest it was a combination of astrology and their knowledge of the Jewish prophets. </a:t>
            </a:r>
          </a:p>
          <a:p>
            <a:r>
              <a:rPr lang="en-US" dirty="0" smtClean="0"/>
              <a:t>The logical answer is that God told them to do so (v. 12).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8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How Did the Magi Know to Come to Jerusalem and Worship Jesus?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has often worked through the Gentiles to bring about His will. </a:t>
            </a:r>
            <a:endParaRPr lang="en-US" dirty="0" smtClean="0"/>
          </a:p>
          <a:p>
            <a:endParaRPr lang="en-US" sz="800" dirty="0"/>
          </a:p>
          <a:p>
            <a:pPr lvl="0"/>
            <a:r>
              <a:rPr lang="en-US" dirty="0" smtClean="0"/>
              <a:t>Jethro - Gen</a:t>
            </a:r>
            <a:r>
              <a:rPr lang="en-US" dirty="0"/>
              <a:t>. </a:t>
            </a:r>
            <a:r>
              <a:rPr lang="en-US" dirty="0" smtClean="0"/>
              <a:t>18:17-27 </a:t>
            </a:r>
            <a:endParaRPr lang="en-US" dirty="0"/>
          </a:p>
          <a:p>
            <a:pPr lvl="0"/>
            <a:r>
              <a:rPr lang="en-US" dirty="0" err="1"/>
              <a:t>Necho</a:t>
            </a:r>
            <a:r>
              <a:rPr lang="en-US" dirty="0"/>
              <a:t>, king of </a:t>
            </a:r>
            <a:r>
              <a:rPr lang="en-US" dirty="0" smtClean="0"/>
              <a:t>Egypt - 2 </a:t>
            </a:r>
            <a:r>
              <a:rPr lang="en-US" dirty="0"/>
              <a:t>Chron. </a:t>
            </a:r>
            <a:r>
              <a:rPr lang="en-US" dirty="0" smtClean="0"/>
              <a:t>35:21-22</a:t>
            </a:r>
            <a:endParaRPr lang="en-US" dirty="0"/>
          </a:p>
          <a:p>
            <a:pPr lvl="0"/>
            <a:r>
              <a:rPr lang="en-US" dirty="0" smtClean="0"/>
              <a:t>Babylonians and Cyrus - Ezra 5:12-13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2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“Baby Jesus” Grew Up!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one is intimidated by baby Jesus. </a:t>
            </a:r>
          </a:p>
          <a:p>
            <a:r>
              <a:rPr lang="en-US" dirty="0" smtClean="0"/>
              <a:t>It was the adult Jesus who exposed the sin of the world (John 3:19-21).</a:t>
            </a:r>
          </a:p>
          <a:p>
            <a:r>
              <a:rPr lang="en-US" dirty="0" smtClean="0"/>
              <a:t>The adult Jesus told men they would die in their sins (John 8:24).</a:t>
            </a:r>
          </a:p>
          <a:p>
            <a:r>
              <a:rPr lang="en-US" dirty="0" smtClean="0"/>
              <a:t>The adult Jesus told men to                                  repent or perish (Luke 13:3).  </a:t>
            </a:r>
            <a:endParaRPr lang="en-US" dirty="0"/>
          </a:p>
        </p:txBody>
      </p:sp>
      <p:pic>
        <p:nvPicPr>
          <p:cNvPr id="3074" name="Picture 2" descr="http://coloring.thecolor.com/color/images/Baby-Jesus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1"/>
          <a:stretch/>
        </p:blipFill>
        <p:spPr bwMode="auto">
          <a:xfrm>
            <a:off x="6096000" y="4129208"/>
            <a:ext cx="2152650" cy="209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55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36837"/>
            <a:ext cx="3581400" cy="3763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There are still people in the world who are searching for   their Savior.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Are we helping them find Him?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lashonsblog.files.wordpress.com/2011/12/wise-men-still-seek-him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533400"/>
            <a:ext cx="4210050" cy="421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32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First appeared in 7</a:t>
            </a:r>
            <a:r>
              <a:rPr lang="en-US" baseline="30000" dirty="0" smtClean="0"/>
              <a:t>th</a:t>
            </a:r>
            <a:r>
              <a:rPr lang="en-US" dirty="0" smtClean="0"/>
              <a:t> Century BC as a tribe in the emerging Median Nation. </a:t>
            </a:r>
          </a:p>
          <a:p>
            <a:r>
              <a:rPr lang="en-US" dirty="0" smtClean="0"/>
              <a:t>Were a priesthood; offering sacrifices and interpreting dreams.</a:t>
            </a:r>
          </a:p>
          <a:p>
            <a:r>
              <a:rPr lang="en-US" dirty="0" smtClean="0"/>
              <a:t>This made them valuable to kings; they possessed great influence and political power as world powers would rise and fall.</a:t>
            </a:r>
          </a:p>
          <a:p>
            <a:r>
              <a:rPr lang="en-US" dirty="0" smtClean="0"/>
              <a:t>They survived through the Babylonian, </a:t>
            </a:r>
            <a:r>
              <a:rPr lang="en-US" dirty="0" err="1" smtClean="0"/>
              <a:t>Medo</a:t>
            </a:r>
            <a:r>
              <a:rPr lang="en-US" dirty="0" smtClean="0"/>
              <a:t> Persian, Greek, and Roman Empires.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0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dirty="0" smtClean="0"/>
              <a:t>By the 5</a:t>
            </a:r>
            <a:r>
              <a:rPr lang="en-US" baseline="30000" dirty="0" smtClean="0"/>
              <a:t>th</a:t>
            </a:r>
            <a:r>
              <a:rPr lang="en-US" dirty="0" smtClean="0"/>
              <a:t> Century BC, the term “Magi” became synonymous with the Greek word for “wizard” and “sorcerer.”</a:t>
            </a:r>
          </a:p>
          <a:p>
            <a:r>
              <a:rPr lang="en-US" dirty="0" smtClean="0"/>
              <a:t>By the time of the Romans, the Magi and their arts were associated with sorcery. </a:t>
            </a:r>
          </a:p>
          <a:p>
            <a:r>
              <a:rPr lang="en-US" dirty="0" smtClean="0"/>
              <a:t>Our English word “magic” is derived from the Latin word “</a:t>
            </a:r>
            <a:r>
              <a:rPr lang="en-US" dirty="0" err="1" smtClean="0"/>
              <a:t>magicus</a:t>
            </a:r>
            <a:r>
              <a:rPr lang="en-US" dirty="0" smtClean="0"/>
              <a:t>” which is traced back to the magical arts of the Magi.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5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/>
              <a:t>While the Magi in the West were known for their magical arts, the Magi </a:t>
            </a:r>
            <a:r>
              <a:rPr lang="en-US" dirty="0" smtClean="0"/>
              <a:t>in </a:t>
            </a:r>
            <a:r>
              <a:rPr lang="en-US" dirty="0"/>
              <a:t>the East (Persia) were known as astrologers.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foretold the future and gave advice based on the stars and the signs in the heavens. </a:t>
            </a:r>
          </a:p>
          <a:p>
            <a:r>
              <a:rPr lang="en-US" dirty="0" smtClean="0"/>
              <a:t>The </a:t>
            </a:r>
            <a:r>
              <a:rPr lang="en-US" dirty="0"/>
              <a:t>Magi who came to worship Jesus were </a:t>
            </a:r>
            <a:r>
              <a:rPr lang="en-US" i="1" dirty="0" smtClean="0"/>
              <a:t>“from </a:t>
            </a:r>
            <a:r>
              <a:rPr lang="en-US" i="1" dirty="0"/>
              <a:t>the </a:t>
            </a:r>
            <a:r>
              <a:rPr lang="en-US" i="1" dirty="0" smtClean="0"/>
              <a:t>East”</a:t>
            </a:r>
            <a:r>
              <a:rPr lang="en-US" dirty="0" smtClean="0"/>
              <a:t> </a:t>
            </a:r>
            <a:r>
              <a:rPr lang="en-US" dirty="0"/>
              <a:t>(Matt. 12:1).</a:t>
            </a:r>
          </a:p>
        </p:txBody>
      </p:sp>
    </p:spTree>
    <p:extLst>
      <p:ext uri="{BB962C8B-B14F-4D97-AF65-F5344CB8AC3E}">
        <p14:creationId xmlns:p14="http://schemas.microsoft.com/office/powerpoint/2010/main" val="101305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algn="r"/>
            <a:r>
              <a:rPr lang="en-US" b="1" i="1" dirty="0" smtClean="0">
                <a:solidFill>
                  <a:srgbClr val="FFFF00"/>
                </a:solidFill>
              </a:rPr>
              <a:t>“We have seen His star…”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Has </a:t>
            </a:r>
            <a:r>
              <a:rPr lang="en-US" dirty="0">
                <a:solidFill>
                  <a:schemeClr val="bg1"/>
                </a:solidFill>
              </a:rPr>
              <a:t>been explained as a </a:t>
            </a:r>
            <a:r>
              <a:rPr lang="en-US" dirty="0" smtClean="0">
                <a:solidFill>
                  <a:schemeClr val="bg1"/>
                </a:solidFill>
              </a:rPr>
              <a:t>nova, comets, an </a:t>
            </a:r>
            <a:r>
              <a:rPr lang="en-US" dirty="0">
                <a:solidFill>
                  <a:schemeClr val="bg1"/>
                </a:solidFill>
              </a:rPr>
              <a:t>aligning of the planets Jupiter and Saturn, or 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>
                <a:solidFill>
                  <a:schemeClr val="bg1"/>
                </a:solidFill>
              </a:rPr>
              <a:t>combination of these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easiest explanation is that the star was a miraculous manifestation of light. It appeared and moved as it guided them to the house containing Jesus (vs. 9-10). </a:t>
            </a:r>
          </a:p>
        </p:txBody>
      </p:sp>
      <p:pic>
        <p:nvPicPr>
          <p:cNvPr id="1028" name="Picture 4" descr="http://gospelgifs.com/vector_art/vector-clip-art-001/images/christmas-star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4"/>
          <a:stretch/>
        </p:blipFill>
        <p:spPr bwMode="auto">
          <a:xfrm>
            <a:off x="914400" y="381000"/>
            <a:ext cx="1238250" cy="125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3862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Since the days of Daniel in the 6</a:t>
            </a:r>
            <a:r>
              <a:rPr lang="en-US" baseline="30000" dirty="0"/>
              <a:t>th</a:t>
            </a:r>
            <a:r>
              <a:rPr lang="en-US" dirty="0"/>
              <a:t> Century BC, the fortunes of the Persians and the Jews were closely intertwined. </a:t>
            </a:r>
            <a:endParaRPr lang="en-US" dirty="0" smtClean="0"/>
          </a:p>
          <a:p>
            <a:r>
              <a:rPr lang="en-US" dirty="0" smtClean="0"/>
              <a:t>During the middle of the </a:t>
            </a: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Century </a:t>
            </a:r>
            <a:r>
              <a:rPr lang="en-US" dirty="0" smtClean="0"/>
              <a:t>BC, </a:t>
            </a:r>
            <a:r>
              <a:rPr lang="en-US" dirty="0"/>
              <a:t>a council known </a:t>
            </a:r>
            <a:r>
              <a:rPr lang="en-US" dirty="0" smtClean="0"/>
              <a:t>as </a:t>
            </a:r>
            <a:r>
              <a:rPr lang="en-US" dirty="0"/>
              <a:t>the </a:t>
            </a:r>
            <a:r>
              <a:rPr lang="en-US" dirty="0" err="1"/>
              <a:t>Megistanes</a:t>
            </a:r>
            <a:r>
              <a:rPr lang="en-US" dirty="0"/>
              <a:t> was </a:t>
            </a:r>
            <a:r>
              <a:rPr lang="en-US" dirty="0" smtClean="0"/>
              <a:t>instituted. This council assisted </a:t>
            </a:r>
            <a:r>
              <a:rPr lang="en-US" dirty="0"/>
              <a:t>in the election (and if necessary, the deposition) of a king; as well as to serve as advisors in governing the nation.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Magi were given the senior position in this council. </a:t>
            </a:r>
            <a:r>
              <a:rPr lang="en-US" dirty="0" smtClean="0"/>
              <a:t>Thus, by the First Century, the Magi were known of as “King-Makers.”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Magi come to Jerusalem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657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“Where is He who has been born King of the Jews? For we have seen His star in the East and have come to worship Him” (v. 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038600" y="4495800"/>
            <a:ext cx="4419600" cy="15240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“When Herod the king heard this, he was troubled, and all Jerusalem with him” (v. 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0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“Fate” of the Magi</a:t>
            </a:r>
            <a:endParaRPr lang="en-US" b="1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story of the Magi </a:t>
            </a:r>
            <a:r>
              <a:rPr lang="en-US" dirty="0" smtClean="0"/>
              <a:t>was </a:t>
            </a:r>
            <a:r>
              <a:rPr lang="en-US" dirty="0"/>
              <a:t>expanded in the Apocryphal Gospels of the Second Century. </a:t>
            </a:r>
          </a:p>
          <a:p>
            <a:r>
              <a:rPr lang="en-US" dirty="0" smtClean="0"/>
              <a:t>It </a:t>
            </a:r>
            <a:r>
              <a:rPr lang="en-US" dirty="0"/>
              <a:t>is here that they are identified as three men or kings and are even given </a:t>
            </a:r>
            <a:r>
              <a:rPr lang="en-US" dirty="0" smtClean="0"/>
              <a:t>names.</a:t>
            </a:r>
            <a:endParaRPr lang="en-US" dirty="0"/>
          </a:p>
          <a:p>
            <a:pPr lvl="1"/>
            <a:r>
              <a:rPr lang="en-US" b="1" dirty="0"/>
              <a:t>Melchior</a:t>
            </a:r>
            <a:r>
              <a:rPr lang="en-US" dirty="0"/>
              <a:t> of Persia who brought the gift of gold.</a:t>
            </a:r>
          </a:p>
          <a:p>
            <a:pPr lvl="1"/>
            <a:r>
              <a:rPr lang="en-US" b="1" dirty="0"/>
              <a:t>Balthazar</a:t>
            </a:r>
            <a:r>
              <a:rPr lang="en-US" dirty="0"/>
              <a:t> of Arabia who brought the gift of </a:t>
            </a:r>
            <a:r>
              <a:rPr lang="en-US" dirty="0" smtClean="0"/>
              <a:t>myrrh.</a:t>
            </a:r>
            <a:endParaRPr lang="en-US" dirty="0"/>
          </a:p>
          <a:p>
            <a:pPr lvl="1"/>
            <a:r>
              <a:rPr lang="en-US" b="1" dirty="0"/>
              <a:t>Gaspar</a:t>
            </a:r>
            <a:r>
              <a:rPr lang="en-US" dirty="0"/>
              <a:t> of India who brought the gift of frankincense.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0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“Fate” of the Magi</a:t>
            </a:r>
            <a:endParaRPr lang="en-US" b="1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real Magi enjoyed </a:t>
            </a:r>
            <a:r>
              <a:rPr lang="en-US" dirty="0" smtClean="0"/>
              <a:t>continued religious </a:t>
            </a:r>
            <a:r>
              <a:rPr lang="en-US" dirty="0"/>
              <a:t>and political power in Persia until the 7</a:t>
            </a:r>
            <a:r>
              <a:rPr lang="en-US" baseline="30000" dirty="0"/>
              <a:t>th</a:t>
            </a:r>
            <a:r>
              <a:rPr lang="en-US" dirty="0"/>
              <a:t> Century AD when they were driven out by </a:t>
            </a:r>
            <a:r>
              <a:rPr lang="en-US" dirty="0" smtClean="0"/>
              <a:t>Muslims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migrated to India where their descendants can be found </a:t>
            </a:r>
            <a:r>
              <a:rPr lang="en-US" dirty="0" smtClean="0"/>
              <a:t>to this day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767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876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Who Were the Magi?     Matthew 2:1-12</vt:lpstr>
      <vt:lpstr>PowerPoint Presentation</vt:lpstr>
      <vt:lpstr>PowerPoint Presentation</vt:lpstr>
      <vt:lpstr>PowerPoint Presentation</vt:lpstr>
      <vt:lpstr>“We have seen His star…”</vt:lpstr>
      <vt:lpstr>PowerPoint Presentation</vt:lpstr>
      <vt:lpstr>Magi come to Jerusalem</vt:lpstr>
      <vt:lpstr>The “Fate” of the Magi</vt:lpstr>
      <vt:lpstr>The “Fate” of the Magi</vt:lpstr>
      <vt:lpstr>Misconceptions Regarding the Nativity</vt:lpstr>
      <vt:lpstr>December 25th</vt:lpstr>
      <vt:lpstr>Purpose of the Gifts Brought By the Magi</vt:lpstr>
      <vt:lpstr>How Did the Magi Know to Come to Jerusalem and Worship Jesus?</vt:lpstr>
      <vt:lpstr>How Did the Magi Know to Come to Jerusalem and Worship Jesus?</vt:lpstr>
      <vt:lpstr>“Baby Jesus” Grew Up!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Were the Magi?</dc:title>
  <dc:creator>Heath</dc:creator>
  <cp:lastModifiedBy>Guest</cp:lastModifiedBy>
  <cp:revision>16</cp:revision>
  <dcterms:created xsi:type="dcterms:W3CDTF">2013-12-13T17:56:05Z</dcterms:created>
  <dcterms:modified xsi:type="dcterms:W3CDTF">2013-12-15T22:58:37Z</dcterms:modified>
</cp:coreProperties>
</file>