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69" r:id="rId5"/>
    <p:sldId id="270" r:id="rId6"/>
    <p:sldId id="271" r:id="rId7"/>
    <p:sldId id="268" r:id="rId8"/>
    <p:sldId id="259" r:id="rId9"/>
    <p:sldId id="261" r:id="rId10"/>
    <p:sldId id="262" r:id="rId11"/>
    <p:sldId id="263" r:id="rId12"/>
    <p:sldId id="264" r:id="rId13"/>
    <p:sldId id="265" r:id="rId14"/>
    <p:sldId id="27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99CB20-F4C8-48EA-A9A3-175DD989CDBE}" type="datetimeFigureOut">
              <a:rPr lang="en-US" smtClean="0"/>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EFED52-4954-4C53-9CCB-37CAF90CE6C5}" type="slidenum">
              <a:rPr lang="en-US" smtClean="0"/>
              <a:t>‹#›</a:t>
            </a:fld>
            <a:endParaRPr lang="en-US"/>
          </a:p>
        </p:txBody>
      </p:sp>
    </p:spTree>
    <p:extLst>
      <p:ext uri="{BB962C8B-B14F-4D97-AF65-F5344CB8AC3E}">
        <p14:creationId xmlns:p14="http://schemas.microsoft.com/office/powerpoint/2010/main" val="2699458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99CB20-F4C8-48EA-A9A3-175DD989CDBE}" type="datetimeFigureOut">
              <a:rPr lang="en-US" smtClean="0"/>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EFED52-4954-4C53-9CCB-37CAF90CE6C5}" type="slidenum">
              <a:rPr lang="en-US" smtClean="0"/>
              <a:t>‹#›</a:t>
            </a:fld>
            <a:endParaRPr lang="en-US"/>
          </a:p>
        </p:txBody>
      </p:sp>
    </p:spTree>
    <p:extLst>
      <p:ext uri="{BB962C8B-B14F-4D97-AF65-F5344CB8AC3E}">
        <p14:creationId xmlns:p14="http://schemas.microsoft.com/office/powerpoint/2010/main" val="1298806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99CB20-F4C8-48EA-A9A3-175DD989CDBE}" type="datetimeFigureOut">
              <a:rPr lang="en-US" smtClean="0"/>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EFED52-4954-4C53-9CCB-37CAF90CE6C5}" type="slidenum">
              <a:rPr lang="en-US" smtClean="0"/>
              <a:t>‹#›</a:t>
            </a:fld>
            <a:endParaRPr lang="en-US"/>
          </a:p>
        </p:txBody>
      </p:sp>
    </p:spTree>
    <p:extLst>
      <p:ext uri="{BB962C8B-B14F-4D97-AF65-F5344CB8AC3E}">
        <p14:creationId xmlns:p14="http://schemas.microsoft.com/office/powerpoint/2010/main" val="3590727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99CB20-F4C8-48EA-A9A3-175DD989CDBE}" type="datetimeFigureOut">
              <a:rPr lang="en-US" smtClean="0"/>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EFED52-4954-4C53-9CCB-37CAF90CE6C5}" type="slidenum">
              <a:rPr lang="en-US" smtClean="0"/>
              <a:t>‹#›</a:t>
            </a:fld>
            <a:endParaRPr lang="en-US"/>
          </a:p>
        </p:txBody>
      </p:sp>
    </p:spTree>
    <p:extLst>
      <p:ext uri="{BB962C8B-B14F-4D97-AF65-F5344CB8AC3E}">
        <p14:creationId xmlns:p14="http://schemas.microsoft.com/office/powerpoint/2010/main" val="846206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99CB20-F4C8-48EA-A9A3-175DD989CDBE}" type="datetimeFigureOut">
              <a:rPr lang="en-US" smtClean="0"/>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EFED52-4954-4C53-9CCB-37CAF90CE6C5}" type="slidenum">
              <a:rPr lang="en-US" smtClean="0"/>
              <a:t>‹#›</a:t>
            </a:fld>
            <a:endParaRPr lang="en-US"/>
          </a:p>
        </p:txBody>
      </p:sp>
    </p:spTree>
    <p:extLst>
      <p:ext uri="{BB962C8B-B14F-4D97-AF65-F5344CB8AC3E}">
        <p14:creationId xmlns:p14="http://schemas.microsoft.com/office/powerpoint/2010/main" val="3270498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99CB20-F4C8-48EA-A9A3-175DD989CDBE}" type="datetimeFigureOut">
              <a:rPr lang="en-US" smtClean="0"/>
              <a:t>11/17/2013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EFED52-4954-4C53-9CCB-37CAF90CE6C5}" type="slidenum">
              <a:rPr lang="en-US" smtClean="0"/>
              <a:t>‹#›</a:t>
            </a:fld>
            <a:endParaRPr lang="en-US"/>
          </a:p>
        </p:txBody>
      </p:sp>
    </p:spTree>
    <p:extLst>
      <p:ext uri="{BB962C8B-B14F-4D97-AF65-F5344CB8AC3E}">
        <p14:creationId xmlns:p14="http://schemas.microsoft.com/office/powerpoint/2010/main" val="308335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99CB20-F4C8-48EA-A9A3-175DD989CDBE}" type="datetimeFigureOut">
              <a:rPr lang="en-US" smtClean="0"/>
              <a:t>11/17/2013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EFED52-4954-4C53-9CCB-37CAF90CE6C5}" type="slidenum">
              <a:rPr lang="en-US" smtClean="0"/>
              <a:t>‹#›</a:t>
            </a:fld>
            <a:endParaRPr lang="en-US"/>
          </a:p>
        </p:txBody>
      </p:sp>
    </p:spTree>
    <p:extLst>
      <p:ext uri="{BB962C8B-B14F-4D97-AF65-F5344CB8AC3E}">
        <p14:creationId xmlns:p14="http://schemas.microsoft.com/office/powerpoint/2010/main" val="56923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99CB20-F4C8-48EA-A9A3-175DD989CDBE}" type="datetimeFigureOut">
              <a:rPr lang="en-US" smtClean="0"/>
              <a:t>11/17/2013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EFED52-4954-4C53-9CCB-37CAF90CE6C5}" type="slidenum">
              <a:rPr lang="en-US" smtClean="0"/>
              <a:t>‹#›</a:t>
            </a:fld>
            <a:endParaRPr lang="en-US"/>
          </a:p>
        </p:txBody>
      </p:sp>
    </p:spTree>
    <p:extLst>
      <p:ext uri="{BB962C8B-B14F-4D97-AF65-F5344CB8AC3E}">
        <p14:creationId xmlns:p14="http://schemas.microsoft.com/office/powerpoint/2010/main" val="3649542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99CB20-F4C8-48EA-A9A3-175DD989CDBE}" type="datetimeFigureOut">
              <a:rPr lang="en-US" smtClean="0"/>
              <a:t>11/17/2013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EFED52-4954-4C53-9CCB-37CAF90CE6C5}" type="slidenum">
              <a:rPr lang="en-US" smtClean="0"/>
              <a:t>‹#›</a:t>
            </a:fld>
            <a:endParaRPr lang="en-US"/>
          </a:p>
        </p:txBody>
      </p:sp>
    </p:spTree>
    <p:extLst>
      <p:ext uri="{BB962C8B-B14F-4D97-AF65-F5344CB8AC3E}">
        <p14:creationId xmlns:p14="http://schemas.microsoft.com/office/powerpoint/2010/main" val="867143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99CB20-F4C8-48EA-A9A3-175DD989CDBE}" type="datetimeFigureOut">
              <a:rPr lang="en-US" smtClean="0"/>
              <a:t>11/17/2013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EFED52-4954-4C53-9CCB-37CAF90CE6C5}" type="slidenum">
              <a:rPr lang="en-US" smtClean="0"/>
              <a:t>‹#›</a:t>
            </a:fld>
            <a:endParaRPr lang="en-US"/>
          </a:p>
        </p:txBody>
      </p:sp>
    </p:spTree>
    <p:extLst>
      <p:ext uri="{BB962C8B-B14F-4D97-AF65-F5344CB8AC3E}">
        <p14:creationId xmlns:p14="http://schemas.microsoft.com/office/powerpoint/2010/main" val="635797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99CB20-F4C8-48EA-A9A3-175DD989CDBE}" type="datetimeFigureOut">
              <a:rPr lang="en-US" smtClean="0"/>
              <a:t>11/17/2013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EFED52-4954-4C53-9CCB-37CAF90CE6C5}" type="slidenum">
              <a:rPr lang="en-US" smtClean="0"/>
              <a:t>‹#›</a:t>
            </a:fld>
            <a:endParaRPr lang="en-US"/>
          </a:p>
        </p:txBody>
      </p:sp>
    </p:spTree>
    <p:extLst>
      <p:ext uri="{BB962C8B-B14F-4D97-AF65-F5344CB8AC3E}">
        <p14:creationId xmlns:p14="http://schemas.microsoft.com/office/powerpoint/2010/main" val="1895267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99CB20-F4C8-48EA-A9A3-175DD989CDBE}" type="datetimeFigureOut">
              <a:rPr lang="en-US" smtClean="0"/>
              <a:t>11/17/2013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EFED52-4954-4C53-9CCB-37CAF90CE6C5}" type="slidenum">
              <a:rPr lang="en-US" smtClean="0"/>
              <a:t>‹#›</a:t>
            </a:fld>
            <a:endParaRPr lang="en-US"/>
          </a:p>
        </p:txBody>
      </p:sp>
    </p:spTree>
    <p:extLst>
      <p:ext uri="{BB962C8B-B14F-4D97-AF65-F5344CB8AC3E}">
        <p14:creationId xmlns:p14="http://schemas.microsoft.com/office/powerpoint/2010/main" val="114141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81000"/>
            <a:ext cx="8613775" cy="1470025"/>
          </a:xfrm>
        </p:spPr>
        <p:txBody>
          <a:bodyPr>
            <a:normAutofit/>
          </a:bodyPr>
          <a:lstStyle/>
          <a:p>
            <a:r>
              <a:rPr lang="en-US" sz="8800" dirty="0" smtClean="0">
                <a:solidFill>
                  <a:schemeClr val="bg1"/>
                </a:solidFill>
                <a:latin typeface="AR DARLING" panose="02000000000000000000" pitchFamily="2" charset="0"/>
              </a:rPr>
              <a:t>Gossip</a:t>
            </a:r>
            <a:endParaRPr lang="en-US" dirty="0">
              <a:solidFill>
                <a:schemeClr val="bg1"/>
              </a:solidFill>
              <a:latin typeface="AR DARLING" panose="02000000000000000000" pitchFamily="2" charset="0"/>
            </a:endParaRPr>
          </a:p>
        </p:txBody>
      </p:sp>
      <p:pic>
        <p:nvPicPr>
          <p:cNvPr id="1026" name="Picture 2" descr="http://scm-l3.technorati.com/12/01/20/60477/gossiping-.jpg?t=20120120150238"/>
          <p:cNvPicPr>
            <a:picLocks noChangeAspect="1" noChangeArrowheads="1"/>
          </p:cNvPicPr>
          <p:nvPr/>
        </p:nvPicPr>
        <p:blipFill rotWithShape="1">
          <a:blip r:embed="rId2">
            <a:extLst>
              <a:ext uri="{28A0092B-C50C-407E-A947-70E740481C1C}">
                <a14:useLocalDpi xmlns:a14="http://schemas.microsoft.com/office/drawing/2010/main" val="0"/>
              </a:ext>
            </a:extLst>
          </a:blip>
          <a:srcRect l="2694"/>
          <a:stretch/>
        </p:blipFill>
        <p:spPr bwMode="auto">
          <a:xfrm>
            <a:off x="4514556" y="2133601"/>
            <a:ext cx="4404019" cy="4525964"/>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pic>
        <p:nvPicPr>
          <p:cNvPr id="1028" name="Picture 4" descr="http://catholicteenapologetics.files.wordpress.com/2012/05/gossip.jpg"/>
          <p:cNvPicPr>
            <a:picLocks noChangeAspect="1" noChangeArrowheads="1"/>
          </p:cNvPicPr>
          <p:nvPr/>
        </p:nvPicPr>
        <p:blipFill rotWithShape="1">
          <a:blip r:embed="rId3">
            <a:extLst>
              <a:ext uri="{28A0092B-C50C-407E-A947-70E740481C1C}">
                <a14:useLocalDpi xmlns:a14="http://schemas.microsoft.com/office/drawing/2010/main" val="0"/>
              </a:ext>
            </a:extLst>
          </a:blip>
          <a:srcRect t="8265" r="6216"/>
          <a:stretch/>
        </p:blipFill>
        <p:spPr bwMode="auto">
          <a:xfrm>
            <a:off x="304800" y="4045526"/>
            <a:ext cx="4031673" cy="2614037"/>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pic>
        <p:nvPicPr>
          <p:cNvPr id="1030" name="Picture 6" descr="http://images.askmen.com/money/professional_150/176_professional_life_flash.jpg"/>
          <p:cNvPicPr>
            <a:picLocks noChangeAspect="1" noChangeArrowheads="1"/>
          </p:cNvPicPr>
          <p:nvPr/>
        </p:nvPicPr>
        <p:blipFill rotWithShape="1">
          <a:blip r:embed="rId4">
            <a:extLst>
              <a:ext uri="{28A0092B-C50C-407E-A947-70E740481C1C}">
                <a14:useLocalDpi xmlns:a14="http://schemas.microsoft.com/office/drawing/2010/main" val="0"/>
              </a:ext>
            </a:extLst>
          </a:blip>
          <a:srcRect l="7826"/>
          <a:stretch/>
        </p:blipFill>
        <p:spPr bwMode="auto">
          <a:xfrm>
            <a:off x="304800" y="2133600"/>
            <a:ext cx="4038600" cy="1828800"/>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137259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txBody>
          <a:bodyPr>
            <a:normAutofit/>
          </a:bodyPr>
          <a:lstStyle/>
          <a:p>
            <a:r>
              <a:rPr lang="en-US" b="1" i="1" dirty="0" smtClean="0">
                <a:solidFill>
                  <a:schemeClr val="bg1"/>
                </a:solidFill>
              </a:rPr>
              <a:t>Before we repeat something…</a:t>
            </a:r>
            <a:endParaRPr lang="en-US" b="1" i="1" dirty="0">
              <a:solidFill>
                <a:schemeClr val="bg1"/>
              </a:solidFill>
            </a:endParaRPr>
          </a:p>
        </p:txBody>
      </p:sp>
      <p:sp>
        <p:nvSpPr>
          <p:cNvPr id="3" name="Content Placeholder 2"/>
          <p:cNvSpPr>
            <a:spLocks noGrp="1"/>
          </p:cNvSpPr>
          <p:nvPr>
            <p:ph idx="1"/>
          </p:nvPr>
        </p:nvSpPr>
        <p:spPr>
          <a:xfrm>
            <a:off x="457200" y="1722437"/>
            <a:ext cx="8229600" cy="4525963"/>
          </a:xfrm>
        </p:spPr>
        <p:txBody>
          <a:bodyPr>
            <a:normAutofit/>
          </a:bodyPr>
          <a:lstStyle/>
          <a:p>
            <a:pPr marL="0" indent="0" algn="ctr">
              <a:buNone/>
            </a:pPr>
            <a:r>
              <a:rPr lang="en-US" sz="3600" b="1" dirty="0" smtClean="0">
                <a:solidFill>
                  <a:srgbClr val="C00000"/>
                </a:solidFill>
              </a:rPr>
              <a:t>3. </a:t>
            </a:r>
            <a:r>
              <a:rPr lang="en-US" sz="3600" b="1" u="sng" dirty="0" smtClean="0">
                <a:solidFill>
                  <a:srgbClr val="C00000"/>
                </a:solidFill>
              </a:rPr>
              <a:t>Have I Talked To Them First? </a:t>
            </a:r>
          </a:p>
          <a:p>
            <a:pPr marL="0" indent="0">
              <a:buNone/>
            </a:pPr>
            <a:endParaRPr lang="en-US" sz="1800" dirty="0" smtClean="0"/>
          </a:p>
          <a:p>
            <a:pPr marL="0" indent="0">
              <a:buNone/>
            </a:pPr>
            <a:r>
              <a:rPr lang="en-US" dirty="0" smtClean="0"/>
              <a:t>“Moreover if your brother sins against you, go and tell him his fault between you and him alone. If he hears you, you have gained your brother” (Matt. 18:15).</a:t>
            </a:r>
          </a:p>
        </p:txBody>
      </p:sp>
    </p:spTree>
    <p:extLst>
      <p:ext uri="{BB962C8B-B14F-4D97-AF65-F5344CB8AC3E}">
        <p14:creationId xmlns:p14="http://schemas.microsoft.com/office/powerpoint/2010/main" val="2297010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txBody>
          <a:bodyPr>
            <a:normAutofit/>
          </a:bodyPr>
          <a:lstStyle/>
          <a:p>
            <a:r>
              <a:rPr lang="en-US" b="1" i="1" dirty="0" smtClean="0">
                <a:solidFill>
                  <a:schemeClr val="bg1"/>
                </a:solidFill>
              </a:rPr>
              <a:t>Before we repeat something…</a:t>
            </a:r>
            <a:endParaRPr lang="en-US" b="1" i="1" dirty="0">
              <a:solidFill>
                <a:schemeClr val="bg1"/>
              </a:solidFill>
            </a:endParaRPr>
          </a:p>
        </p:txBody>
      </p:sp>
      <p:sp>
        <p:nvSpPr>
          <p:cNvPr id="3" name="Content Placeholder 2"/>
          <p:cNvSpPr>
            <a:spLocks noGrp="1"/>
          </p:cNvSpPr>
          <p:nvPr>
            <p:ph idx="1"/>
          </p:nvPr>
        </p:nvSpPr>
        <p:spPr>
          <a:xfrm>
            <a:off x="457200" y="1722437"/>
            <a:ext cx="8229600" cy="4525963"/>
          </a:xfrm>
        </p:spPr>
        <p:txBody>
          <a:bodyPr>
            <a:normAutofit/>
          </a:bodyPr>
          <a:lstStyle/>
          <a:p>
            <a:pPr marL="0" indent="0" algn="ctr">
              <a:buNone/>
            </a:pPr>
            <a:r>
              <a:rPr lang="en-US" sz="3600" b="1" dirty="0" smtClean="0">
                <a:solidFill>
                  <a:srgbClr val="C00000"/>
                </a:solidFill>
              </a:rPr>
              <a:t>4. </a:t>
            </a:r>
            <a:r>
              <a:rPr lang="en-US" sz="3600" b="1" u="sng" dirty="0" smtClean="0">
                <a:solidFill>
                  <a:srgbClr val="C00000"/>
                </a:solidFill>
              </a:rPr>
              <a:t>Have I Examined Myself? </a:t>
            </a:r>
          </a:p>
          <a:p>
            <a:pPr marL="0" indent="0">
              <a:buNone/>
            </a:pPr>
            <a:endParaRPr lang="en-US" sz="1800" dirty="0" smtClean="0"/>
          </a:p>
          <a:p>
            <a:pPr marL="0" indent="0">
              <a:buNone/>
            </a:pPr>
            <a:r>
              <a:rPr lang="en-US" dirty="0" smtClean="0"/>
              <a:t>“And why do you look at the speck in your brother’s eye, but do not consider the plank in your own eye?... Hypocrite! First remove the plank from your own eye, and then you will see clearly to remove the speck from your brother’s eye” (Matt. 7:3-5).</a:t>
            </a:r>
          </a:p>
        </p:txBody>
      </p:sp>
    </p:spTree>
    <p:extLst>
      <p:ext uri="{BB962C8B-B14F-4D97-AF65-F5344CB8AC3E}">
        <p14:creationId xmlns:p14="http://schemas.microsoft.com/office/powerpoint/2010/main" val="1305526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txBody>
          <a:bodyPr>
            <a:normAutofit/>
          </a:bodyPr>
          <a:lstStyle/>
          <a:p>
            <a:r>
              <a:rPr lang="en-US" b="1" i="1" dirty="0" smtClean="0">
                <a:solidFill>
                  <a:schemeClr val="bg1"/>
                </a:solidFill>
              </a:rPr>
              <a:t>Before we repeat something…</a:t>
            </a:r>
            <a:endParaRPr lang="en-US" b="1" i="1" dirty="0">
              <a:solidFill>
                <a:schemeClr val="bg1"/>
              </a:solidFill>
            </a:endParaRPr>
          </a:p>
        </p:txBody>
      </p:sp>
      <p:sp>
        <p:nvSpPr>
          <p:cNvPr id="3" name="Content Placeholder 2"/>
          <p:cNvSpPr>
            <a:spLocks noGrp="1"/>
          </p:cNvSpPr>
          <p:nvPr>
            <p:ph idx="1"/>
          </p:nvPr>
        </p:nvSpPr>
        <p:spPr>
          <a:xfrm>
            <a:off x="457200" y="1722437"/>
            <a:ext cx="8229600" cy="4525963"/>
          </a:xfrm>
        </p:spPr>
        <p:txBody>
          <a:bodyPr>
            <a:normAutofit/>
          </a:bodyPr>
          <a:lstStyle/>
          <a:p>
            <a:pPr marL="0" indent="0" algn="ctr">
              <a:buNone/>
            </a:pPr>
            <a:r>
              <a:rPr lang="en-US" sz="3600" b="1" dirty="0" smtClean="0">
                <a:solidFill>
                  <a:srgbClr val="C00000"/>
                </a:solidFill>
              </a:rPr>
              <a:t>5. </a:t>
            </a:r>
            <a:r>
              <a:rPr lang="en-US" sz="3600" b="1" u="sng" dirty="0" smtClean="0">
                <a:solidFill>
                  <a:srgbClr val="C00000"/>
                </a:solidFill>
              </a:rPr>
              <a:t>Why Am I Really Wanting To Do This? </a:t>
            </a:r>
          </a:p>
          <a:p>
            <a:pPr marL="0" indent="0">
              <a:buNone/>
            </a:pPr>
            <a:endParaRPr lang="en-US" sz="1800" dirty="0" smtClean="0"/>
          </a:p>
          <a:p>
            <a:pPr marL="0" indent="0">
              <a:buNone/>
            </a:pPr>
            <a:r>
              <a:rPr lang="en-US" dirty="0" smtClean="0"/>
              <a:t>“The words of a talebearer are like tasty trifles, and they go down into the inmost body”     (Prov. 18:13).</a:t>
            </a:r>
          </a:p>
          <a:p>
            <a:pPr marL="0" indent="0">
              <a:buNone/>
            </a:pPr>
            <a:endParaRPr lang="en-US" sz="800" dirty="0" smtClean="0"/>
          </a:p>
          <a:p>
            <a:pPr marL="0" indent="0">
              <a:buNone/>
            </a:pPr>
            <a:r>
              <a:rPr lang="en-US" dirty="0" smtClean="0"/>
              <a:t>“He who covers a transgression seeks love, but he who repeats a matter separates friends” (Prov. 17:9). </a:t>
            </a:r>
            <a:endParaRPr lang="en-US" dirty="0"/>
          </a:p>
        </p:txBody>
      </p:sp>
    </p:spTree>
    <p:extLst>
      <p:ext uri="{BB962C8B-B14F-4D97-AF65-F5344CB8AC3E}">
        <p14:creationId xmlns:p14="http://schemas.microsoft.com/office/powerpoint/2010/main" val="348575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txBody>
          <a:bodyPr>
            <a:normAutofit/>
          </a:bodyPr>
          <a:lstStyle/>
          <a:p>
            <a:r>
              <a:rPr lang="en-US" b="1" i="1" dirty="0" smtClean="0">
                <a:solidFill>
                  <a:schemeClr val="bg1"/>
                </a:solidFill>
              </a:rPr>
              <a:t>Before we repeat something…</a:t>
            </a:r>
            <a:endParaRPr lang="en-US" b="1" i="1" dirty="0">
              <a:solidFill>
                <a:schemeClr val="bg1"/>
              </a:solidFill>
            </a:endParaRPr>
          </a:p>
        </p:txBody>
      </p:sp>
      <p:sp>
        <p:nvSpPr>
          <p:cNvPr id="3" name="Content Placeholder 2"/>
          <p:cNvSpPr>
            <a:spLocks noGrp="1"/>
          </p:cNvSpPr>
          <p:nvPr>
            <p:ph idx="1"/>
          </p:nvPr>
        </p:nvSpPr>
        <p:spPr>
          <a:xfrm>
            <a:off x="457200" y="1722437"/>
            <a:ext cx="8229600" cy="4525963"/>
          </a:xfrm>
        </p:spPr>
        <p:txBody>
          <a:bodyPr>
            <a:normAutofit/>
          </a:bodyPr>
          <a:lstStyle/>
          <a:p>
            <a:pPr marL="0" indent="0" algn="ctr">
              <a:buNone/>
            </a:pPr>
            <a:r>
              <a:rPr lang="en-US" sz="3600" b="1" dirty="0" smtClean="0">
                <a:solidFill>
                  <a:srgbClr val="C00000"/>
                </a:solidFill>
              </a:rPr>
              <a:t>6. </a:t>
            </a:r>
            <a:r>
              <a:rPr lang="en-US" sz="3600" b="1" u="sng" dirty="0" smtClean="0">
                <a:solidFill>
                  <a:srgbClr val="C00000"/>
                </a:solidFill>
              </a:rPr>
              <a:t>Is This What I Want Done To Me? </a:t>
            </a:r>
          </a:p>
          <a:p>
            <a:pPr marL="0" indent="0">
              <a:buNone/>
            </a:pPr>
            <a:endParaRPr lang="en-US" sz="1800" dirty="0" smtClean="0"/>
          </a:p>
          <a:p>
            <a:pPr marL="0" indent="0">
              <a:buNone/>
            </a:pPr>
            <a:r>
              <a:rPr lang="en-US" dirty="0" smtClean="0"/>
              <a:t>“Therefore, whatever you want men to do to you, do also to them, for this is the Law and the Prophets” (Matt. </a:t>
            </a:r>
            <a:r>
              <a:rPr lang="en-US" smtClean="0"/>
              <a:t>7:12).</a:t>
            </a:r>
            <a:endParaRPr lang="en-US" dirty="0" smtClean="0"/>
          </a:p>
        </p:txBody>
      </p:sp>
    </p:spTree>
    <p:extLst>
      <p:ext uri="{BB962C8B-B14F-4D97-AF65-F5344CB8AC3E}">
        <p14:creationId xmlns:p14="http://schemas.microsoft.com/office/powerpoint/2010/main" val="2659266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4114800"/>
            <a:ext cx="6248400" cy="1858963"/>
          </a:xfrm>
        </p:spPr>
        <p:txBody>
          <a:bodyPr>
            <a:normAutofit/>
          </a:bodyPr>
          <a:lstStyle/>
          <a:p>
            <a:pPr marL="0" indent="0" algn="ctr">
              <a:buNone/>
            </a:pPr>
            <a:r>
              <a:rPr lang="en-US" b="1" i="1" dirty="0" smtClean="0">
                <a:solidFill>
                  <a:schemeClr val="bg1"/>
                </a:solidFill>
              </a:rPr>
              <a:t>“You </a:t>
            </a:r>
            <a:r>
              <a:rPr lang="en-US" b="1" i="1" dirty="0">
                <a:solidFill>
                  <a:schemeClr val="bg1"/>
                </a:solidFill>
              </a:rPr>
              <a:t>shall not go about as a talebearer among your </a:t>
            </a:r>
            <a:r>
              <a:rPr lang="en-US" b="1" i="1" dirty="0" smtClean="0">
                <a:solidFill>
                  <a:schemeClr val="bg1"/>
                </a:solidFill>
              </a:rPr>
              <a:t>people…” </a:t>
            </a:r>
          </a:p>
          <a:p>
            <a:pPr marL="0" indent="0" algn="ctr">
              <a:buNone/>
            </a:pPr>
            <a:endParaRPr lang="en-US" sz="900" dirty="0" smtClean="0">
              <a:solidFill>
                <a:schemeClr val="bg1"/>
              </a:solidFill>
            </a:endParaRPr>
          </a:p>
          <a:p>
            <a:pPr marL="0" indent="0" algn="ctr">
              <a:buNone/>
            </a:pPr>
            <a:r>
              <a:rPr lang="en-US" dirty="0" smtClean="0">
                <a:solidFill>
                  <a:schemeClr val="bg1"/>
                </a:solidFill>
              </a:rPr>
              <a:t>Leviticus 19:16</a:t>
            </a:r>
            <a:endParaRPr lang="en-US" dirty="0">
              <a:solidFill>
                <a:schemeClr val="bg1"/>
              </a:solidFill>
            </a:endParaRPr>
          </a:p>
        </p:txBody>
      </p:sp>
      <p:pic>
        <p:nvPicPr>
          <p:cNvPr id="1026" name="Picture 2" descr="http://cdn1.scdlifestyle.com/wp-content/uploads/2012/06/women-whispering-in-ea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1295400"/>
            <a:ext cx="4267200" cy="25527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266021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Gossip?</a:t>
            </a:r>
            <a:endParaRPr lang="en-US" b="1" dirty="0"/>
          </a:p>
        </p:txBody>
      </p:sp>
      <p:sp>
        <p:nvSpPr>
          <p:cNvPr id="3" name="Content Placeholder 2"/>
          <p:cNvSpPr>
            <a:spLocks noGrp="1"/>
          </p:cNvSpPr>
          <p:nvPr>
            <p:ph idx="1"/>
          </p:nvPr>
        </p:nvSpPr>
        <p:spPr/>
        <p:txBody>
          <a:bodyPr/>
          <a:lstStyle/>
          <a:p>
            <a:r>
              <a:rPr lang="en-US" dirty="0" smtClean="0"/>
              <a:t>The repeating of “idle talk and rumors, especially about the private affairs of others” (Webster’s Dictionary). </a:t>
            </a:r>
          </a:p>
          <a:p>
            <a:endParaRPr lang="en-US" sz="1000" dirty="0" smtClean="0"/>
          </a:p>
          <a:p>
            <a:r>
              <a:rPr lang="en-US" b="1" dirty="0" smtClean="0"/>
              <a:t>Rumor</a:t>
            </a:r>
            <a:r>
              <a:rPr lang="en-US" dirty="0" smtClean="0"/>
              <a:t>: “general talk not based on definite knowledge; an unconfirmed report, story, or statement in general                                        circulation.” </a:t>
            </a:r>
            <a:endParaRPr lang="en-US" dirty="0"/>
          </a:p>
        </p:txBody>
      </p:sp>
      <p:pic>
        <p:nvPicPr>
          <p:cNvPr id="4" name="Picture 10" descr="http://fantashak.files.wordpress.com/2012/02/gossip.jpg?w=49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4631771"/>
            <a:ext cx="2690957" cy="1845229"/>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4888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Gossip?</a:t>
            </a:r>
            <a:endParaRPr lang="en-US" b="1" dirty="0"/>
          </a:p>
        </p:txBody>
      </p:sp>
      <p:sp>
        <p:nvSpPr>
          <p:cNvPr id="3" name="Content Placeholder 2"/>
          <p:cNvSpPr>
            <a:spLocks noGrp="1"/>
          </p:cNvSpPr>
          <p:nvPr>
            <p:ph idx="1"/>
          </p:nvPr>
        </p:nvSpPr>
        <p:spPr/>
        <p:txBody>
          <a:bodyPr/>
          <a:lstStyle/>
          <a:p>
            <a:r>
              <a:rPr lang="en-US" b="1" dirty="0" smtClean="0"/>
              <a:t>Slander</a:t>
            </a:r>
            <a:r>
              <a:rPr lang="en-US" dirty="0" smtClean="0"/>
              <a:t>: “the utterance in the presence of another person of a false statement or statements, damaging to a third person’s character or reputation.” </a:t>
            </a:r>
            <a:endParaRPr lang="en-US" dirty="0"/>
          </a:p>
        </p:txBody>
      </p:sp>
      <p:pic>
        <p:nvPicPr>
          <p:cNvPr id="4" name="Picture 10" descr="http://fantashak.files.wordpress.com/2012/02/gossip.jpg?w=49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4631771"/>
            <a:ext cx="2690957" cy="1845229"/>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817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002060"/>
                </a:solidFill>
              </a:rPr>
              <a:t>Gossip Reveals Secrets</a:t>
            </a:r>
            <a:endParaRPr lang="en-US" b="1" i="1" dirty="0">
              <a:solidFill>
                <a:srgbClr val="002060"/>
              </a:solidFill>
            </a:endParaRPr>
          </a:p>
        </p:txBody>
      </p:sp>
      <p:sp>
        <p:nvSpPr>
          <p:cNvPr id="3" name="Content Placeholder 2"/>
          <p:cNvSpPr>
            <a:spLocks noGrp="1"/>
          </p:cNvSpPr>
          <p:nvPr>
            <p:ph idx="1"/>
          </p:nvPr>
        </p:nvSpPr>
        <p:spPr/>
        <p:txBody>
          <a:bodyPr/>
          <a:lstStyle/>
          <a:p>
            <a:pPr marL="0" indent="0">
              <a:buNone/>
            </a:pPr>
            <a:r>
              <a:rPr lang="en-US" dirty="0" smtClean="0"/>
              <a:t>“He </a:t>
            </a:r>
            <a:r>
              <a:rPr lang="en-US" dirty="0"/>
              <a:t>who goes about as a talebearer reveals secrets</a:t>
            </a:r>
            <a:r>
              <a:rPr lang="en-US" dirty="0" smtClean="0"/>
              <a:t>, but </a:t>
            </a:r>
            <a:r>
              <a:rPr lang="en-US" dirty="0"/>
              <a:t>he who is trustworthy conceals a matter</a:t>
            </a:r>
            <a:r>
              <a:rPr lang="en-US" dirty="0" smtClean="0"/>
              <a:t>.” </a:t>
            </a:r>
            <a:endParaRPr lang="en-US" dirty="0"/>
          </a:p>
          <a:p>
            <a:pPr marL="0" indent="0" algn="r">
              <a:buNone/>
            </a:pPr>
            <a:r>
              <a:rPr lang="en-US" dirty="0" smtClean="0"/>
              <a:t>Prov. 11:13, NASB</a:t>
            </a:r>
            <a:endParaRPr lang="en-US" dirty="0"/>
          </a:p>
          <a:p>
            <a:pPr marL="0" indent="0">
              <a:buNone/>
            </a:pPr>
            <a:endParaRPr lang="en-US" dirty="0"/>
          </a:p>
        </p:txBody>
      </p:sp>
      <p:pic>
        <p:nvPicPr>
          <p:cNvPr id="4" name="Picture 10" descr="http://fantashak.files.wordpress.com/2012/02/gossip.jpg?w=49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4631771"/>
            <a:ext cx="2690957" cy="1845229"/>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8055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002060"/>
                </a:solidFill>
              </a:rPr>
              <a:t>Gossip Kindles Strife</a:t>
            </a:r>
            <a:endParaRPr lang="en-US" b="1" i="1" dirty="0">
              <a:solidFill>
                <a:srgbClr val="002060"/>
              </a:solidFill>
            </a:endParaRPr>
          </a:p>
        </p:txBody>
      </p:sp>
      <p:sp>
        <p:nvSpPr>
          <p:cNvPr id="3" name="Content Placeholder 2"/>
          <p:cNvSpPr>
            <a:spLocks noGrp="1"/>
          </p:cNvSpPr>
          <p:nvPr>
            <p:ph idx="1"/>
          </p:nvPr>
        </p:nvSpPr>
        <p:spPr/>
        <p:txBody>
          <a:bodyPr/>
          <a:lstStyle/>
          <a:p>
            <a:pPr marL="0" indent="0">
              <a:buNone/>
            </a:pPr>
            <a:r>
              <a:rPr lang="en-US" dirty="0" smtClean="0"/>
              <a:t>“Where </a:t>
            </a:r>
            <a:r>
              <a:rPr lang="en-US" dirty="0"/>
              <a:t>there is no wood, the fire goes out</a:t>
            </a:r>
            <a:r>
              <a:rPr lang="en-US" dirty="0" smtClean="0"/>
              <a:t>; and </a:t>
            </a:r>
            <a:r>
              <a:rPr lang="en-US" dirty="0"/>
              <a:t>where there is no talebearer, strife </a:t>
            </a:r>
            <a:r>
              <a:rPr lang="en-US" dirty="0" smtClean="0"/>
              <a:t>ceases.” </a:t>
            </a:r>
            <a:endParaRPr lang="en-US" dirty="0"/>
          </a:p>
          <a:p>
            <a:pPr marL="0" indent="0" algn="r">
              <a:buNone/>
            </a:pPr>
            <a:r>
              <a:rPr lang="en-US" dirty="0" smtClean="0"/>
              <a:t>Prov. 26:20</a:t>
            </a:r>
            <a:endParaRPr lang="en-US" dirty="0"/>
          </a:p>
          <a:p>
            <a:pPr marL="0" indent="0">
              <a:buNone/>
            </a:pPr>
            <a:endParaRPr lang="en-US" dirty="0"/>
          </a:p>
        </p:txBody>
      </p:sp>
      <p:pic>
        <p:nvPicPr>
          <p:cNvPr id="4" name="Picture 10" descr="http://fantashak.files.wordpress.com/2012/02/gossip.jpg?w=49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4631771"/>
            <a:ext cx="2690957" cy="1845229"/>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5713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002060"/>
                </a:solidFill>
              </a:rPr>
              <a:t>Gossip Separates Friends</a:t>
            </a:r>
            <a:endParaRPr lang="en-US" b="1" i="1" dirty="0">
              <a:solidFill>
                <a:srgbClr val="002060"/>
              </a:solidFill>
            </a:endParaRPr>
          </a:p>
        </p:txBody>
      </p:sp>
      <p:sp>
        <p:nvSpPr>
          <p:cNvPr id="3" name="Content Placeholder 2"/>
          <p:cNvSpPr>
            <a:spLocks noGrp="1"/>
          </p:cNvSpPr>
          <p:nvPr>
            <p:ph idx="1"/>
          </p:nvPr>
        </p:nvSpPr>
        <p:spPr/>
        <p:txBody>
          <a:bodyPr>
            <a:normAutofit/>
          </a:bodyPr>
          <a:lstStyle/>
          <a:p>
            <a:pPr marL="0" indent="0">
              <a:buNone/>
            </a:pPr>
            <a:r>
              <a:rPr lang="en-US" dirty="0" smtClean="0"/>
              <a:t>“An </a:t>
            </a:r>
            <a:r>
              <a:rPr lang="en-US" dirty="0"/>
              <a:t>ungodly man digs up </a:t>
            </a:r>
            <a:r>
              <a:rPr lang="en-US" dirty="0" smtClean="0"/>
              <a:t>evil, and </a:t>
            </a:r>
            <a:r>
              <a:rPr lang="en-US" dirty="0"/>
              <a:t>it is on his lips like a burning fire. </a:t>
            </a:r>
            <a:r>
              <a:rPr lang="en-US" dirty="0" smtClean="0"/>
              <a:t>A </a:t>
            </a:r>
            <a:r>
              <a:rPr lang="en-US" dirty="0"/>
              <a:t>perverse man sows </a:t>
            </a:r>
            <a:r>
              <a:rPr lang="en-US" dirty="0" smtClean="0"/>
              <a:t>strife, and </a:t>
            </a:r>
            <a:r>
              <a:rPr lang="en-US" dirty="0"/>
              <a:t>a whisperer separates the best of </a:t>
            </a:r>
            <a:r>
              <a:rPr lang="en-US" dirty="0" smtClean="0"/>
              <a:t>friends.” </a:t>
            </a:r>
            <a:endParaRPr lang="en-US" dirty="0"/>
          </a:p>
          <a:p>
            <a:pPr marL="0" indent="0" algn="r">
              <a:buNone/>
            </a:pPr>
            <a:r>
              <a:rPr lang="en-US" dirty="0" smtClean="0"/>
              <a:t>Prov. 16:27-28</a:t>
            </a:r>
            <a:endParaRPr lang="en-US" dirty="0"/>
          </a:p>
          <a:p>
            <a:pPr marL="0" indent="0">
              <a:buNone/>
            </a:pPr>
            <a:endParaRPr lang="en-US" dirty="0"/>
          </a:p>
        </p:txBody>
      </p:sp>
      <p:pic>
        <p:nvPicPr>
          <p:cNvPr id="4" name="Picture 10" descr="http://fantashak.files.wordpress.com/2012/02/gossip.jpg?w=49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4631771"/>
            <a:ext cx="2690957" cy="1845229"/>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5713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solidFill>
                  <a:srgbClr val="FFFF00"/>
                </a:solidFill>
              </a:rPr>
              <a:t>Is all talk about others considered “gossip”?</a:t>
            </a:r>
            <a:endParaRPr lang="en-US" sz="3200" b="1" dirty="0">
              <a:solidFill>
                <a:srgbClr val="FFFF00"/>
              </a:solidFill>
            </a:endParaRPr>
          </a:p>
        </p:txBody>
      </p:sp>
      <p:sp>
        <p:nvSpPr>
          <p:cNvPr id="3" name="Content Placeholder 2"/>
          <p:cNvSpPr>
            <a:spLocks noGrp="1"/>
          </p:cNvSpPr>
          <p:nvPr>
            <p:ph idx="1"/>
          </p:nvPr>
        </p:nvSpPr>
        <p:spPr/>
        <p:txBody>
          <a:bodyPr/>
          <a:lstStyle/>
          <a:p>
            <a:r>
              <a:rPr lang="en-US" dirty="0" smtClean="0">
                <a:solidFill>
                  <a:schemeClr val="bg1"/>
                </a:solidFill>
              </a:rPr>
              <a:t>Jesus warned of the leaven of the Pharisees and Sadducees (Matt. 16:6-12; Luke 12:1).</a:t>
            </a:r>
          </a:p>
          <a:p>
            <a:r>
              <a:rPr lang="en-US" dirty="0" smtClean="0">
                <a:solidFill>
                  <a:schemeClr val="bg1"/>
                </a:solidFill>
              </a:rPr>
              <a:t>Paul warned Timothy about Alexander the coppersmith (2 Tim. 4:14-15). </a:t>
            </a:r>
          </a:p>
          <a:p>
            <a:r>
              <a:rPr lang="en-US" dirty="0" smtClean="0">
                <a:solidFill>
                  <a:schemeClr val="bg1"/>
                </a:solidFill>
              </a:rPr>
              <a:t>Those in Chloe’s household reported things to the apostle Paul (1 Cor. 1:11). </a:t>
            </a:r>
          </a:p>
          <a:p>
            <a:pPr>
              <a:buSzPct val="80000"/>
              <a:buFont typeface="Wingdings" panose="05000000000000000000" pitchFamily="2" charset="2"/>
              <a:buChar char="Ø"/>
            </a:pPr>
            <a:r>
              <a:rPr lang="en-US" dirty="0" smtClean="0">
                <a:solidFill>
                  <a:schemeClr val="bg1"/>
                </a:solidFill>
              </a:rPr>
              <a:t>These were not private matters, nor were they attempts to injure one’s character. </a:t>
            </a:r>
            <a:endParaRPr lang="en-US" dirty="0">
              <a:solidFill>
                <a:schemeClr val="bg1"/>
              </a:solidFill>
            </a:endParaRPr>
          </a:p>
        </p:txBody>
      </p:sp>
    </p:spTree>
    <p:extLst>
      <p:ext uri="{BB962C8B-B14F-4D97-AF65-F5344CB8AC3E}">
        <p14:creationId xmlns:p14="http://schemas.microsoft.com/office/powerpoint/2010/main" val="14090744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txBody>
          <a:bodyPr>
            <a:normAutofit/>
          </a:bodyPr>
          <a:lstStyle/>
          <a:p>
            <a:r>
              <a:rPr lang="en-US" b="1" i="1" dirty="0" smtClean="0">
                <a:solidFill>
                  <a:schemeClr val="bg1"/>
                </a:solidFill>
              </a:rPr>
              <a:t>Before we repeat something…</a:t>
            </a:r>
            <a:endParaRPr lang="en-US" b="1" i="1" dirty="0">
              <a:solidFill>
                <a:schemeClr val="bg1"/>
              </a:solidFill>
            </a:endParaRPr>
          </a:p>
        </p:txBody>
      </p:sp>
      <p:sp>
        <p:nvSpPr>
          <p:cNvPr id="3" name="Content Placeholder 2"/>
          <p:cNvSpPr>
            <a:spLocks noGrp="1"/>
          </p:cNvSpPr>
          <p:nvPr>
            <p:ph idx="1"/>
          </p:nvPr>
        </p:nvSpPr>
        <p:spPr>
          <a:xfrm>
            <a:off x="457200" y="1722437"/>
            <a:ext cx="8229600" cy="4525963"/>
          </a:xfrm>
        </p:spPr>
        <p:txBody>
          <a:bodyPr>
            <a:normAutofit/>
          </a:bodyPr>
          <a:lstStyle/>
          <a:p>
            <a:pPr marL="0" indent="0" algn="ctr">
              <a:buNone/>
            </a:pPr>
            <a:r>
              <a:rPr lang="en-US" sz="3600" b="1" dirty="0" smtClean="0">
                <a:solidFill>
                  <a:srgbClr val="C00000"/>
                </a:solidFill>
              </a:rPr>
              <a:t>1. </a:t>
            </a:r>
            <a:r>
              <a:rPr lang="en-US" sz="3600" b="1" u="sng" dirty="0" smtClean="0">
                <a:solidFill>
                  <a:srgbClr val="C00000"/>
                </a:solidFill>
              </a:rPr>
              <a:t>Is It True? </a:t>
            </a:r>
          </a:p>
          <a:p>
            <a:pPr marL="0" indent="0">
              <a:buNone/>
            </a:pPr>
            <a:endParaRPr lang="en-US" sz="1800" dirty="0" smtClean="0"/>
          </a:p>
          <a:p>
            <a:pPr marL="0" indent="0">
              <a:buNone/>
            </a:pPr>
            <a:r>
              <a:rPr lang="en-US" dirty="0" smtClean="0"/>
              <a:t>“He who answers a matter before he hears it, it is folly and shame to him” (Prov. 18:13).</a:t>
            </a:r>
          </a:p>
          <a:p>
            <a:pPr marL="0" indent="0">
              <a:buNone/>
            </a:pPr>
            <a:endParaRPr lang="en-US" sz="800" dirty="0" smtClean="0"/>
          </a:p>
          <a:p>
            <a:pPr marL="0" indent="0">
              <a:buNone/>
            </a:pPr>
            <a:r>
              <a:rPr lang="en-US" dirty="0" smtClean="0"/>
              <a:t>“The first one to plead his cause seems right, until his neighbor comes and examines him” (Prov. 18:17). </a:t>
            </a:r>
            <a:endParaRPr lang="en-US" dirty="0"/>
          </a:p>
        </p:txBody>
      </p:sp>
    </p:spTree>
    <p:extLst>
      <p:ext uri="{BB962C8B-B14F-4D97-AF65-F5344CB8AC3E}">
        <p14:creationId xmlns:p14="http://schemas.microsoft.com/office/powerpoint/2010/main" val="5359288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txBody>
          <a:bodyPr>
            <a:normAutofit/>
          </a:bodyPr>
          <a:lstStyle/>
          <a:p>
            <a:r>
              <a:rPr lang="en-US" b="1" i="1" dirty="0" smtClean="0">
                <a:solidFill>
                  <a:schemeClr val="bg1"/>
                </a:solidFill>
              </a:rPr>
              <a:t>Before we repeat something…</a:t>
            </a:r>
            <a:endParaRPr lang="en-US" b="1" i="1" dirty="0">
              <a:solidFill>
                <a:schemeClr val="bg1"/>
              </a:solidFill>
            </a:endParaRPr>
          </a:p>
        </p:txBody>
      </p:sp>
      <p:sp>
        <p:nvSpPr>
          <p:cNvPr id="3" name="Content Placeholder 2"/>
          <p:cNvSpPr>
            <a:spLocks noGrp="1"/>
          </p:cNvSpPr>
          <p:nvPr>
            <p:ph idx="1"/>
          </p:nvPr>
        </p:nvSpPr>
        <p:spPr>
          <a:xfrm>
            <a:off x="457200" y="1722437"/>
            <a:ext cx="8229600" cy="4525963"/>
          </a:xfrm>
        </p:spPr>
        <p:txBody>
          <a:bodyPr>
            <a:normAutofit/>
          </a:bodyPr>
          <a:lstStyle/>
          <a:p>
            <a:pPr marL="0" indent="0" algn="ctr">
              <a:buNone/>
            </a:pPr>
            <a:r>
              <a:rPr lang="en-US" sz="3600" b="1" dirty="0" smtClean="0">
                <a:solidFill>
                  <a:srgbClr val="C00000"/>
                </a:solidFill>
              </a:rPr>
              <a:t>2. </a:t>
            </a:r>
            <a:r>
              <a:rPr lang="en-US" sz="3600" b="1" u="sng" dirty="0" smtClean="0">
                <a:solidFill>
                  <a:srgbClr val="C00000"/>
                </a:solidFill>
              </a:rPr>
              <a:t>Is It Going To Build Up Or Tear Down? </a:t>
            </a:r>
          </a:p>
          <a:p>
            <a:pPr marL="0" indent="0">
              <a:buNone/>
            </a:pPr>
            <a:endParaRPr lang="en-US" sz="1800" dirty="0" smtClean="0"/>
          </a:p>
          <a:p>
            <a:pPr marL="0" indent="0">
              <a:buNone/>
            </a:pPr>
            <a:r>
              <a:rPr lang="en-US" dirty="0" smtClean="0"/>
              <a:t>“Therefore let us pursue the things which make for peace and the things by which one may edify another” (Rom. 14:19).</a:t>
            </a:r>
          </a:p>
        </p:txBody>
      </p:sp>
    </p:spTree>
    <p:extLst>
      <p:ext uri="{BB962C8B-B14F-4D97-AF65-F5344CB8AC3E}">
        <p14:creationId xmlns:p14="http://schemas.microsoft.com/office/powerpoint/2010/main" val="1025391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TotalTime>
  <Words>594</Words>
  <Application>Microsoft Office PowerPoint</Application>
  <PresentationFormat>On-screen Show (4:3)</PresentationFormat>
  <Paragraphs>52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Gossip</vt:lpstr>
      <vt:lpstr>What is Gossip?</vt:lpstr>
      <vt:lpstr>What is Gossip?</vt:lpstr>
      <vt:lpstr>Gossip Reveals Secrets</vt:lpstr>
      <vt:lpstr>Gossip Kindles Strife</vt:lpstr>
      <vt:lpstr>Gossip Separates Friends</vt:lpstr>
      <vt:lpstr>Is all talk about others considered “gossip”?</vt:lpstr>
      <vt:lpstr>Before we repeat something…</vt:lpstr>
      <vt:lpstr>Before we repeat something…</vt:lpstr>
      <vt:lpstr>Before we repeat something…</vt:lpstr>
      <vt:lpstr>Before we repeat something…</vt:lpstr>
      <vt:lpstr>Before we repeat something…</vt:lpstr>
      <vt:lpstr>Before we repeat something…</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Gossip</dc:title>
  <dc:creator>Heath</dc:creator>
  <cp:lastModifiedBy>Guest</cp:lastModifiedBy>
  <cp:revision>17</cp:revision>
  <dcterms:created xsi:type="dcterms:W3CDTF">2013-11-15T16:04:52Z</dcterms:created>
  <dcterms:modified xsi:type="dcterms:W3CDTF">2013-11-18T03:23:48Z</dcterms:modified>
</cp:coreProperties>
</file>