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3" r:id="rId6"/>
    <p:sldId id="262" r:id="rId7"/>
    <p:sldId id="264" r:id="rId8"/>
    <p:sldId id="267" r:id="rId9"/>
    <p:sldId id="268" r:id="rId10"/>
    <p:sldId id="265" r:id="rId11"/>
    <p:sldId id="269"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B4DBFF8-65DE-4956-9273-F967F8FF32F1}" type="datetimeFigureOut">
              <a:rPr lang="en-US" smtClean="0"/>
              <a:t>10/6/2013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A6049-41C1-4F28-97B4-A1A9F4D2CADA}" type="slidenum">
              <a:rPr lang="en-US" smtClean="0"/>
              <a:t>‹#›</a:t>
            </a:fld>
            <a:endParaRPr lang="en-US"/>
          </a:p>
        </p:txBody>
      </p:sp>
    </p:spTree>
    <p:extLst>
      <p:ext uri="{BB962C8B-B14F-4D97-AF65-F5344CB8AC3E}">
        <p14:creationId xmlns:p14="http://schemas.microsoft.com/office/powerpoint/2010/main" val="3207229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4DBFF8-65DE-4956-9273-F967F8FF32F1}" type="datetimeFigureOut">
              <a:rPr lang="en-US" smtClean="0"/>
              <a:t>10/6/2013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A6049-41C1-4F28-97B4-A1A9F4D2CADA}" type="slidenum">
              <a:rPr lang="en-US" smtClean="0"/>
              <a:t>‹#›</a:t>
            </a:fld>
            <a:endParaRPr lang="en-US"/>
          </a:p>
        </p:txBody>
      </p:sp>
    </p:spTree>
    <p:extLst>
      <p:ext uri="{BB962C8B-B14F-4D97-AF65-F5344CB8AC3E}">
        <p14:creationId xmlns:p14="http://schemas.microsoft.com/office/powerpoint/2010/main" val="3614251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4DBFF8-65DE-4956-9273-F967F8FF32F1}" type="datetimeFigureOut">
              <a:rPr lang="en-US" smtClean="0"/>
              <a:t>10/6/2013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A6049-41C1-4F28-97B4-A1A9F4D2CADA}" type="slidenum">
              <a:rPr lang="en-US" smtClean="0"/>
              <a:t>‹#›</a:t>
            </a:fld>
            <a:endParaRPr lang="en-US"/>
          </a:p>
        </p:txBody>
      </p:sp>
    </p:spTree>
    <p:extLst>
      <p:ext uri="{BB962C8B-B14F-4D97-AF65-F5344CB8AC3E}">
        <p14:creationId xmlns:p14="http://schemas.microsoft.com/office/powerpoint/2010/main" val="2956457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B4DBFF8-65DE-4956-9273-F967F8FF32F1}" type="datetimeFigureOut">
              <a:rPr lang="en-US" smtClean="0"/>
              <a:t>10/6/2013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A6049-41C1-4F28-97B4-A1A9F4D2CADA}" type="slidenum">
              <a:rPr lang="en-US" smtClean="0"/>
              <a:t>‹#›</a:t>
            </a:fld>
            <a:endParaRPr lang="en-US"/>
          </a:p>
        </p:txBody>
      </p:sp>
    </p:spTree>
    <p:extLst>
      <p:ext uri="{BB962C8B-B14F-4D97-AF65-F5344CB8AC3E}">
        <p14:creationId xmlns:p14="http://schemas.microsoft.com/office/powerpoint/2010/main" val="1327741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4DBFF8-65DE-4956-9273-F967F8FF32F1}" type="datetimeFigureOut">
              <a:rPr lang="en-US" smtClean="0"/>
              <a:t>10/6/2013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4A6049-41C1-4F28-97B4-A1A9F4D2CADA}" type="slidenum">
              <a:rPr lang="en-US" smtClean="0"/>
              <a:t>‹#›</a:t>
            </a:fld>
            <a:endParaRPr lang="en-US"/>
          </a:p>
        </p:txBody>
      </p:sp>
    </p:spTree>
    <p:extLst>
      <p:ext uri="{BB962C8B-B14F-4D97-AF65-F5344CB8AC3E}">
        <p14:creationId xmlns:p14="http://schemas.microsoft.com/office/powerpoint/2010/main" val="2127612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B4DBFF8-65DE-4956-9273-F967F8FF32F1}" type="datetimeFigureOut">
              <a:rPr lang="en-US" smtClean="0"/>
              <a:t>10/6/2013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4A6049-41C1-4F28-97B4-A1A9F4D2CADA}" type="slidenum">
              <a:rPr lang="en-US" smtClean="0"/>
              <a:t>‹#›</a:t>
            </a:fld>
            <a:endParaRPr lang="en-US"/>
          </a:p>
        </p:txBody>
      </p:sp>
    </p:spTree>
    <p:extLst>
      <p:ext uri="{BB962C8B-B14F-4D97-AF65-F5344CB8AC3E}">
        <p14:creationId xmlns:p14="http://schemas.microsoft.com/office/powerpoint/2010/main" val="2990321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B4DBFF8-65DE-4956-9273-F967F8FF32F1}" type="datetimeFigureOut">
              <a:rPr lang="en-US" smtClean="0"/>
              <a:t>10/6/2013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4A6049-41C1-4F28-97B4-A1A9F4D2CADA}" type="slidenum">
              <a:rPr lang="en-US" smtClean="0"/>
              <a:t>‹#›</a:t>
            </a:fld>
            <a:endParaRPr lang="en-US"/>
          </a:p>
        </p:txBody>
      </p:sp>
    </p:spTree>
    <p:extLst>
      <p:ext uri="{BB962C8B-B14F-4D97-AF65-F5344CB8AC3E}">
        <p14:creationId xmlns:p14="http://schemas.microsoft.com/office/powerpoint/2010/main" val="2918514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B4DBFF8-65DE-4956-9273-F967F8FF32F1}" type="datetimeFigureOut">
              <a:rPr lang="en-US" smtClean="0"/>
              <a:t>10/6/2013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4A6049-41C1-4F28-97B4-A1A9F4D2CADA}" type="slidenum">
              <a:rPr lang="en-US" smtClean="0"/>
              <a:t>‹#›</a:t>
            </a:fld>
            <a:endParaRPr lang="en-US"/>
          </a:p>
        </p:txBody>
      </p:sp>
    </p:spTree>
    <p:extLst>
      <p:ext uri="{BB962C8B-B14F-4D97-AF65-F5344CB8AC3E}">
        <p14:creationId xmlns:p14="http://schemas.microsoft.com/office/powerpoint/2010/main" val="14375540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4DBFF8-65DE-4956-9273-F967F8FF32F1}" type="datetimeFigureOut">
              <a:rPr lang="en-US" smtClean="0"/>
              <a:t>10/6/2013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4A6049-41C1-4F28-97B4-A1A9F4D2CADA}" type="slidenum">
              <a:rPr lang="en-US" smtClean="0"/>
              <a:t>‹#›</a:t>
            </a:fld>
            <a:endParaRPr lang="en-US"/>
          </a:p>
        </p:txBody>
      </p:sp>
    </p:spTree>
    <p:extLst>
      <p:ext uri="{BB962C8B-B14F-4D97-AF65-F5344CB8AC3E}">
        <p14:creationId xmlns:p14="http://schemas.microsoft.com/office/powerpoint/2010/main" val="4039623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4DBFF8-65DE-4956-9273-F967F8FF32F1}" type="datetimeFigureOut">
              <a:rPr lang="en-US" smtClean="0"/>
              <a:t>10/6/2013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4A6049-41C1-4F28-97B4-A1A9F4D2CADA}" type="slidenum">
              <a:rPr lang="en-US" smtClean="0"/>
              <a:t>‹#›</a:t>
            </a:fld>
            <a:endParaRPr lang="en-US"/>
          </a:p>
        </p:txBody>
      </p:sp>
    </p:spTree>
    <p:extLst>
      <p:ext uri="{BB962C8B-B14F-4D97-AF65-F5344CB8AC3E}">
        <p14:creationId xmlns:p14="http://schemas.microsoft.com/office/powerpoint/2010/main" val="2895888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4DBFF8-65DE-4956-9273-F967F8FF32F1}" type="datetimeFigureOut">
              <a:rPr lang="en-US" smtClean="0"/>
              <a:t>10/6/2013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4A6049-41C1-4F28-97B4-A1A9F4D2CADA}" type="slidenum">
              <a:rPr lang="en-US" smtClean="0"/>
              <a:t>‹#›</a:t>
            </a:fld>
            <a:endParaRPr lang="en-US"/>
          </a:p>
        </p:txBody>
      </p:sp>
    </p:spTree>
    <p:extLst>
      <p:ext uri="{BB962C8B-B14F-4D97-AF65-F5344CB8AC3E}">
        <p14:creationId xmlns:p14="http://schemas.microsoft.com/office/powerpoint/2010/main" val="36834672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4DBFF8-65DE-4956-9273-F967F8FF32F1}" type="datetimeFigureOut">
              <a:rPr lang="en-US" smtClean="0"/>
              <a:t>10/6/2013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4A6049-41C1-4F28-97B4-A1A9F4D2CADA}" type="slidenum">
              <a:rPr lang="en-US" smtClean="0"/>
              <a:t>‹#›</a:t>
            </a:fld>
            <a:endParaRPr lang="en-US"/>
          </a:p>
        </p:txBody>
      </p:sp>
    </p:spTree>
    <p:extLst>
      <p:ext uri="{BB962C8B-B14F-4D97-AF65-F5344CB8AC3E}">
        <p14:creationId xmlns:p14="http://schemas.microsoft.com/office/powerpoint/2010/main" val="4101636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447800"/>
            <a:ext cx="7239000" cy="5045621"/>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533400" y="381000"/>
            <a:ext cx="5943600" cy="1600200"/>
          </a:xfrm>
          <a:solidFill>
            <a:schemeClr val="bg1"/>
          </a:solidFill>
          <a:ln>
            <a:solidFill>
              <a:schemeClr val="tx1"/>
            </a:solidFill>
          </a:ln>
        </p:spPr>
        <p:txBody>
          <a:bodyPr>
            <a:noAutofit/>
          </a:bodyPr>
          <a:lstStyle/>
          <a:p>
            <a:r>
              <a:rPr lang="en-US" b="1" i="1" dirty="0" smtClean="0">
                <a:solidFill>
                  <a:srgbClr val="002060"/>
                </a:solidFill>
              </a:rPr>
              <a:t>“Make Them Known                         to Their Children”</a:t>
            </a:r>
            <a:endParaRPr lang="en-US" b="1" i="1" dirty="0">
              <a:solidFill>
                <a:srgbClr val="002060"/>
              </a:solidFill>
            </a:endParaRPr>
          </a:p>
        </p:txBody>
      </p:sp>
    </p:spTree>
    <p:extLst>
      <p:ext uri="{BB962C8B-B14F-4D97-AF65-F5344CB8AC3E}">
        <p14:creationId xmlns:p14="http://schemas.microsoft.com/office/powerpoint/2010/main" val="1333107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Church in Ephesus</a:t>
            </a:r>
            <a:endParaRPr lang="en-US" b="1" dirty="0"/>
          </a:p>
        </p:txBody>
      </p:sp>
      <p:sp>
        <p:nvSpPr>
          <p:cNvPr id="3" name="Content Placeholder 2"/>
          <p:cNvSpPr>
            <a:spLocks noGrp="1"/>
          </p:cNvSpPr>
          <p:nvPr>
            <p:ph idx="1"/>
          </p:nvPr>
        </p:nvSpPr>
        <p:spPr/>
        <p:txBody>
          <a:bodyPr>
            <a:normAutofit/>
          </a:bodyPr>
          <a:lstStyle/>
          <a:p>
            <a:r>
              <a:rPr lang="en-US" dirty="0"/>
              <a:t>Revelation 2:1-4</a:t>
            </a:r>
          </a:p>
          <a:p>
            <a:pPr lvl="0"/>
            <a:r>
              <a:rPr lang="en-US" dirty="0" smtClean="0"/>
              <a:t>Likely </a:t>
            </a:r>
            <a:r>
              <a:rPr lang="en-US" dirty="0"/>
              <a:t>written in the early 90’s AD. </a:t>
            </a:r>
          </a:p>
          <a:p>
            <a:pPr lvl="0"/>
            <a:r>
              <a:rPr lang="en-US" dirty="0" smtClean="0"/>
              <a:t>The Lord </a:t>
            </a:r>
            <a:r>
              <a:rPr lang="en-US" dirty="0"/>
              <a:t>commends them for their works, labor, and patience.</a:t>
            </a:r>
          </a:p>
          <a:p>
            <a:pPr lvl="0"/>
            <a:r>
              <a:rPr lang="en-US" dirty="0" smtClean="0"/>
              <a:t>They </a:t>
            </a:r>
            <a:r>
              <a:rPr lang="en-US" dirty="0"/>
              <a:t>have taken the warnings against false teachers </a:t>
            </a:r>
            <a:r>
              <a:rPr lang="en-US" dirty="0" smtClean="0"/>
              <a:t>seriously. </a:t>
            </a:r>
            <a:endParaRPr lang="en-US" dirty="0"/>
          </a:p>
          <a:p>
            <a:pPr lvl="0"/>
            <a:r>
              <a:rPr lang="en-US" dirty="0" smtClean="0"/>
              <a:t>However</a:t>
            </a:r>
            <a:r>
              <a:rPr lang="en-US" dirty="0"/>
              <a:t>, He has one thing against them: </a:t>
            </a:r>
            <a:r>
              <a:rPr lang="en-US" dirty="0" smtClean="0"/>
              <a:t> </a:t>
            </a:r>
            <a:r>
              <a:rPr lang="en-US" i="1" dirty="0" smtClean="0"/>
              <a:t>“</a:t>
            </a:r>
            <a:r>
              <a:rPr lang="en-US" i="1" dirty="0"/>
              <a:t>you have left your first love.” </a:t>
            </a:r>
            <a:endParaRPr lang="en-US" dirty="0"/>
          </a:p>
        </p:txBody>
      </p:sp>
    </p:spTree>
    <p:extLst>
      <p:ext uri="{BB962C8B-B14F-4D97-AF65-F5344CB8AC3E}">
        <p14:creationId xmlns:p14="http://schemas.microsoft.com/office/powerpoint/2010/main" val="3847690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 Church in Ephesus</a:t>
            </a:r>
            <a:endParaRPr lang="en-US" b="1" dirty="0"/>
          </a:p>
        </p:txBody>
      </p:sp>
      <p:sp>
        <p:nvSpPr>
          <p:cNvPr id="3" name="Content Placeholder 2"/>
          <p:cNvSpPr>
            <a:spLocks noGrp="1"/>
          </p:cNvSpPr>
          <p:nvPr>
            <p:ph idx="1"/>
          </p:nvPr>
        </p:nvSpPr>
        <p:spPr/>
        <p:txBody>
          <a:bodyPr>
            <a:normAutofit/>
          </a:bodyPr>
          <a:lstStyle/>
          <a:p>
            <a:r>
              <a:rPr lang="en-US" dirty="0"/>
              <a:t>Revelation 2:1-4</a:t>
            </a:r>
          </a:p>
          <a:p>
            <a:pPr lvl="0"/>
            <a:r>
              <a:rPr lang="en-US" dirty="0" smtClean="0"/>
              <a:t>Likely </a:t>
            </a:r>
            <a:r>
              <a:rPr lang="en-US" dirty="0"/>
              <a:t>written in the early 90’s AD. </a:t>
            </a:r>
          </a:p>
          <a:p>
            <a:pPr lvl="0"/>
            <a:r>
              <a:rPr lang="en-US" dirty="0" smtClean="0"/>
              <a:t>The Lord </a:t>
            </a:r>
            <a:r>
              <a:rPr lang="en-US" dirty="0"/>
              <a:t>commends them for their works, labor, and patience.</a:t>
            </a:r>
          </a:p>
          <a:p>
            <a:pPr lvl="0"/>
            <a:r>
              <a:rPr lang="en-US" dirty="0" smtClean="0"/>
              <a:t>They </a:t>
            </a:r>
            <a:r>
              <a:rPr lang="en-US" dirty="0"/>
              <a:t>have taken the warnings against false teachers </a:t>
            </a:r>
            <a:r>
              <a:rPr lang="en-US" dirty="0" smtClean="0"/>
              <a:t>seriously. </a:t>
            </a:r>
            <a:endParaRPr lang="en-US" dirty="0"/>
          </a:p>
          <a:p>
            <a:pPr lvl="0"/>
            <a:r>
              <a:rPr lang="en-US" dirty="0" smtClean="0"/>
              <a:t>However</a:t>
            </a:r>
            <a:r>
              <a:rPr lang="en-US" dirty="0"/>
              <a:t>, He has one thing against them: </a:t>
            </a:r>
            <a:r>
              <a:rPr lang="en-US" dirty="0" smtClean="0"/>
              <a:t> </a:t>
            </a:r>
            <a:r>
              <a:rPr lang="en-US" i="1" dirty="0" smtClean="0"/>
              <a:t>“</a:t>
            </a:r>
            <a:r>
              <a:rPr lang="en-US" i="1" dirty="0"/>
              <a:t>you have left your first love.” </a:t>
            </a:r>
            <a:endParaRPr lang="en-US" dirty="0"/>
          </a:p>
        </p:txBody>
      </p:sp>
      <p:sp>
        <p:nvSpPr>
          <p:cNvPr id="4" name="Rounded Rectangle 3"/>
          <p:cNvSpPr/>
          <p:nvPr/>
        </p:nvSpPr>
        <p:spPr>
          <a:xfrm>
            <a:off x="990600" y="1524000"/>
            <a:ext cx="7467600" cy="4419600"/>
          </a:xfrm>
          <a:prstGeom prst="round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295400" y="1897082"/>
            <a:ext cx="6934200" cy="3539430"/>
          </a:xfrm>
          <a:prstGeom prst="rect">
            <a:avLst/>
          </a:prstGeom>
          <a:noFill/>
        </p:spPr>
        <p:txBody>
          <a:bodyPr wrap="square" rtlCol="0">
            <a:spAutoFit/>
          </a:bodyPr>
          <a:lstStyle/>
          <a:p>
            <a:pPr marL="457200" lvl="0" indent="-457200">
              <a:buFont typeface="Arial" panose="020B0604020202020204" pitchFamily="34" charset="0"/>
              <a:buChar char="•"/>
            </a:pPr>
            <a:r>
              <a:rPr lang="en-US" sz="2800" b="1" dirty="0"/>
              <a:t>Faith cannot be inherited</a:t>
            </a:r>
            <a:r>
              <a:rPr lang="en-US" sz="2800" b="1" dirty="0" smtClean="0"/>
              <a:t>. </a:t>
            </a:r>
            <a:endParaRPr lang="en-US" sz="2800" b="1" dirty="0"/>
          </a:p>
          <a:p>
            <a:pPr marL="457200" lvl="0" indent="-457200">
              <a:buFont typeface="Arial" panose="020B0604020202020204" pitchFamily="34" charset="0"/>
              <a:buChar char="•"/>
            </a:pPr>
            <a:r>
              <a:rPr lang="en-US" sz="2800" b="1" dirty="0"/>
              <a:t>A church cannot rest upon its past accomplishments, experiences, victories, sacrifices, efforts, etc. </a:t>
            </a:r>
          </a:p>
          <a:p>
            <a:pPr marL="457200" lvl="0" indent="-457200">
              <a:buFont typeface="Arial" panose="020B0604020202020204" pitchFamily="34" charset="0"/>
              <a:buChar char="•"/>
            </a:pPr>
            <a:r>
              <a:rPr lang="en-US" sz="2800" b="1" dirty="0"/>
              <a:t>Each generation must </a:t>
            </a:r>
            <a:r>
              <a:rPr lang="en-US" sz="2800" b="1" dirty="0" smtClean="0"/>
              <a:t>run </a:t>
            </a:r>
            <a:r>
              <a:rPr lang="en-US" sz="2800" b="1" dirty="0"/>
              <a:t>their own leg of the race with faithfulness, love, and zeal. </a:t>
            </a:r>
          </a:p>
          <a:p>
            <a:pPr marL="457200" lvl="0" indent="-457200">
              <a:buFont typeface="Arial" panose="020B0604020202020204" pitchFamily="34" charset="0"/>
              <a:buChar char="•"/>
            </a:pPr>
            <a:r>
              <a:rPr lang="en-US" sz="2800" b="1" dirty="0" smtClean="0"/>
              <a:t>To do this, each generation needs to learn from previous generations. </a:t>
            </a:r>
          </a:p>
        </p:txBody>
      </p:sp>
    </p:spTree>
    <p:extLst>
      <p:ext uri="{BB962C8B-B14F-4D97-AF65-F5344CB8AC3E}">
        <p14:creationId xmlns:p14="http://schemas.microsoft.com/office/powerpoint/2010/main" val="2077323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3734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b="1" dirty="0" smtClean="0">
                <a:effectLst>
                  <a:outerShdw blurRad="38100" dist="38100" dir="2700000" algn="tl">
                    <a:srgbClr val="000000">
                      <a:alpha val="43137"/>
                    </a:srgbClr>
                  </a:outerShdw>
                </a:effectLst>
              </a:rPr>
              <a:t>The Church at Knollwood</a:t>
            </a:r>
            <a:endParaRPr lang="en-US"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p:spPr>
        <p:txBody>
          <a:bodyPr>
            <a:normAutofit/>
          </a:bodyPr>
          <a:lstStyle/>
          <a:p>
            <a:pPr lvl="0"/>
            <a:r>
              <a:rPr lang="en-US" dirty="0">
                <a:effectLst>
                  <a:outerShdw blurRad="38100" dist="38100" dir="2700000" algn="tl">
                    <a:srgbClr val="000000">
                      <a:alpha val="43137"/>
                    </a:srgbClr>
                  </a:outerShdw>
                </a:effectLst>
              </a:rPr>
              <a:t>We need to know of the battles that have been fought and the lessons learned. </a:t>
            </a:r>
          </a:p>
          <a:p>
            <a:pPr lvl="0"/>
            <a:r>
              <a:rPr lang="en-US" dirty="0">
                <a:effectLst>
                  <a:outerShdw blurRad="38100" dist="38100" dir="2700000" algn="tl">
                    <a:srgbClr val="000000">
                      <a:alpha val="43137"/>
                    </a:srgbClr>
                  </a:outerShdw>
                </a:effectLst>
              </a:rPr>
              <a:t>Need to know how “traditions” have been </a:t>
            </a:r>
            <a:r>
              <a:rPr lang="en-US" dirty="0" smtClean="0">
                <a:effectLst>
                  <a:outerShdw blurRad="38100" dist="38100" dir="2700000" algn="tl">
                    <a:srgbClr val="000000">
                      <a:alpha val="43137"/>
                    </a:srgbClr>
                  </a:outerShdw>
                </a:effectLst>
              </a:rPr>
              <a:t>established. </a:t>
            </a:r>
            <a:endParaRPr lang="en-US" dirty="0">
              <a:effectLst>
                <a:outerShdw blurRad="38100" dist="38100" dir="2700000" algn="tl">
                  <a:srgbClr val="000000">
                    <a:alpha val="43137"/>
                  </a:srgbClr>
                </a:outerShdw>
              </a:effectLst>
            </a:endParaRPr>
          </a:p>
          <a:p>
            <a:pPr lvl="0"/>
            <a:r>
              <a:rPr lang="en-US" dirty="0">
                <a:effectLst>
                  <a:outerShdw blurRad="38100" dist="38100" dir="2700000" algn="tl">
                    <a:srgbClr val="000000">
                      <a:alpha val="43137"/>
                    </a:srgbClr>
                  </a:outerShdw>
                </a:effectLst>
              </a:rPr>
              <a:t>Need to learn from the mistakes that were made by previous generations. </a:t>
            </a:r>
          </a:p>
          <a:p>
            <a:pPr lvl="0"/>
            <a:r>
              <a:rPr lang="en-US" dirty="0">
                <a:effectLst>
                  <a:outerShdw blurRad="38100" dist="38100" dir="2700000" algn="tl">
                    <a:srgbClr val="000000">
                      <a:alpha val="43137"/>
                    </a:srgbClr>
                  </a:outerShdw>
                </a:effectLst>
              </a:rPr>
              <a:t>Need to appreciate what we have by learning of the sacrifices that were made</a:t>
            </a:r>
            <a:r>
              <a:rPr lang="en-US" dirty="0" smtClean="0">
                <a:effectLst>
                  <a:outerShdw blurRad="38100" dist="38100" dir="2700000" algn="tl">
                    <a:srgbClr val="000000">
                      <a:alpha val="43137"/>
                    </a:srgbClr>
                  </a:outerShdw>
                </a:effectLst>
              </a:rPr>
              <a:t>.</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47690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5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Psalm 78</a:t>
            </a:r>
            <a:endParaRPr lang="en-US" dirty="0"/>
          </a:p>
        </p:txBody>
      </p:sp>
      <p:sp>
        <p:nvSpPr>
          <p:cNvPr id="3" name="Content Placeholder 2"/>
          <p:cNvSpPr>
            <a:spLocks noGrp="1"/>
          </p:cNvSpPr>
          <p:nvPr>
            <p:ph idx="1"/>
          </p:nvPr>
        </p:nvSpPr>
        <p:spPr>
          <a:xfrm>
            <a:off x="457200" y="1600200"/>
            <a:ext cx="8229600" cy="4525963"/>
          </a:xfrm>
        </p:spPr>
        <p:txBody>
          <a:bodyPr>
            <a:normAutofit/>
          </a:bodyPr>
          <a:lstStyle/>
          <a:p>
            <a:pPr marL="0" indent="0">
              <a:buNone/>
            </a:pPr>
            <a:r>
              <a:rPr lang="en-US" dirty="0"/>
              <a:t>v. 3 </a:t>
            </a:r>
            <a:r>
              <a:rPr lang="en-US" dirty="0" smtClean="0"/>
              <a:t>– he </a:t>
            </a:r>
            <a:r>
              <a:rPr lang="en-US" dirty="0"/>
              <a:t>will utter the things which his </a:t>
            </a:r>
            <a:r>
              <a:rPr lang="en-US" dirty="0" smtClean="0"/>
              <a:t>	generation </a:t>
            </a:r>
            <a:r>
              <a:rPr lang="en-US" dirty="0"/>
              <a:t>has heard 	from their fathers. </a:t>
            </a:r>
            <a:endParaRPr lang="en-US" dirty="0" smtClean="0"/>
          </a:p>
          <a:p>
            <a:pPr marL="0" indent="0">
              <a:buNone/>
            </a:pPr>
            <a:endParaRPr lang="en-US" sz="800" dirty="0"/>
          </a:p>
          <a:p>
            <a:pPr marL="0" indent="0">
              <a:buNone/>
            </a:pPr>
            <a:r>
              <a:rPr lang="en-US" dirty="0"/>
              <a:t>v. 4 – they will make these things known to their </a:t>
            </a:r>
            <a:r>
              <a:rPr lang="en-US" dirty="0" smtClean="0"/>
              <a:t>	children - </a:t>
            </a:r>
            <a:r>
              <a:rPr lang="en-US" i="1" dirty="0"/>
              <a:t>telling the generation </a:t>
            </a:r>
            <a:r>
              <a:rPr lang="en-US" i="1" dirty="0" smtClean="0"/>
              <a:t>to </a:t>
            </a:r>
            <a:r>
              <a:rPr lang="en-US" i="1" dirty="0"/>
              <a:t>come</a:t>
            </a:r>
            <a:r>
              <a:rPr lang="en-US" dirty="0"/>
              <a:t>. </a:t>
            </a:r>
          </a:p>
          <a:p>
            <a:pPr marL="0" indent="0">
              <a:buNone/>
            </a:pPr>
            <a:endParaRPr lang="en-US" sz="800" dirty="0" smtClean="0"/>
          </a:p>
          <a:p>
            <a:pPr marL="0" indent="0">
              <a:buNone/>
            </a:pPr>
            <a:r>
              <a:rPr lang="en-US" dirty="0" smtClean="0"/>
              <a:t>vs</a:t>
            </a:r>
            <a:r>
              <a:rPr lang="en-US" dirty="0"/>
              <a:t>. 5-6 – </a:t>
            </a:r>
            <a:r>
              <a:rPr lang="en-US" dirty="0" smtClean="0"/>
              <a:t>God had commanded </a:t>
            </a:r>
            <a:r>
              <a:rPr lang="en-US" dirty="0"/>
              <a:t>the fathers to </a:t>
            </a:r>
            <a:r>
              <a:rPr lang="en-US" dirty="0" smtClean="0"/>
              <a:t>	teach their children. </a:t>
            </a:r>
            <a:endParaRPr lang="en-US" dirty="0"/>
          </a:p>
          <a:p>
            <a:pPr marL="0" indent="0">
              <a:buNone/>
            </a:pPr>
            <a:endParaRPr lang="en-US" dirty="0"/>
          </a:p>
        </p:txBody>
      </p:sp>
    </p:spTree>
    <p:extLst>
      <p:ext uri="{BB962C8B-B14F-4D97-AF65-F5344CB8AC3E}">
        <p14:creationId xmlns:p14="http://schemas.microsoft.com/office/powerpoint/2010/main" val="397959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Psalm 78</a:t>
            </a:r>
            <a:endParaRPr lang="en-US" dirty="0"/>
          </a:p>
        </p:txBody>
      </p:sp>
      <p:sp>
        <p:nvSpPr>
          <p:cNvPr id="3" name="Content Placeholder 2"/>
          <p:cNvSpPr>
            <a:spLocks noGrp="1"/>
          </p:cNvSpPr>
          <p:nvPr>
            <p:ph idx="1"/>
          </p:nvPr>
        </p:nvSpPr>
        <p:spPr>
          <a:xfrm>
            <a:off x="457200" y="1600200"/>
            <a:ext cx="8229600" cy="4525963"/>
          </a:xfrm>
        </p:spPr>
        <p:txBody>
          <a:bodyPr>
            <a:normAutofit/>
          </a:bodyPr>
          <a:lstStyle/>
          <a:p>
            <a:pPr marL="0" indent="0">
              <a:buNone/>
            </a:pPr>
            <a:r>
              <a:rPr lang="en-US" dirty="0"/>
              <a:t>v. 3 </a:t>
            </a:r>
            <a:r>
              <a:rPr lang="en-US" dirty="0" smtClean="0"/>
              <a:t>– he </a:t>
            </a:r>
            <a:r>
              <a:rPr lang="en-US" dirty="0"/>
              <a:t>will utter the things which his </a:t>
            </a:r>
            <a:r>
              <a:rPr lang="en-US" dirty="0" smtClean="0"/>
              <a:t>	generation </a:t>
            </a:r>
            <a:r>
              <a:rPr lang="en-US" dirty="0"/>
              <a:t>has heard 	from their fathers. </a:t>
            </a:r>
            <a:endParaRPr lang="en-US" dirty="0" smtClean="0"/>
          </a:p>
          <a:p>
            <a:pPr marL="0" indent="0">
              <a:buNone/>
            </a:pPr>
            <a:endParaRPr lang="en-US" sz="800" dirty="0"/>
          </a:p>
          <a:p>
            <a:pPr marL="0" indent="0">
              <a:buNone/>
            </a:pPr>
            <a:r>
              <a:rPr lang="en-US" dirty="0"/>
              <a:t>v. 4 – they will make these things known to their </a:t>
            </a:r>
            <a:r>
              <a:rPr lang="en-US" dirty="0" smtClean="0"/>
              <a:t>	children - </a:t>
            </a:r>
            <a:r>
              <a:rPr lang="en-US" i="1" dirty="0"/>
              <a:t>telling the generation </a:t>
            </a:r>
            <a:r>
              <a:rPr lang="en-US" i="1" dirty="0" smtClean="0"/>
              <a:t>to </a:t>
            </a:r>
            <a:r>
              <a:rPr lang="en-US" i="1" dirty="0"/>
              <a:t>come</a:t>
            </a:r>
            <a:r>
              <a:rPr lang="en-US" dirty="0"/>
              <a:t>. </a:t>
            </a:r>
          </a:p>
          <a:p>
            <a:pPr marL="0" indent="0">
              <a:buNone/>
            </a:pPr>
            <a:endParaRPr lang="en-US" sz="800" dirty="0" smtClean="0"/>
          </a:p>
          <a:p>
            <a:pPr marL="0" indent="0">
              <a:buNone/>
            </a:pPr>
            <a:r>
              <a:rPr lang="en-US" dirty="0" smtClean="0"/>
              <a:t>vs</a:t>
            </a:r>
            <a:r>
              <a:rPr lang="en-US" dirty="0"/>
              <a:t>. 5-6 – </a:t>
            </a:r>
            <a:r>
              <a:rPr lang="en-US" dirty="0" smtClean="0"/>
              <a:t>God had commanded </a:t>
            </a:r>
            <a:r>
              <a:rPr lang="en-US" dirty="0"/>
              <a:t>the fathers to </a:t>
            </a:r>
            <a:r>
              <a:rPr lang="en-US" dirty="0" smtClean="0"/>
              <a:t>	teach their children. </a:t>
            </a:r>
            <a:endParaRPr lang="en-US" dirty="0"/>
          </a:p>
          <a:p>
            <a:pPr marL="0" indent="0">
              <a:buNone/>
            </a:pPr>
            <a:endParaRPr lang="en-US" dirty="0"/>
          </a:p>
        </p:txBody>
      </p:sp>
      <p:sp>
        <p:nvSpPr>
          <p:cNvPr id="5" name="Rounded Rectangle 4"/>
          <p:cNvSpPr/>
          <p:nvPr/>
        </p:nvSpPr>
        <p:spPr>
          <a:xfrm>
            <a:off x="3886200" y="2133600"/>
            <a:ext cx="4572000" cy="4191000"/>
          </a:xfrm>
          <a:prstGeom prst="round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267200" y="2438400"/>
            <a:ext cx="4038600" cy="3539430"/>
          </a:xfrm>
          <a:prstGeom prst="rect">
            <a:avLst/>
          </a:prstGeom>
          <a:noFill/>
        </p:spPr>
        <p:txBody>
          <a:bodyPr wrap="square" rtlCol="0">
            <a:spAutoFit/>
          </a:bodyPr>
          <a:lstStyle/>
          <a:p>
            <a:r>
              <a:rPr lang="en-US" sz="2800" b="1" i="1" dirty="0" smtClean="0">
                <a:solidFill>
                  <a:schemeClr val="bg1"/>
                </a:solidFill>
              </a:rPr>
              <a:t>“You shall teach them diligently to your children, and shall talk of them when you sit in your house, when you walk by the way, when you lie down, and when you rise up” (Deut. 6:7).</a:t>
            </a:r>
            <a:endParaRPr lang="en-US" sz="2800" b="1" i="1" dirty="0">
              <a:solidFill>
                <a:schemeClr val="bg1"/>
              </a:solidFill>
            </a:endParaRPr>
          </a:p>
        </p:txBody>
      </p:sp>
    </p:spTree>
    <p:extLst>
      <p:ext uri="{BB962C8B-B14F-4D97-AF65-F5344CB8AC3E}">
        <p14:creationId xmlns:p14="http://schemas.microsoft.com/office/powerpoint/2010/main" val="3074619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Why Children Were To Be Taught</a:t>
            </a:r>
            <a:endParaRPr lang="en-US" b="1" i="1" dirty="0"/>
          </a:p>
        </p:txBody>
      </p:sp>
      <p:sp>
        <p:nvSpPr>
          <p:cNvPr id="3" name="Content Placeholder 2"/>
          <p:cNvSpPr>
            <a:spLocks noGrp="1"/>
          </p:cNvSpPr>
          <p:nvPr>
            <p:ph idx="1"/>
          </p:nvPr>
        </p:nvSpPr>
        <p:spPr>
          <a:xfrm>
            <a:off x="457200" y="1600200"/>
            <a:ext cx="8229600" cy="4525963"/>
          </a:xfrm>
        </p:spPr>
        <p:txBody>
          <a:bodyPr>
            <a:normAutofit/>
          </a:bodyPr>
          <a:lstStyle/>
          <a:p>
            <a:pPr marL="514350" indent="-514350">
              <a:buFont typeface="+mj-lt"/>
              <a:buAutoNum type="arabicPeriod"/>
            </a:pPr>
            <a:r>
              <a:rPr lang="en-US" b="1" dirty="0" smtClean="0"/>
              <a:t>That </a:t>
            </a:r>
            <a:r>
              <a:rPr lang="en-US" b="1" dirty="0"/>
              <a:t>they may set their hope in </a:t>
            </a:r>
            <a:r>
              <a:rPr lang="en-US" b="1" dirty="0" smtClean="0"/>
              <a:t>God</a:t>
            </a:r>
            <a:r>
              <a:rPr lang="en-US" dirty="0" smtClean="0"/>
              <a:t> (v. 7)</a:t>
            </a:r>
          </a:p>
          <a:p>
            <a:pPr marL="514350" indent="-514350">
              <a:buFont typeface="+mj-lt"/>
              <a:buAutoNum type="arabicPeriod"/>
            </a:pPr>
            <a:r>
              <a:rPr lang="en-US" b="1" dirty="0" smtClean="0"/>
              <a:t>Not </a:t>
            </a:r>
            <a:r>
              <a:rPr lang="en-US" b="1" dirty="0"/>
              <a:t>forget the works of </a:t>
            </a:r>
            <a:r>
              <a:rPr lang="en-US" b="1" dirty="0" smtClean="0"/>
              <a:t>God </a:t>
            </a:r>
            <a:r>
              <a:rPr lang="en-US" dirty="0" smtClean="0"/>
              <a:t>(v. 7)</a:t>
            </a:r>
            <a:endParaRPr lang="en-US" dirty="0"/>
          </a:p>
          <a:p>
            <a:pPr marL="514350" indent="-514350">
              <a:buFont typeface="+mj-lt"/>
              <a:buAutoNum type="arabicPeriod"/>
            </a:pPr>
            <a:r>
              <a:rPr lang="en-US" b="1" dirty="0" smtClean="0"/>
              <a:t>Keep </a:t>
            </a:r>
            <a:r>
              <a:rPr lang="en-US" b="1" dirty="0"/>
              <a:t>His </a:t>
            </a:r>
            <a:r>
              <a:rPr lang="en-US" b="1" dirty="0" smtClean="0"/>
              <a:t>commandments </a:t>
            </a:r>
            <a:r>
              <a:rPr lang="en-US" dirty="0" smtClean="0"/>
              <a:t>(vs. 7-8)</a:t>
            </a:r>
            <a:endParaRPr lang="en-US" dirty="0"/>
          </a:p>
        </p:txBody>
      </p:sp>
    </p:spTree>
    <p:extLst>
      <p:ext uri="{BB962C8B-B14F-4D97-AF65-F5344CB8AC3E}">
        <p14:creationId xmlns:p14="http://schemas.microsoft.com/office/powerpoint/2010/main" val="3066293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Why Children Were To Be Taught</a:t>
            </a:r>
            <a:endParaRPr lang="en-US" b="1" i="1" dirty="0"/>
          </a:p>
        </p:txBody>
      </p:sp>
      <p:sp>
        <p:nvSpPr>
          <p:cNvPr id="3" name="Content Placeholder 2"/>
          <p:cNvSpPr>
            <a:spLocks noGrp="1"/>
          </p:cNvSpPr>
          <p:nvPr>
            <p:ph idx="1"/>
          </p:nvPr>
        </p:nvSpPr>
        <p:spPr>
          <a:xfrm>
            <a:off x="457200" y="1600200"/>
            <a:ext cx="8229600" cy="4525963"/>
          </a:xfrm>
        </p:spPr>
        <p:txBody>
          <a:bodyPr>
            <a:normAutofit/>
          </a:bodyPr>
          <a:lstStyle/>
          <a:p>
            <a:pPr marL="514350" indent="-514350">
              <a:buFont typeface="+mj-lt"/>
              <a:buAutoNum type="arabicPeriod"/>
            </a:pPr>
            <a:r>
              <a:rPr lang="en-US" b="1" dirty="0" smtClean="0"/>
              <a:t>That </a:t>
            </a:r>
            <a:r>
              <a:rPr lang="en-US" b="1" dirty="0"/>
              <a:t>they may set their hope in </a:t>
            </a:r>
            <a:r>
              <a:rPr lang="en-US" b="1" dirty="0" smtClean="0"/>
              <a:t>God</a:t>
            </a:r>
            <a:r>
              <a:rPr lang="en-US" dirty="0" smtClean="0"/>
              <a:t> (v. 7)</a:t>
            </a:r>
          </a:p>
          <a:p>
            <a:pPr marL="514350" indent="-514350">
              <a:buFont typeface="+mj-lt"/>
              <a:buAutoNum type="arabicPeriod"/>
            </a:pPr>
            <a:r>
              <a:rPr lang="en-US" b="1" dirty="0" smtClean="0"/>
              <a:t>Not </a:t>
            </a:r>
            <a:r>
              <a:rPr lang="en-US" b="1" dirty="0"/>
              <a:t>forget the works of </a:t>
            </a:r>
            <a:r>
              <a:rPr lang="en-US" b="1" dirty="0" smtClean="0"/>
              <a:t>God </a:t>
            </a:r>
            <a:r>
              <a:rPr lang="en-US" dirty="0" smtClean="0"/>
              <a:t>(v. 7)</a:t>
            </a:r>
            <a:endParaRPr lang="en-US" dirty="0"/>
          </a:p>
          <a:p>
            <a:pPr marL="514350" indent="-514350">
              <a:buFont typeface="+mj-lt"/>
              <a:buAutoNum type="arabicPeriod"/>
            </a:pPr>
            <a:r>
              <a:rPr lang="en-US" b="1" dirty="0" smtClean="0"/>
              <a:t>Keep </a:t>
            </a:r>
            <a:r>
              <a:rPr lang="en-US" b="1" dirty="0"/>
              <a:t>His </a:t>
            </a:r>
            <a:r>
              <a:rPr lang="en-US" b="1" dirty="0" smtClean="0"/>
              <a:t>commandments </a:t>
            </a:r>
            <a:r>
              <a:rPr lang="en-US" dirty="0" smtClean="0"/>
              <a:t>(vs. 7-8)</a:t>
            </a:r>
            <a:endParaRPr lang="en-US" dirty="0"/>
          </a:p>
        </p:txBody>
      </p:sp>
      <p:sp>
        <p:nvSpPr>
          <p:cNvPr id="4" name="Rounded Rectangle 3"/>
          <p:cNvSpPr/>
          <p:nvPr/>
        </p:nvSpPr>
        <p:spPr>
          <a:xfrm>
            <a:off x="990600" y="2438400"/>
            <a:ext cx="7467600" cy="3886200"/>
          </a:xfrm>
          <a:prstGeom prst="round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295400" y="2788146"/>
            <a:ext cx="6934200" cy="3231654"/>
          </a:xfrm>
          <a:prstGeom prst="rect">
            <a:avLst/>
          </a:prstGeom>
          <a:noFill/>
        </p:spPr>
        <p:txBody>
          <a:bodyPr wrap="square" rtlCol="0">
            <a:spAutoFit/>
          </a:bodyPr>
          <a:lstStyle/>
          <a:p>
            <a:r>
              <a:rPr lang="en-US" sz="2800" b="1" i="1" dirty="0" smtClean="0">
                <a:solidFill>
                  <a:schemeClr val="bg1"/>
                </a:solidFill>
              </a:rPr>
              <a:t>   “When all that generation had been gathered to their fathers, another generation arose after them who did not know the Lord nor the work which He had done for Israel. </a:t>
            </a:r>
          </a:p>
          <a:p>
            <a:r>
              <a:rPr lang="en-US" sz="2800" b="1" i="1" dirty="0" smtClean="0">
                <a:solidFill>
                  <a:schemeClr val="bg1"/>
                </a:solidFill>
              </a:rPr>
              <a:t>   Then the children of Israel did evil in the sight of the Lord, and served the </a:t>
            </a:r>
            <a:r>
              <a:rPr lang="en-US" sz="2800" b="1" i="1" dirty="0" err="1" smtClean="0">
                <a:solidFill>
                  <a:schemeClr val="bg1"/>
                </a:solidFill>
              </a:rPr>
              <a:t>Baals</a:t>
            </a:r>
            <a:r>
              <a:rPr lang="en-US" sz="2800" b="1" i="1" dirty="0" smtClean="0">
                <a:solidFill>
                  <a:schemeClr val="bg1"/>
                </a:solidFill>
              </a:rPr>
              <a:t>.”</a:t>
            </a:r>
          </a:p>
          <a:p>
            <a:pPr algn="r"/>
            <a:endParaRPr lang="en-US" sz="800" b="1" dirty="0" smtClean="0">
              <a:solidFill>
                <a:schemeClr val="bg1"/>
              </a:solidFill>
            </a:endParaRPr>
          </a:p>
          <a:p>
            <a:pPr algn="r"/>
            <a:r>
              <a:rPr lang="en-US" sz="2800" b="1" dirty="0" smtClean="0">
                <a:solidFill>
                  <a:schemeClr val="bg1"/>
                </a:solidFill>
              </a:rPr>
              <a:t>Judges 2:10-11 </a:t>
            </a:r>
          </a:p>
        </p:txBody>
      </p:sp>
    </p:spTree>
    <p:extLst>
      <p:ext uri="{BB962C8B-B14F-4D97-AF65-F5344CB8AC3E}">
        <p14:creationId xmlns:p14="http://schemas.microsoft.com/office/powerpoint/2010/main" val="3568582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City of Ephesus</a:t>
            </a:r>
            <a:endParaRPr lang="en-US" b="1" dirty="0"/>
          </a:p>
        </p:txBody>
      </p:sp>
      <p:pic>
        <p:nvPicPr>
          <p:cNvPr id="2050" name="Picture 2" descr="http://gbgm-umc.org/umw/jesusandwomen/maps/asiaminor.gif"/>
          <p:cNvPicPr>
            <a:picLocks noChangeAspect="1" noChangeArrowheads="1"/>
          </p:cNvPicPr>
          <p:nvPr/>
        </p:nvPicPr>
        <p:blipFill rotWithShape="1">
          <a:blip r:embed="rId2">
            <a:extLst>
              <a:ext uri="{28A0092B-C50C-407E-A947-70E740481C1C}">
                <a14:useLocalDpi xmlns:a14="http://schemas.microsoft.com/office/drawing/2010/main" val="0"/>
              </a:ext>
            </a:extLst>
          </a:blip>
          <a:srcRect r="55263"/>
          <a:stretch/>
        </p:blipFill>
        <p:spPr bwMode="auto">
          <a:xfrm>
            <a:off x="5097413" y="1676400"/>
            <a:ext cx="3589387" cy="48006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6" name="Content Placeholder 2"/>
          <p:cNvSpPr>
            <a:spLocks noGrp="1"/>
          </p:cNvSpPr>
          <p:nvPr>
            <p:ph idx="1"/>
          </p:nvPr>
        </p:nvSpPr>
        <p:spPr>
          <a:xfrm>
            <a:off x="457200" y="1600200"/>
            <a:ext cx="4419600" cy="4525963"/>
          </a:xfrm>
        </p:spPr>
        <p:txBody>
          <a:bodyPr/>
          <a:lstStyle/>
          <a:p>
            <a:r>
              <a:rPr lang="en-US" dirty="0" smtClean="0"/>
              <a:t>Fourth largest city in Roman Empire.</a:t>
            </a:r>
          </a:p>
          <a:p>
            <a:r>
              <a:rPr lang="en-US" dirty="0" smtClean="0"/>
              <a:t>Important seaport.</a:t>
            </a:r>
          </a:p>
          <a:p>
            <a:r>
              <a:rPr lang="en-US" dirty="0" smtClean="0"/>
              <a:t>All major roads in Asia Minor converged on the city. </a:t>
            </a:r>
            <a:endParaRPr lang="en-US" dirty="0"/>
          </a:p>
        </p:txBody>
      </p:sp>
      <p:sp>
        <p:nvSpPr>
          <p:cNvPr id="8" name="Right Arrow 7"/>
          <p:cNvSpPr/>
          <p:nvPr/>
        </p:nvSpPr>
        <p:spPr>
          <a:xfrm>
            <a:off x="4800600" y="4530436"/>
            <a:ext cx="1752600" cy="304800"/>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87500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Establishment of Church in Ephesus</a:t>
            </a:r>
            <a:endParaRPr lang="en-US" b="1" dirty="0"/>
          </a:p>
        </p:txBody>
      </p:sp>
      <p:sp>
        <p:nvSpPr>
          <p:cNvPr id="3" name="Content Placeholder 2"/>
          <p:cNvSpPr>
            <a:spLocks noGrp="1"/>
          </p:cNvSpPr>
          <p:nvPr>
            <p:ph idx="1"/>
          </p:nvPr>
        </p:nvSpPr>
        <p:spPr/>
        <p:txBody>
          <a:bodyPr/>
          <a:lstStyle/>
          <a:p>
            <a:r>
              <a:rPr lang="en-US" dirty="0"/>
              <a:t>Acts 18:18-21 - Paul came to Ephesus with </a:t>
            </a:r>
            <a:r>
              <a:rPr lang="en-US" dirty="0" smtClean="0"/>
              <a:t>	Aquila </a:t>
            </a:r>
            <a:r>
              <a:rPr lang="en-US" dirty="0"/>
              <a:t>and Priscilla. </a:t>
            </a:r>
          </a:p>
          <a:p>
            <a:r>
              <a:rPr lang="en-US" dirty="0"/>
              <a:t>Acts 19:1-10 </a:t>
            </a:r>
            <a:r>
              <a:rPr lang="en-US" dirty="0" smtClean="0"/>
              <a:t>- </a:t>
            </a:r>
            <a:r>
              <a:rPr lang="en-US" dirty="0"/>
              <a:t>Paul </a:t>
            </a:r>
            <a:r>
              <a:rPr lang="en-US" dirty="0" smtClean="0"/>
              <a:t>returned (53-54 </a:t>
            </a:r>
            <a:r>
              <a:rPr lang="en-US" dirty="0"/>
              <a:t>AD). </a:t>
            </a:r>
          </a:p>
          <a:p>
            <a:r>
              <a:rPr lang="en-US" dirty="0"/>
              <a:t>Acts </a:t>
            </a:r>
            <a:r>
              <a:rPr lang="en-US" dirty="0" smtClean="0"/>
              <a:t>19:11-20 - God </a:t>
            </a:r>
            <a:r>
              <a:rPr lang="en-US" dirty="0"/>
              <a:t>worked unusual miracles </a:t>
            </a:r>
            <a:r>
              <a:rPr lang="en-US" dirty="0" smtClean="0"/>
              <a:t>	through Paul. </a:t>
            </a:r>
          </a:p>
          <a:p>
            <a:r>
              <a:rPr lang="en-US" dirty="0"/>
              <a:t>Acts </a:t>
            </a:r>
            <a:r>
              <a:rPr lang="en-US" dirty="0" smtClean="0"/>
              <a:t>19:21-41 - persecution began and Paul 	departed. </a:t>
            </a:r>
            <a:endParaRPr lang="en-US" dirty="0"/>
          </a:p>
          <a:p>
            <a:endParaRPr lang="en-US" dirty="0"/>
          </a:p>
        </p:txBody>
      </p:sp>
    </p:spTree>
    <p:extLst>
      <p:ext uri="{BB962C8B-B14F-4D97-AF65-F5344CB8AC3E}">
        <p14:creationId xmlns:p14="http://schemas.microsoft.com/office/powerpoint/2010/main" val="3847690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Establishment of Church in Ephesus</a:t>
            </a:r>
            <a:endParaRPr lang="en-US" b="1" dirty="0"/>
          </a:p>
        </p:txBody>
      </p:sp>
      <p:sp>
        <p:nvSpPr>
          <p:cNvPr id="3" name="Content Placeholder 2"/>
          <p:cNvSpPr>
            <a:spLocks noGrp="1"/>
          </p:cNvSpPr>
          <p:nvPr>
            <p:ph idx="1"/>
          </p:nvPr>
        </p:nvSpPr>
        <p:spPr/>
        <p:txBody>
          <a:bodyPr/>
          <a:lstStyle/>
          <a:p>
            <a:r>
              <a:rPr lang="en-US" dirty="0"/>
              <a:t>Acts </a:t>
            </a:r>
            <a:r>
              <a:rPr lang="en-US" dirty="0" smtClean="0"/>
              <a:t>20:17-38 - Paul met with the elders, 	warned them about false teachers (57 AD).</a:t>
            </a:r>
          </a:p>
          <a:p>
            <a:r>
              <a:rPr lang="en-US" dirty="0"/>
              <a:t>Ephesians </a:t>
            </a:r>
            <a:r>
              <a:rPr lang="en-US" dirty="0" smtClean="0"/>
              <a:t>(</a:t>
            </a:r>
            <a:r>
              <a:rPr lang="en-US" dirty="0"/>
              <a:t>62 </a:t>
            </a:r>
            <a:r>
              <a:rPr lang="en-US" dirty="0" smtClean="0"/>
              <a:t>AD) </a:t>
            </a:r>
          </a:p>
          <a:p>
            <a:r>
              <a:rPr lang="en-US" dirty="0" smtClean="0"/>
              <a:t>1 Timothy 1:3 - </a:t>
            </a:r>
            <a:r>
              <a:rPr lang="en-US" dirty="0"/>
              <a:t>Timothy was left in Ephesus to </a:t>
            </a:r>
            <a:r>
              <a:rPr lang="en-US" dirty="0" smtClean="0"/>
              <a:t>	stop </a:t>
            </a:r>
            <a:r>
              <a:rPr lang="en-US" dirty="0"/>
              <a:t>the teaching of false </a:t>
            </a:r>
            <a:r>
              <a:rPr lang="en-US" dirty="0" smtClean="0"/>
              <a:t>doctrine.</a:t>
            </a:r>
          </a:p>
          <a:p>
            <a:r>
              <a:rPr lang="en-US" dirty="0" smtClean="0"/>
              <a:t>Tradition - the </a:t>
            </a:r>
            <a:r>
              <a:rPr lang="en-US" dirty="0"/>
              <a:t>apostle John came to reside in </a:t>
            </a:r>
            <a:r>
              <a:rPr lang="en-US" dirty="0" smtClean="0"/>
              <a:t>	Ephesus </a:t>
            </a:r>
            <a:r>
              <a:rPr lang="en-US" dirty="0"/>
              <a:t>towards the end of his life. </a:t>
            </a:r>
          </a:p>
          <a:p>
            <a:endParaRPr lang="en-US" dirty="0"/>
          </a:p>
          <a:p>
            <a:endParaRPr lang="en-US" dirty="0"/>
          </a:p>
        </p:txBody>
      </p:sp>
    </p:spTree>
    <p:extLst>
      <p:ext uri="{BB962C8B-B14F-4D97-AF65-F5344CB8AC3E}">
        <p14:creationId xmlns:p14="http://schemas.microsoft.com/office/powerpoint/2010/main" val="18734574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Establishment of Church in Ephesus</a:t>
            </a:r>
            <a:endParaRPr lang="en-US" b="1" dirty="0"/>
          </a:p>
        </p:txBody>
      </p:sp>
      <p:sp>
        <p:nvSpPr>
          <p:cNvPr id="3" name="Content Placeholder 2"/>
          <p:cNvSpPr>
            <a:spLocks noGrp="1"/>
          </p:cNvSpPr>
          <p:nvPr>
            <p:ph idx="1"/>
          </p:nvPr>
        </p:nvSpPr>
        <p:spPr/>
        <p:txBody>
          <a:bodyPr/>
          <a:lstStyle/>
          <a:p>
            <a:r>
              <a:rPr lang="en-US" dirty="0"/>
              <a:t>Acts </a:t>
            </a:r>
            <a:r>
              <a:rPr lang="en-US" dirty="0" smtClean="0"/>
              <a:t>20:17-38 - Paul met with the elders, 	warned them about false teachers (57 AD).</a:t>
            </a:r>
          </a:p>
          <a:p>
            <a:r>
              <a:rPr lang="en-US" dirty="0"/>
              <a:t>Ephesians </a:t>
            </a:r>
            <a:r>
              <a:rPr lang="en-US" dirty="0" smtClean="0"/>
              <a:t>(</a:t>
            </a:r>
            <a:r>
              <a:rPr lang="en-US" dirty="0"/>
              <a:t>62 </a:t>
            </a:r>
            <a:r>
              <a:rPr lang="en-US" dirty="0" smtClean="0"/>
              <a:t>AD) </a:t>
            </a:r>
          </a:p>
          <a:p>
            <a:r>
              <a:rPr lang="en-US" dirty="0" smtClean="0"/>
              <a:t>1 Timothy 1:3 - </a:t>
            </a:r>
            <a:r>
              <a:rPr lang="en-US" dirty="0"/>
              <a:t>Timothy was left in Ephesus to </a:t>
            </a:r>
            <a:r>
              <a:rPr lang="en-US" dirty="0" smtClean="0"/>
              <a:t>	stop </a:t>
            </a:r>
            <a:r>
              <a:rPr lang="en-US" dirty="0"/>
              <a:t>the teaching of false </a:t>
            </a:r>
            <a:r>
              <a:rPr lang="en-US" dirty="0" smtClean="0"/>
              <a:t>doctrine.</a:t>
            </a:r>
          </a:p>
          <a:p>
            <a:r>
              <a:rPr lang="en-US" dirty="0" smtClean="0"/>
              <a:t>Tradition - the </a:t>
            </a:r>
            <a:r>
              <a:rPr lang="en-US" dirty="0"/>
              <a:t>apostle John came to reside in </a:t>
            </a:r>
            <a:r>
              <a:rPr lang="en-US" dirty="0" smtClean="0"/>
              <a:t>	Ephesus </a:t>
            </a:r>
            <a:r>
              <a:rPr lang="en-US" dirty="0"/>
              <a:t>towards the end of his life. </a:t>
            </a:r>
          </a:p>
          <a:p>
            <a:endParaRPr lang="en-US" dirty="0"/>
          </a:p>
          <a:p>
            <a:endParaRPr lang="en-US" dirty="0"/>
          </a:p>
        </p:txBody>
      </p:sp>
      <p:sp>
        <p:nvSpPr>
          <p:cNvPr id="4" name="Rounded Rectangle 3"/>
          <p:cNvSpPr/>
          <p:nvPr/>
        </p:nvSpPr>
        <p:spPr>
          <a:xfrm>
            <a:off x="3352800" y="4800600"/>
            <a:ext cx="5410200" cy="1676400"/>
          </a:xfrm>
          <a:prstGeom prst="round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3810000" y="5150346"/>
            <a:ext cx="4648200" cy="954107"/>
          </a:xfrm>
          <a:prstGeom prst="rect">
            <a:avLst/>
          </a:prstGeom>
          <a:noFill/>
        </p:spPr>
        <p:txBody>
          <a:bodyPr wrap="square" rtlCol="0">
            <a:spAutoFit/>
          </a:bodyPr>
          <a:lstStyle/>
          <a:p>
            <a:r>
              <a:rPr lang="en-US" sz="2800" b="1" dirty="0" smtClean="0">
                <a:solidFill>
                  <a:schemeClr val="bg1"/>
                </a:solidFill>
              </a:rPr>
              <a:t>The church in Ephesus was a very privileged congregation. </a:t>
            </a:r>
          </a:p>
        </p:txBody>
      </p:sp>
    </p:spTree>
    <p:extLst>
      <p:ext uri="{BB962C8B-B14F-4D97-AF65-F5344CB8AC3E}">
        <p14:creationId xmlns:p14="http://schemas.microsoft.com/office/powerpoint/2010/main" val="3693850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508</Words>
  <Application>Microsoft Office PowerPoint</Application>
  <PresentationFormat>On-screen Show (4:3)</PresentationFormat>
  <Paragraphs>67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“Make Them Known                         to Their Children”</vt:lpstr>
      <vt:lpstr>Psalm 78</vt:lpstr>
      <vt:lpstr>Psalm 78</vt:lpstr>
      <vt:lpstr>Why Children Were To Be Taught</vt:lpstr>
      <vt:lpstr>Why Children Were To Be Taught</vt:lpstr>
      <vt:lpstr>City of Ephesus</vt:lpstr>
      <vt:lpstr>Establishment of Church in Ephesus</vt:lpstr>
      <vt:lpstr>Establishment of Church in Ephesus</vt:lpstr>
      <vt:lpstr>Establishment of Church in Ephesus</vt:lpstr>
      <vt:lpstr>The Church in Ephesus</vt:lpstr>
      <vt:lpstr>The Church in Ephesus</vt:lpstr>
      <vt:lpstr>The Church at Knollwood</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“Make Them Known to Their Children”</dc:title>
  <dc:creator>Heath</dc:creator>
  <cp:lastModifiedBy>Guest</cp:lastModifiedBy>
  <cp:revision>14</cp:revision>
  <dcterms:created xsi:type="dcterms:W3CDTF">2013-10-04T15:02:13Z</dcterms:created>
  <dcterms:modified xsi:type="dcterms:W3CDTF">2013-10-06T20:48:31Z</dcterms:modified>
</cp:coreProperties>
</file>