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49" r:id="rId2"/>
    <p:sldMasterId id="2147483650" r:id="rId3"/>
  </p:sldMasterIdLst>
  <p:notesMasterIdLst>
    <p:notesMasterId r:id="rId14"/>
  </p:notesMasterIdLst>
  <p:sldIdLst>
    <p:sldId id="276" r:id="rId4"/>
    <p:sldId id="268" r:id="rId5"/>
    <p:sldId id="257" r:id="rId6"/>
    <p:sldId id="270" r:id="rId7"/>
    <p:sldId id="271" r:id="rId8"/>
    <p:sldId id="272" r:id="rId9"/>
    <p:sldId id="269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70000"/>
    <a:srgbClr val="006666"/>
    <a:srgbClr val="0000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0DF75-7360-094E-A50D-EA89A472E0D5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6FFC9-C526-2E46-B8D4-404E637D1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11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6FFC9-C526-2E46-B8D4-404E637D1C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88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6FFC9-C526-2E46-B8D4-404E637D1CF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52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6FFC9-C526-2E46-B8D4-404E637D1C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85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6FFC9-C526-2E46-B8D4-404E637D1CF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89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6FFC9-C526-2E46-B8D4-404E637D1C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69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6FFC9-C526-2E46-B8D4-404E637D1C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85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6FFC9-C526-2E46-B8D4-404E637D1C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70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6FFC9-C526-2E46-B8D4-404E637D1CF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85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6FFC9-C526-2E46-B8D4-404E637D1CF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06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6FFC9-C526-2E46-B8D4-404E637D1CF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28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94425-58B1-E54F-A8C0-509C9799ED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8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FAE14-E562-EF43-AB24-C8CD4344B0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FBC40-0124-D243-8821-CBEBDD25E1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49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E2D82-8A47-3644-B9DC-F2C3C9C417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0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615A9-377D-8747-8836-06DAF9FBC1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46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3FB54-35AA-1D4B-8B2B-491652801E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75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F4E16-963D-BB47-86C7-1863B28462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95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E1732-6FB4-2947-A5E4-E8028F2BD4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49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11078-E1B5-924D-97A8-8ED7BC5830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58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88CE3-E49C-1448-A538-1D817BCC22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07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30AA1-69B1-CE4F-AD97-F53CE160BE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5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83B52-3E81-2F45-97D9-9FF47AE2F7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273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4FEAE-1DD5-D244-82A4-D04DFC1807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77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75909-B033-4942-BDD8-490C5C7A34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21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B8F35-9B75-904C-9F4D-90D46DA3E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5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18062-C963-F345-91B6-F209304119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4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169A5-3ADB-B949-87A8-519ED48AA1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900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7B5DA-C021-7940-A10E-ACC757324C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498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41A-4AB2-DB4A-8730-53D709106E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393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96573-96A6-394C-BDDE-0A482A3E5E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003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E5A5B-779A-B74F-9F7A-4825FA8013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556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2A3D0-65E5-5744-A96D-F31C599A0A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2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967DE-148F-A24A-9129-6A6F49895D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1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1B3B6-24A2-4E45-A3F6-B0A82DEA17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858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D21F1-D2FD-6347-B4BE-9B6FE7257A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734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7F61D-EE94-7645-AAC1-3D3100792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756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1CD18-6E71-2D4D-A48D-65291201C4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9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153C7-DD8B-4045-AD42-448A47A671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0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08720-3136-954C-B2DE-38BF6B4EA3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0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72F9B-F219-0645-8451-94FD5C23D7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8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249CA-082E-F646-86B9-43EB196808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3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933E0-7D48-ED48-9A36-11C717703A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0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5A5DE-9247-9447-AB5C-0B895FDF72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6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21FDE0-DE15-AC49-9A78-447128C0803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149" name="Picture 125" descr="biblical family_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3FE19D-35DC-614D-853C-59EFC04E3D1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225" name="Picture 129" descr="biblical family_c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1F86FD-4ED3-A147-BED9-CF0902DDFE6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5439" name="Picture 79" descr="biblical family_cb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469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b="1" dirty="0" smtClean="0">
                <a:latin typeface="Tahoma"/>
                <a:cs typeface="Tahoma"/>
              </a:rPr>
              <a:t>Wrapping Up…</a:t>
            </a:r>
            <a:endParaRPr lang="en-US" sz="3600" b="1" dirty="0">
              <a:latin typeface="Tahoma"/>
              <a:cs typeface="Tahom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286000"/>
          </a:xfrm>
        </p:spPr>
        <p:txBody>
          <a:bodyPr/>
          <a:lstStyle/>
          <a:p>
            <a:r>
              <a:rPr lang="en-US" b="1" dirty="0" smtClean="0">
                <a:latin typeface="Tahoma"/>
                <a:cs typeface="Tahoma"/>
              </a:rPr>
              <a:t>Husbands love your wives</a:t>
            </a:r>
          </a:p>
          <a:p>
            <a:r>
              <a:rPr lang="en-US" b="1" dirty="0" smtClean="0">
                <a:latin typeface="Tahoma"/>
                <a:cs typeface="Tahoma"/>
              </a:rPr>
              <a:t>Wives Respect your husbands</a:t>
            </a:r>
          </a:p>
          <a:p>
            <a:r>
              <a:rPr lang="en-US" b="1" dirty="0" smtClean="0">
                <a:latin typeface="Tahoma"/>
                <a:cs typeface="Tahoma"/>
              </a:rPr>
              <a:t>Marriage first</a:t>
            </a:r>
          </a:p>
        </p:txBody>
      </p:sp>
    </p:spTree>
    <p:extLst>
      <p:ext uri="{BB962C8B-B14F-4D97-AF65-F5344CB8AC3E}">
        <p14:creationId xmlns:p14="http://schemas.microsoft.com/office/powerpoint/2010/main" val="62415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Rectangle 27"/>
          <p:cNvSpPr>
            <a:spLocks noGrp="1" noChangeArrowheads="1"/>
          </p:cNvSpPr>
          <p:nvPr>
            <p:ph idx="1"/>
          </p:nvPr>
        </p:nvSpPr>
        <p:spPr>
          <a:xfrm>
            <a:off x="152400" y="304800"/>
            <a:ext cx="8229600" cy="8382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870000"/>
                </a:solidFill>
                <a:latin typeface="Tahoma"/>
                <a:cs typeface="Tahoma"/>
              </a:rPr>
              <a:t> Submission:</a:t>
            </a:r>
          </a:p>
          <a:p>
            <a:pPr marL="457200" lvl="1" indent="0">
              <a:buNone/>
            </a:pPr>
            <a:r>
              <a:rPr lang="en-US" sz="3200" b="1" i="1" dirty="0" err="1" smtClean="0">
                <a:solidFill>
                  <a:srgbClr val="870000"/>
                </a:solidFill>
                <a:latin typeface="Tahoma"/>
                <a:cs typeface="Tahoma"/>
              </a:rPr>
              <a:t>Hupotasso</a:t>
            </a:r>
            <a:r>
              <a:rPr lang="en-US" sz="3200" b="1" i="1" dirty="0" smtClean="0">
                <a:solidFill>
                  <a:srgbClr val="870000"/>
                </a:solidFill>
                <a:latin typeface="Tahoma"/>
                <a:cs typeface="Tahoma"/>
              </a:rPr>
              <a:t> “to be subject or subordinate, to literally place under”</a:t>
            </a:r>
          </a:p>
          <a:p>
            <a:pPr marL="0" indent="0" algn="l">
              <a:buNone/>
            </a:pPr>
            <a:endParaRPr lang="en-US" sz="4400" b="1" dirty="0">
              <a:solidFill>
                <a:srgbClr val="870000"/>
              </a:solidFill>
              <a:latin typeface="Tahoma"/>
              <a:cs typeface="Tahoma"/>
            </a:endParaRPr>
          </a:p>
          <a:p>
            <a:pPr marL="0" indent="0" algn="l">
              <a:buNone/>
            </a:pPr>
            <a:endParaRPr lang="en-US" sz="4000" b="1" dirty="0" smtClean="0">
              <a:solidFill>
                <a:srgbClr val="870000"/>
              </a:solidFill>
              <a:latin typeface="Tahoma"/>
              <a:cs typeface="Tahoma"/>
            </a:endParaRPr>
          </a:p>
          <a:p>
            <a:pPr algn="l"/>
            <a:endParaRPr lang="en-US" sz="4400" b="1" dirty="0">
              <a:solidFill>
                <a:srgbClr val="FF0000"/>
              </a:solidFill>
              <a:latin typeface="Tahoma"/>
              <a:cs typeface="Tahoma"/>
            </a:endParaRPr>
          </a:p>
          <a:p>
            <a:pPr algn="l"/>
            <a:endParaRPr lang="en-US" sz="4400" b="1" dirty="0">
              <a:solidFill>
                <a:schemeClr val="bg2">
                  <a:lumMod val="50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34777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Rectangle 27"/>
          <p:cNvSpPr>
            <a:spLocks noGrp="1" noChangeArrowheads="1"/>
          </p:cNvSpPr>
          <p:nvPr>
            <p:ph idx="1"/>
          </p:nvPr>
        </p:nvSpPr>
        <p:spPr>
          <a:xfrm>
            <a:off x="457200" y="609601"/>
            <a:ext cx="8229600" cy="1828800"/>
          </a:xfrm>
        </p:spPr>
        <p:txBody>
          <a:bodyPr/>
          <a:lstStyle/>
          <a:p>
            <a:pPr marL="0" indent="0" algn="l">
              <a:buNone/>
            </a:pPr>
            <a:r>
              <a:rPr lang="en-US" sz="4400" b="1" dirty="0" smtClean="0">
                <a:solidFill>
                  <a:srgbClr val="870000"/>
                </a:solidFill>
                <a:latin typeface="Tahoma"/>
                <a:cs typeface="Tahoma"/>
              </a:rPr>
              <a:t>Submission does not mean:</a:t>
            </a:r>
          </a:p>
          <a:p>
            <a:pPr lvl="1"/>
            <a:r>
              <a:rPr lang="en-US" sz="4000" b="1" dirty="0" smtClean="0">
                <a:solidFill>
                  <a:srgbClr val="870000"/>
                </a:solidFill>
                <a:latin typeface="Tahoma"/>
                <a:cs typeface="Tahoma"/>
              </a:rPr>
              <a:t>You are worth less </a:t>
            </a:r>
            <a:endParaRPr lang="en-US" sz="4000" b="1" dirty="0">
              <a:solidFill>
                <a:srgbClr val="870000"/>
              </a:solidFill>
              <a:latin typeface="Tahoma"/>
              <a:cs typeface="Tahoma"/>
            </a:endParaRPr>
          </a:p>
          <a:p>
            <a:pPr algn="l"/>
            <a:endParaRPr lang="en-US" sz="4400" b="1" dirty="0">
              <a:solidFill>
                <a:schemeClr val="bg2">
                  <a:lumMod val="50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800" y="3276600"/>
            <a:ext cx="426720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“An excellent wife who can find? She is far more precious than jewels.”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Proverbs 31:10</a:t>
            </a:r>
            <a:endParaRPr lang="en-US" sz="2400" dirty="0">
              <a:latin typeface="Candara"/>
              <a:cs typeface="Candar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Rectangle 27"/>
          <p:cNvSpPr>
            <a:spLocks noGrp="1" noChangeArrowheads="1"/>
          </p:cNvSpPr>
          <p:nvPr>
            <p:ph idx="1"/>
          </p:nvPr>
        </p:nvSpPr>
        <p:spPr>
          <a:xfrm>
            <a:off x="457200" y="609601"/>
            <a:ext cx="8229600" cy="1828800"/>
          </a:xfrm>
        </p:spPr>
        <p:txBody>
          <a:bodyPr/>
          <a:lstStyle/>
          <a:p>
            <a:pPr marL="0" indent="0" algn="l">
              <a:buNone/>
            </a:pPr>
            <a:r>
              <a:rPr lang="en-US" sz="4400" b="1" dirty="0" smtClean="0">
                <a:solidFill>
                  <a:srgbClr val="870000"/>
                </a:solidFill>
                <a:latin typeface="Tahoma"/>
                <a:cs typeface="Tahoma"/>
              </a:rPr>
              <a:t>Submission does not mean:</a:t>
            </a:r>
          </a:p>
          <a:p>
            <a:pPr lvl="1"/>
            <a:r>
              <a:rPr lang="en-US" sz="4000" b="1" dirty="0" smtClean="0">
                <a:solidFill>
                  <a:srgbClr val="870000"/>
                </a:solidFill>
                <a:latin typeface="Tahoma"/>
                <a:cs typeface="Tahoma"/>
              </a:rPr>
              <a:t>You are worth less</a:t>
            </a:r>
          </a:p>
          <a:p>
            <a:pPr lvl="1"/>
            <a:r>
              <a:rPr lang="en-US" sz="4000" b="1" dirty="0" smtClean="0">
                <a:solidFill>
                  <a:srgbClr val="870000"/>
                </a:solidFill>
                <a:latin typeface="Tahoma"/>
                <a:cs typeface="Tahoma"/>
              </a:rPr>
              <a:t>You are inferior </a:t>
            </a:r>
          </a:p>
          <a:p>
            <a:pPr lvl="1"/>
            <a:r>
              <a:rPr lang="en-US" sz="4000" b="1" dirty="0" smtClean="0">
                <a:solidFill>
                  <a:srgbClr val="870000"/>
                </a:solidFill>
                <a:latin typeface="Tahoma"/>
                <a:cs typeface="Tahoma"/>
              </a:rPr>
              <a:t>Your husband is the absolute authority</a:t>
            </a:r>
            <a:endParaRPr lang="en-US" sz="4000" b="1" dirty="0">
              <a:solidFill>
                <a:srgbClr val="870000"/>
              </a:solidFill>
              <a:latin typeface="Tahoma"/>
              <a:cs typeface="Tahoma"/>
            </a:endParaRPr>
          </a:p>
          <a:p>
            <a:pPr algn="l"/>
            <a:endParaRPr lang="en-US" sz="4400" b="1" dirty="0">
              <a:solidFill>
                <a:schemeClr val="bg2">
                  <a:lumMod val="50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88602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Rectangle 27"/>
          <p:cNvSpPr>
            <a:spLocks noGrp="1" noChangeArrowheads="1"/>
          </p:cNvSpPr>
          <p:nvPr>
            <p:ph idx="1"/>
          </p:nvPr>
        </p:nvSpPr>
        <p:spPr>
          <a:xfrm>
            <a:off x="152400" y="304800"/>
            <a:ext cx="8229600" cy="8382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870000"/>
                </a:solidFill>
                <a:latin typeface="Tahoma"/>
                <a:cs typeface="Tahoma"/>
              </a:rPr>
              <a:t> Submission:</a:t>
            </a:r>
          </a:p>
          <a:p>
            <a:pPr marL="457200" lvl="1" indent="0">
              <a:buNone/>
            </a:pPr>
            <a:r>
              <a:rPr lang="en-US" sz="3200" b="1" i="1" dirty="0" err="1" smtClean="0">
                <a:solidFill>
                  <a:srgbClr val="870000"/>
                </a:solidFill>
                <a:latin typeface="Tahoma"/>
                <a:cs typeface="Tahoma"/>
              </a:rPr>
              <a:t>Hupotasso</a:t>
            </a:r>
            <a:r>
              <a:rPr lang="en-US" sz="3200" b="1" i="1" dirty="0" smtClean="0">
                <a:solidFill>
                  <a:srgbClr val="870000"/>
                </a:solidFill>
                <a:latin typeface="Tahoma"/>
                <a:cs typeface="Tahoma"/>
              </a:rPr>
              <a:t> “to be subject or subordinate, to literally place under”</a:t>
            </a:r>
          </a:p>
          <a:p>
            <a:pPr marL="0" indent="0" algn="l">
              <a:buNone/>
            </a:pPr>
            <a:endParaRPr lang="en-US" sz="4400" b="1" dirty="0">
              <a:solidFill>
                <a:srgbClr val="870000"/>
              </a:solidFill>
              <a:latin typeface="Tahoma"/>
              <a:cs typeface="Tahoma"/>
            </a:endParaRPr>
          </a:p>
          <a:p>
            <a:pPr marL="0" indent="0" algn="l">
              <a:buNone/>
            </a:pPr>
            <a:endParaRPr lang="en-US" sz="4000" b="1" dirty="0" smtClean="0">
              <a:solidFill>
                <a:srgbClr val="870000"/>
              </a:solidFill>
              <a:latin typeface="Tahoma"/>
              <a:cs typeface="Tahoma"/>
            </a:endParaRPr>
          </a:p>
          <a:p>
            <a:pPr algn="l"/>
            <a:endParaRPr lang="en-US" sz="4400" b="1" dirty="0">
              <a:solidFill>
                <a:srgbClr val="FF0000"/>
              </a:solidFill>
              <a:latin typeface="Tahoma"/>
              <a:cs typeface="Tahoma"/>
            </a:endParaRPr>
          </a:p>
          <a:p>
            <a:pPr algn="l"/>
            <a:endParaRPr lang="en-US" sz="4400" b="1" dirty="0">
              <a:solidFill>
                <a:schemeClr val="bg2">
                  <a:lumMod val="50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86200" y="2438400"/>
            <a:ext cx="5105400" cy="41549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“This </a:t>
            </a:r>
            <a:r>
              <a:rPr lang="en-US" sz="2400" dirty="0"/>
              <a:t>word was a Greek military term meaning "to arrange [troop divisions] in a military fashion under the command of a leader". In non-military use, it was "a </a:t>
            </a:r>
            <a:r>
              <a:rPr lang="en-US" sz="2400" u="sng" dirty="0"/>
              <a:t>voluntary attitude</a:t>
            </a:r>
            <a:r>
              <a:rPr lang="en-US" sz="2400" dirty="0"/>
              <a:t> of giving in, cooperating, assuming responsibility, and carrying a </a:t>
            </a:r>
            <a:r>
              <a:rPr lang="en-US" sz="2400" dirty="0" smtClean="0"/>
              <a:t>burden.”</a:t>
            </a:r>
          </a:p>
          <a:p>
            <a:pPr algn="ctr"/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r>
              <a:rPr lang="en-US" sz="2000" i="1" dirty="0" err="1" smtClean="0"/>
              <a:t>Blueletterbible.org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10034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Rectangle 27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1828800"/>
          </a:xfrm>
        </p:spPr>
        <p:txBody>
          <a:bodyPr/>
          <a:lstStyle/>
          <a:p>
            <a:pPr marL="0" indent="0" algn="l">
              <a:buNone/>
            </a:pPr>
            <a:r>
              <a:rPr lang="en-US" sz="4400" b="1" dirty="0" smtClean="0">
                <a:solidFill>
                  <a:srgbClr val="870000"/>
                </a:solidFill>
                <a:latin typeface="Tahoma"/>
                <a:cs typeface="Tahoma"/>
              </a:rPr>
              <a:t>Submission:</a:t>
            </a:r>
          </a:p>
          <a:p>
            <a:pPr lvl="1"/>
            <a:r>
              <a:rPr lang="en-US" sz="4000" b="1" dirty="0" smtClean="0">
                <a:solidFill>
                  <a:srgbClr val="870000"/>
                </a:solidFill>
                <a:latin typeface="Tahoma"/>
                <a:cs typeface="Tahoma"/>
              </a:rPr>
              <a:t>Is a choice to yield to and follow your husbands leadership</a:t>
            </a:r>
          </a:p>
          <a:p>
            <a:pPr lvl="1"/>
            <a:r>
              <a:rPr lang="en-US" sz="4000" b="1" dirty="0" smtClean="0">
                <a:solidFill>
                  <a:srgbClr val="870000"/>
                </a:solidFill>
                <a:latin typeface="Tahoma"/>
                <a:cs typeface="Tahoma"/>
              </a:rPr>
              <a:t>Is a beautiful and powerful thing</a:t>
            </a:r>
          </a:p>
          <a:p>
            <a:pPr marL="914400" lvl="2" indent="0">
              <a:buNone/>
            </a:pPr>
            <a:endParaRPr lang="en-US" sz="3600" b="1" dirty="0">
              <a:solidFill>
                <a:schemeClr val="bg2">
                  <a:lumMod val="50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31339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9" name="Rectangle 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endParaRPr lang="en-US" sz="4000" b="1" dirty="0" smtClean="0">
              <a:solidFill>
                <a:srgbClr val="870000"/>
              </a:solidFill>
              <a:latin typeface="Candara"/>
              <a:cs typeface="Candara"/>
            </a:endParaRPr>
          </a:p>
          <a:p>
            <a:pPr algn="l"/>
            <a:endParaRPr lang="en-US" sz="4400" b="1" dirty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pPr algn="l"/>
            <a:endParaRPr lang="en-US" sz="4400" b="1" dirty="0">
              <a:solidFill>
                <a:schemeClr val="bg2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6781800" cy="1828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 smtClean="0">
                <a:latin typeface="Candara"/>
                <a:cs typeface="Candara"/>
              </a:rPr>
              <a:t>“The wise woman builds her house, but with her own hands the foolish one tears hers down.”</a:t>
            </a:r>
            <a:br>
              <a:rPr lang="en-US" sz="2800" dirty="0" smtClean="0">
                <a:latin typeface="Candara"/>
                <a:cs typeface="Candara"/>
              </a:rPr>
            </a:br>
            <a:r>
              <a:rPr lang="en-US" sz="2800" dirty="0" smtClean="0">
                <a:latin typeface="Candara"/>
                <a:cs typeface="Candara"/>
              </a:rPr>
              <a:t>Proverbs 14:1</a:t>
            </a:r>
            <a:endParaRPr lang="en-US" sz="2800" dirty="0">
              <a:latin typeface="Candara"/>
              <a:cs typeface="Candar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7600" y="2590800"/>
            <a:ext cx="5257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870000"/>
                </a:solidFill>
                <a:latin typeface="Tahoma"/>
                <a:cs typeface="Tahoma"/>
              </a:rPr>
              <a:t>How does a wife tear </a:t>
            </a:r>
          </a:p>
          <a:p>
            <a:pPr algn="ctr"/>
            <a:r>
              <a:rPr lang="en-US" sz="2800" b="1" dirty="0" smtClean="0">
                <a:solidFill>
                  <a:srgbClr val="870000"/>
                </a:solidFill>
                <a:latin typeface="Tahoma"/>
                <a:cs typeface="Tahoma"/>
              </a:rPr>
              <a:t>down her house?</a:t>
            </a:r>
          </a:p>
          <a:p>
            <a:endParaRPr lang="en-US" sz="2400" b="1" dirty="0" smtClean="0">
              <a:solidFill>
                <a:srgbClr val="870000"/>
              </a:solidFill>
              <a:latin typeface="Tahoma"/>
              <a:cs typeface="Tahoma"/>
            </a:endParaRPr>
          </a:p>
          <a:p>
            <a:pPr marL="285750" indent="-285750">
              <a:buFontTx/>
              <a:buChar char="-"/>
            </a:pPr>
            <a:r>
              <a:rPr lang="en-US" sz="2400" dirty="0" smtClean="0">
                <a:latin typeface="Tahoma"/>
                <a:cs typeface="Tahoma"/>
              </a:rPr>
              <a:t>Fighting him for leadership of the family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latin typeface="Tahoma"/>
                <a:cs typeface="Tahoma"/>
              </a:rPr>
              <a:t>Giving him leadership in word but not in practice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latin typeface="Tahoma"/>
                <a:cs typeface="Tahoma"/>
              </a:rPr>
              <a:t>Speaking evil of him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304800"/>
            <a:ext cx="6781800" cy="1828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latin typeface="Candara"/>
                <a:cs typeface="Candara"/>
              </a:rPr>
              <a:t>“An excellent wife is the crown of her husband, but she who causes shame is like rottenness in his bones.”</a:t>
            </a:r>
            <a:br>
              <a:rPr lang="en-US" sz="2800" dirty="0" smtClean="0">
                <a:latin typeface="Candara"/>
                <a:cs typeface="Candara"/>
              </a:rPr>
            </a:br>
            <a:r>
              <a:rPr lang="en-US" sz="2800" dirty="0" smtClean="0">
                <a:latin typeface="Candara"/>
                <a:cs typeface="Candara"/>
              </a:rPr>
              <a:t>Proverbs 12:4</a:t>
            </a:r>
            <a:endParaRPr lang="en-US" sz="2800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41220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b="1" dirty="0" smtClean="0">
                <a:latin typeface="Tahoma"/>
                <a:cs typeface="Tahoma"/>
              </a:rPr>
              <a:t>A Biblical Wife Impacts Her Husband…</a:t>
            </a:r>
            <a:endParaRPr lang="en-US" sz="3200" b="1" dirty="0">
              <a:latin typeface="Tahoma"/>
              <a:cs typeface="Tahom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ahoma"/>
                <a:cs typeface="Tahoma"/>
              </a:rPr>
              <a:t>Not with outward beauty</a:t>
            </a:r>
          </a:p>
          <a:p>
            <a:r>
              <a:rPr lang="en-US" b="1" dirty="0" smtClean="0">
                <a:latin typeface="Tahoma"/>
                <a:cs typeface="Tahoma"/>
              </a:rPr>
              <a:t>With respectful and pure conduct</a:t>
            </a:r>
          </a:p>
          <a:p>
            <a:r>
              <a:rPr lang="en-US" b="1" dirty="0" smtClean="0">
                <a:latin typeface="Tahoma"/>
                <a:cs typeface="Tahoma"/>
              </a:rPr>
              <a:t>With a gentle and quiet spirit</a:t>
            </a:r>
            <a:endParaRPr lang="en-US" b="1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24072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b="1" dirty="0" smtClean="0">
                <a:latin typeface="Tahoma"/>
                <a:cs typeface="Tahoma"/>
              </a:rPr>
              <a:t>Inner Beauty is</a:t>
            </a:r>
            <a:endParaRPr lang="en-US" sz="3600" b="1" dirty="0">
              <a:latin typeface="Tahoma"/>
              <a:cs typeface="Tahom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0600"/>
          </a:xfrm>
        </p:spPr>
        <p:txBody>
          <a:bodyPr/>
          <a:lstStyle/>
          <a:p>
            <a:r>
              <a:rPr lang="en-US" dirty="0" smtClean="0">
                <a:latin typeface="Tahoma"/>
                <a:cs typeface="Tahoma"/>
              </a:rPr>
              <a:t>Permanent</a:t>
            </a:r>
          </a:p>
          <a:p>
            <a:r>
              <a:rPr lang="en-US" dirty="0" smtClean="0">
                <a:latin typeface="Tahoma"/>
                <a:cs typeface="Tahoma"/>
              </a:rPr>
              <a:t>Proven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57600" y="1676400"/>
            <a:ext cx="4572000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ahoma"/>
                <a:cs typeface="Tahoma"/>
              </a:rPr>
              <a:t>“As a ring of gold in a swine’s snout, so is a lovely woman who lacks discretion.”</a:t>
            </a:r>
          </a:p>
          <a:p>
            <a:pPr algn="ctr"/>
            <a:r>
              <a:rPr lang="en-US" sz="2400" dirty="0" smtClean="0">
                <a:latin typeface="Tahoma"/>
                <a:cs typeface="Tahoma"/>
              </a:rPr>
              <a:t>Proverbs 11:22</a:t>
            </a:r>
            <a:endParaRPr lang="en-US" sz="2400" dirty="0">
              <a:latin typeface="Tahoma"/>
              <a:cs typeface="Tahom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3429000"/>
            <a:ext cx="4572000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ahoma"/>
                <a:cs typeface="Tahoma"/>
              </a:rPr>
              <a:t>“Charm is deceitful and beauty is vain. But the woman who fears the Lord is to be praised.”</a:t>
            </a:r>
          </a:p>
          <a:p>
            <a:pPr algn="ctr"/>
            <a:r>
              <a:rPr lang="en-US" sz="2400" dirty="0" smtClean="0">
                <a:latin typeface="Tahoma"/>
                <a:cs typeface="Tahoma"/>
              </a:rPr>
              <a:t>Proverbs 31:30</a:t>
            </a:r>
            <a:endParaRPr lang="en-US" sz="24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46509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11887</TotalTime>
  <Words>315</Words>
  <Application>Microsoft Office PowerPoint</Application>
  <PresentationFormat>On-screen Show (4:3)</PresentationFormat>
  <Paragraphs>57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Default Design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“The wise woman builds her house, but with her own hands the foolish one tears hers down.” Proverbs 14:1</vt:lpstr>
      <vt:lpstr>A Biblical Wife Impacts Her Husband…</vt:lpstr>
      <vt:lpstr>Inner Beauty is</vt:lpstr>
      <vt:lpstr>Wrapping Up…</vt:lpstr>
    </vt:vector>
  </TitlesOfParts>
  <Company>sundaysource.org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R. Bailey</dc:creator>
  <cp:lastModifiedBy>Guest</cp:lastModifiedBy>
  <cp:revision>170</cp:revision>
  <cp:lastPrinted>2012-12-28T19:20:47Z</cp:lastPrinted>
  <dcterms:created xsi:type="dcterms:W3CDTF">2005-04-15T19:25:47Z</dcterms:created>
  <dcterms:modified xsi:type="dcterms:W3CDTF">2013-09-26T00:33:20Z</dcterms:modified>
</cp:coreProperties>
</file>