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62" r:id="rId5"/>
    <p:sldId id="264" r:id="rId6"/>
    <p:sldId id="263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9" r:id="rId15"/>
    <p:sldId id="273" r:id="rId16"/>
    <p:sldId id="274" r:id="rId17"/>
    <p:sldId id="275" r:id="rId18"/>
    <p:sldId id="276" r:id="rId19"/>
    <p:sldId id="277" r:id="rId20"/>
    <p:sldId id="280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564C-6A1A-405A-AFF5-97D73CE7D9F0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4CEB-612B-4217-92D7-E52D80F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8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564C-6A1A-405A-AFF5-97D73CE7D9F0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4CEB-612B-4217-92D7-E52D80F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7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564C-6A1A-405A-AFF5-97D73CE7D9F0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4CEB-612B-4217-92D7-E52D80F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9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564C-6A1A-405A-AFF5-97D73CE7D9F0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4CEB-612B-4217-92D7-E52D80F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5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564C-6A1A-405A-AFF5-97D73CE7D9F0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4CEB-612B-4217-92D7-E52D80F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5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564C-6A1A-405A-AFF5-97D73CE7D9F0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4CEB-612B-4217-92D7-E52D80F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7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564C-6A1A-405A-AFF5-97D73CE7D9F0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4CEB-612B-4217-92D7-E52D80F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2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564C-6A1A-405A-AFF5-97D73CE7D9F0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4CEB-612B-4217-92D7-E52D80F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5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564C-6A1A-405A-AFF5-97D73CE7D9F0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4CEB-612B-4217-92D7-E52D80F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2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564C-6A1A-405A-AFF5-97D73CE7D9F0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4CEB-612B-4217-92D7-E52D80F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7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564C-6A1A-405A-AFF5-97D73CE7D9F0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4CEB-612B-4217-92D7-E52D80F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2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A564C-6A1A-405A-AFF5-97D73CE7D9F0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54CEB-612B-4217-92D7-E52D80F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4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viafilms.com/photos/cessna-150-airplane-cockp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3"/>
          <a:stretch/>
        </p:blipFill>
        <p:spPr bwMode="auto">
          <a:xfrm>
            <a:off x="7202" y="0"/>
            <a:ext cx="9136798" cy="64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5715000" cy="28194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ln w="285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 Conscience of Man</a:t>
            </a:r>
            <a:endParaRPr lang="en-US" sz="6000" b="1" dirty="0">
              <a:ln w="28575">
                <a:solidFill>
                  <a:schemeClr val="tx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25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Our Personal Conscience is                      NOT the Source of Truth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6783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Paul </a:t>
            </a:r>
            <a:r>
              <a:rPr lang="en-US" dirty="0"/>
              <a:t>made it his aim to have a pure </a:t>
            </a:r>
            <a:r>
              <a:rPr lang="en-US" dirty="0" smtClean="0"/>
              <a:t>conscience (Acts 24:16).</a:t>
            </a:r>
            <a:endParaRPr lang="en-US" dirty="0"/>
          </a:p>
          <a:p>
            <a:pPr lvl="0"/>
            <a:r>
              <a:rPr lang="en-US" dirty="0" smtClean="0"/>
              <a:t>He </a:t>
            </a:r>
            <a:r>
              <a:rPr lang="en-US" dirty="0"/>
              <a:t>opposed and persecuted the church because his conscience told him it was the right thing to do, but he was </a:t>
            </a:r>
            <a:r>
              <a:rPr lang="en-US" dirty="0" smtClean="0"/>
              <a:t>wrong                 (Acts 26:9). </a:t>
            </a:r>
            <a:endParaRPr lang="en-US" dirty="0"/>
          </a:p>
          <a:p>
            <a:pPr lvl="0"/>
            <a:r>
              <a:rPr lang="en-US" dirty="0" smtClean="0"/>
              <a:t>Paul </a:t>
            </a:r>
            <a:r>
              <a:rPr lang="en-US" dirty="0"/>
              <a:t>acknowledged that his conscience was not the standard by which he would be </a:t>
            </a:r>
            <a:r>
              <a:rPr lang="en-US" dirty="0" smtClean="0"/>
              <a:t>judged (1 Cor. 4:4).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05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Our Conscience Must Be Trained According to the Proper Standard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50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Our Conscience Must Be Trained According to the Proper Standard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conscience is “a person’s inner awareness of conforming to the will of God or departing from it.”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Thus</a:t>
            </a:r>
            <a:r>
              <a:rPr lang="en-US" dirty="0">
                <a:solidFill>
                  <a:schemeClr val="bg1"/>
                </a:solidFill>
              </a:rPr>
              <a:t>, for our conscience to work properly, we must have an accurate understanding of the will of God (Eph. 5:17).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3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Our Conscience Must Be Trained According to the Proper Standard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Paul said that the conscience of the godly Gentiles was </a:t>
            </a:r>
            <a:r>
              <a:rPr lang="en-US" i="1" dirty="0">
                <a:solidFill>
                  <a:schemeClr val="bg1"/>
                </a:solidFill>
              </a:rPr>
              <a:t>“the law written in their hearts”</a:t>
            </a:r>
            <a:r>
              <a:rPr lang="en-US" dirty="0">
                <a:solidFill>
                  <a:schemeClr val="bg1"/>
                </a:solidFill>
              </a:rPr>
              <a:t> (Rom. 2:15).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conscience must be trained by God’s word (Rom. 12:2; Titus 2:11-12), not by family traditions, personal opinions, worldly standards, creeds, etc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3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To Handle A Troubled Conscience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3777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To Handle A Troubled Conscience</a:t>
            </a:r>
            <a:endParaRPr lang="en-US" b="1" dirty="0"/>
          </a:p>
        </p:txBody>
      </p:sp>
      <p:pic>
        <p:nvPicPr>
          <p:cNvPr id="1032" name="Picture 8" descr="http://wc1.smartdraw.com/examples/content/examples/09_collateral/signs/red_rectangle_danger_sign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115050" cy="281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hurchleaders.com/files/article_images/OFF_COURSE_5447535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67150"/>
            <a:ext cx="3152775" cy="21050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gs.nazarene.org/kpprobst/files/2011/03/cross-road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7" b="12895"/>
          <a:stretch/>
        </p:blipFill>
        <p:spPr bwMode="auto">
          <a:xfrm>
            <a:off x="4800600" y="3867150"/>
            <a:ext cx="3581400" cy="21050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Cleansing A Troubled Conscience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Cleansing A Troubled Conscience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When </a:t>
            </a:r>
            <a:r>
              <a:rPr lang="en-US" dirty="0"/>
              <a:t>I kept silent, my bones grew </a:t>
            </a:r>
            <a:r>
              <a:rPr lang="en-US" dirty="0" smtClean="0"/>
              <a:t>old through </a:t>
            </a:r>
            <a:r>
              <a:rPr lang="en-US" dirty="0"/>
              <a:t>my groaning all the day long.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For </a:t>
            </a:r>
            <a:r>
              <a:rPr lang="en-US" dirty="0"/>
              <a:t>day and night Your hand was heavy upon </a:t>
            </a:r>
            <a:r>
              <a:rPr lang="en-US" dirty="0" smtClean="0"/>
              <a:t>me; my </a:t>
            </a:r>
            <a:r>
              <a:rPr lang="en-US" dirty="0"/>
              <a:t>vitality was turned into the drought of summer.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I </a:t>
            </a:r>
            <a:r>
              <a:rPr lang="en-US" dirty="0"/>
              <a:t>acknowledged my sin to You</a:t>
            </a:r>
            <a:r>
              <a:rPr lang="en-US" dirty="0" smtClean="0"/>
              <a:t>, and </a:t>
            </a:r>
            <a:r>
              <a:rPr lang="en-US" dirty="0"/>
              <a:t>my iniquity I have not </a:t>
            </a:r>
            <a:r>
              <a:rPr lang="en-US" dirty="0" smtClean="0"/>
              <a:t>hidden. I </a:t>
            </a:r>
            <a:r>
              <a:rPr lang="en-US" dirty="0"/>
              <a:t>said, </a:t>
            </a:r>
            <a:r>
              <a:rPr lang="en-US" dirty="0" smtClean="0"/>
              <a:t>“I </a:t>
            </a:r>
            <a:r>
              <a:rPr lang="en-US" dirty="0"/>
              <a:t>will confess my transgressions to the Lord</a:t>
            </a:r>
            <a:r>
              <a:rPr lang="en-US" dirty="0" smtClean="0"/>
              <a:t>,” and </a:t>
            </a:r>
            <a:r>
              <a:rPr lang="en-US" dirty="0"/>
              <a:t>You forgave the iniquity of my sin.</a:t>
            </a:r>
          </a:p>
          <a:p>
            <a:pPr marL="0" indent="0" algn="r">
              <a:buNone/>
            </a:pPr>
            <a:r>
              <a:rPr lang="en-US" dirty="0" smtClean="0"/>
              <a:t>Psalm 32:3-5</a:t>
            </a:r>
            <a:endParaRPr lang="en-US" dirty="0"/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Cleansing A Troubled Conscience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“How </a:t>
            </a:r>
            <a:r>
              <a:rPr lang="en-US" dirty="0"/>
              <a:t>much more shall the blood of Christ, who through the eternal Spirit offered Himself without spot to God, cleanse your conscience from dead works to serve the living God</a:t>
            </a:r>
            <a:r>
              <a:rPr lang="en-US" dirty="0" smtClean="0"/>
              <a:t>?” (Heb. 9:14). </a:t>
            </a:r>
          </a:p>
          <a:p>
            <a:r>
              <a:rPr lang="en-US" dirty="0" smtClean="0"/>
              <a:t>“Let </a:t>
            </a:r>
            <a:r>
              <a:rPr lang="en-US" dirty="0"/>
              <a:t>us draw near with a true heart in full assurance of faith, having our hearts sprinkled from an evil conscience and our bodies washed with pure </a:t>
            </a:r>
            <a:r>
              <a:rPr lang="en-US" dirty="0" smtClean="0"/>
              <a:t>water” (Heb. 10:22).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Cleansing A Troubled Conscience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“There </a:t>
            </a:r>
            <a:r>
              <a:rPr lang="en-US" dirty="0"/>
              <a:t>is also an antitype which now saves </a:t>
            </a:r>
            <a:r>
              <a:rPr lang="en-US" dirty="0" smtClean="0"/>
              <a:t>us – baptism (not </a:t>
            </a:r>
            <a:r>
              <a:rPr lang="en-US" dirty="0"/>
              <a:t>the removal of the filth of the flesh, but the answer of a good conscience toward God), through the resurrection of Jesus </a:t>
            </a:r>
            <a:r>
              <a:rPr lang="en-US" dirty="0" smtClean="0"/>
              <a:t>Christ.” </a:t>
            </a:r>
            <a:endParaRPr lang="en-US" dirty="0"/>
          </a:p>
          <a:p>
            <a:pPr marL="0" indent="0" algn="r">
              <a:buNone/>
            </a:pPr>
            <a:r>
              <a:rPr lang="en-US" dirty="0" smtClean="0"/>
              <a:t>1 Peter 3:21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What is the Conscience?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83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endavis.com/wordpress/wp-content/uploads/2013/03/Warning-ligh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1" b="9742"/>
          <a:stretch/>
        </p:blipFill>
        <p:spPr bwMode="auto">
          <a:xfrm>
            <a:off x="7924800" y="304800"/>
            <a:ext cx="975360" cy="11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Ignoring A Troubled Conscience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Ignoring our troubled conscience can cause us to shipwreck our faith (1 Tim. 1:18-20). </a:t>
            </a:r>
          </a:p>
          <a:p>
            <a:pPr lvl="0"/>
            <a:r>
              <a:rPr lang="en-US" dirty="0"/>
              <a:t>Violating our </a:t>
            </a:r>
            <a:r>
              <a:rPr lang="en-US" dirty="0" smtClean="0"/>
              <a:t>conscience </a:t>
            </a:r>
            <a:r>
              <a:rPr lang="en-US" dirty="0"/>
              <a:t>will wound or damage our conscience (1 Cor. 8:4-13). </a:t>
            </a:r>
            <a:endParaRPr lang="en-US" dirty="0" smtClean="0"/>
          </a:p>
          <a:p>
            <a:pPr lvl="0"/>
            <a:r>
              <a:rPr lang="en-US" dirty="0" smtClean="0"/>
              <a:t>If our conscience becomes seared (1 Tim. 4:2) we are disqualified (Titus 1:15-16) and it will not be possible </a:t>
            </a:r>
            <a:r>
              <a:rPr lang="en-US" dirty="0"/>
              <a:t>to bring </a:t>
            </a:r>
            <a:r>
              <a:rPr lang="en-US" dirty="0" smtClean="0"/>
              <a:t>us to repentance (Heb. 6:4-6).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183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endavis.com/wordpress/wp-content/uploads/2013/03/Warning-ligh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1" b="9742"/>
          <a:stretch/>
        </p:blipFill>
        <p:spPr bwMode="auto">
          <a:xfrm>
            <a:off x="7924800" y="304800"/>
            <a:ext cx="975360" cy="11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Ignoring A Troubled Conscience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Ignoring our troubled conscience can cause us to shipwreck our faith (1 Tim. 1:18-20). </a:t>
            </a:r>
          </a:p>
          <a:p>
            <a:pPr lvl="0"/>
            <a:r>
              <a:rPr lang="en-US" dirty="0"/>
              <a:t>Violating our </a:t>
            </a:r>
            <a:r>
              <a:rPr lang="en-US" dirty="0" smtClean="0"/>
              <a:t>conscience </a:t>
            </a:r>
            <a:r>
              <a:rPr lang="en-US" dirty="0"/>
              <a:t>will wound or damage our conscience (1 Cor. 8:4-13). </a:t>
            </a:r>
            <a:endParaRPr lang="en-US" dirty="0" smtClean="0"/>
          </a:p>
          <a:p>
            <a:pPr lvl="0"/>
            <a:r>
              <a:rPr lang="en-US" dirty="0" smtClean="0"/>
              <a:t>If our conscience becomes seared (1 Tim. 4:2) we are disqualified (Titus 1:15-16) and it will not be possible </a:t>
            </a:r>
            <a:r>
              <a:rPr lang="en-US" dirty="0"/>
              <a:t>to bring </a:t>
            </a:r>
            <a:r>
              <a:rPr lang="en-US" dirty="0" smtClean="0"/>
              <a:t>us to repentance               (Heb. 6:4-6).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267200" y="4267200"/>
            <a:ext cx="4419600" cy="2133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4419600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It </a:t>
            </a:r>
            <a:r>
              <a:rPr lang="en-US" sz="2800" b="1" dirty="0">
                <a:solidFill>
                  <a:schemeClr val="bg1"/>
                </a:solidFill>
              </a:rPr>
              <a:t>is extremely important that we handle our troubled conscience in the proper manner!</a:t>
            </a:r>
          </a:p>
        </p:txBody>
      </p:sp>
    </p:spTree>
    <p:extLst>
      <p:ext uri="{BB962C8B-B14F-4D97-AF65-F5344CB8AC3E}">
        <p14:creationId xmlns:p14="http://schemas.microsoft.com/office/powerpoint/2010/main" val="23761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What is the Conscience?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a knowledge or sense of right and wrong, with a compulsion to do right; moral judgment that opposes the violation of a previously recognized ethical principle and that leads to feelings of guilt if one violates such a </a:t>
            </a:r>
            <a:r>
              <a:rPr lang="en-US" dirty="0" smtClean="0"/>
              <a:t>principle.” </a:t>
            </a:r>
          </a:p>
          <a:p>
            <a:pPr marL="0" indent="0" algn="r">
              <a:buNone/>
            </a:pPr>
            <a:r>
              <a:rPr lang="en-US" dirty="0" smtClean="0"/>
              <a:t>Webster’s </a:t>
            </a:r>
            <a:r>
              <a:rPr lang="en-US" dirty="0"/>
              <a:t>Dictionary, </a:t>
            </a:r>
            <a:r>
              <a:rPr lang="en-US" dirty="0" smtClean="0"/>
              <a:t>302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What is the Conscience?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 </a:t>
            </a:r>
            <a:r>
              <a:rPr lang="en-US" dirty="0"/>
              <a:t>person’s inner awareness of conforming to the will of God or departing from it, resulting in either a sense of approval or </a:t>
            </a:r>
            <a:r>
              <a:rPr lang="en-US" dirty="0" smtClean="0"/>
              <a:t>condemnation.” </a:t>
            </a:r>
          </a:p>
          <a:p>
            <a:pPr marL="0" indent="0" algn="r">
              <a:buNone/>
            </a:pPr>
            <a:r>
              <a:rPr lang="en-US" dirty="0" smtClean="0"/>
              <a:t>Nelson’s Bible Dictionary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What is the Conscience?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 </a:t>
            </a:r>
            <a:r>
              <a:rPr lang="en-US" dirty="0"/>
              <a:t>person’s inner awareness of conforming to the will of God or departing from it, resulting in either a sense of </a:t>
            </a:r>
            <a:r>
              <a:rPr lang="en-US" u="sng" dirty="0"/>
              <a:t>approval</a:t>
            </a:r>
            <a:r>
              <a:rPr lang="en-US" dirty="0"/>
              <a:t> or </a:t>
            </a:r>
            <a:r>
              <a:rPr lang="en-US" u="sng" dirty="0" smtClean="0"/>
              <a:t>condemnation</a:t>
            </a:r>
            <a:r>
              <a:rPr lang="en-US" dirty="0" smtClean="0"/>
              <a:t>.” </a:t>
            </a:r>
          </a:p>
          <a:p>
            <a:pPr marL="0" indent="0" algn="r">
              <a:buNone/>
            </a:pPr>
            <a:r>
              <a:rPr lang="en-US" dirty="0" smtClean="0"/>
              <a:t>Nelson’s Bible Dictionary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3733800"/>
            <a:ext cx="7010400" cy="2743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3962400"/>
            <a:ext cx="64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“Who </a:t>
            </a:r>
            <a:r>
              <a:rPr lang="en-US" sz="2800" dirty="0">
                <a:solidFill>
                  <a:schemeClr val="bg1"/>
                </a:solidFill>
              </a:rPr>
              <a:t>show the work of the law written in their hearts, their conscience also bearing witness, and between themselves their thoughts accusing or else excusing </a:t>
            </a:r>
            <a:r>
              <a:rPr lang="en-US" sz="2800" dirty="0" smtClean="0">
                <a:solidFill>
                  <a:schemeClr val="bg1"/>
                </a:solidFill>
              </a:rPr>
              <a:t>them” (Rom. 2:15).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2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Conscience is a Personal Guide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21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Conscience is a Personal Guide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“Who </a:t>
            </a:r>
            <a:r>
              <a:rPr lang="en-US" dirty="0">
                <a:solidFill>
                  <a:schemeClr val="bg1"/>
                </a:solidFill>
              </a:rPr>
              <a:t>show the work of the law written in their hearts, their conscience also bearing witness, and between themselves their thoughts accusing or else excusing </a:t>
            </a:r>
            <a:r>
              <a:rPr lang="en-US" dirty="0" smtClean="0">
                <a:solidFill>
                  <a:schemeClr val="bg1"/>
                </a:solidFill>
              </a:rPr>
              <a:t>them.”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bg1"/>
                </a:solidFill>
              </a:rPr>
              <a:t>Romans 2:15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8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Conscience is a Personal Guide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“Therefore </a:t>
            </a:r>
            <a:r>
              <a:rPr lang="en-US" dirty="0">
                <a:solidFill>
                  <a:schemeClr val="bg1"/>
                </a:solidFill>
              </a:rPr>
              <a:t>you must be subject, not only because of wrath but also for </a:t>
            </a:r>
            <a:r>
              <a:rPr lang="en-US" dirty="0" smtClean="0">
                <a:solidFill>
                  <a:schemeClr val="bg1"/>
                </a:solidFill>
              </a:rPr>
              <a:t>conscience’ sake.”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bg1"/>
                </a:solidFill>
              </a:rPr>
              <a:t>Romans 13:5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5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Conscience is a Personal Guide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solidFill>
                  <a:schemeClr val="bg1"/>
                </a:solidFill>
              </a:rPr>
              <a:t>So </a:t>
            </a:r>
            <a:r>
              <a:rPr lang="en-US" dirty="0">
                <a:solidFill>
                  <a:schemeClr val="bg1"/>
                </a:solidFill>
              </a:rPr>
              <a:t>when they continued asking Him, He raised Himself up and said to them, </a:t>
            </a:r>
            <a:r>
              <a:rPr lang="en-US" dirty="0" smtClean="0">
                <a:solidFill>
                  <a:schemeClr val="bg1"/>
                </a:solidFill>
              </a:rPr>
              <a:t>“He </a:t>
            </a:r>
            <a:r>
              <a:rPr lang="en-US" dirty="0">
                <a:solidFill>
                  <a:schemeClr val="bg1"/>
                </a:solidFill>
              </a:rPr>
              <a:t>who is without sin among you, let him throw a stone at her first</a:t>
            </a:r>
            <a:r>
              <a:rPr lang="en-US" dirty="0" smtClean="0">
                <a:solidFill>
                  <a:schemeClr val="bg1"/>
                </a:solidFill>
              </a:rPr>
              <a:t>.” 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bg1"/>
                </a:solidFill>
              </a:rPr>
              <a:t>again He stooped down and wrote on the ground. 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solidFill>
                  <a:schemeClr val="bg1"/>
                </a:solidFill>
              </a:rPr>
              <a:t>Then </a:t>
            </a:r>
            <a:r>
              <a:rPr lang="en-US" dirty="0">
                <a:solidFill>
                  <a:schemeClr val="bg1"/>
                </a:solidFill>
              </a:rPr>
              <a:t>those who heard it, being convicted by their conscience, went out one by one, beginning with the oldest even to the </a:t>
            </a:r>
            <a:r>
              <a:rPr lang="en-US" dirty="0" smtClean="0">
                <a:solidFill>
                  <a:schemeClr val="bg1"/>
                </a:solidFill>
              </a:rPr>
              <a:t>last…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bg1"/>
                </a:solidFill>
              </a:rPr>
              <a:t>John 8:7-9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8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895</Words>
  <Application>Microsoft Office PowerPoint</Application>
  <PresentationFormat>On-screen Show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Conscience of Man</vt:lpstr>
      <vt:lpstr>What is the Conscience?</vt:lpstr>
      <vt:lpstr>What is the Conscience?</vt:lpstr>
      <vt:lpstr>What is the Conscience?</vt:lpstr>
      <vt:lpstr>What is the Conscience?</vt:lpstr>
      <vt:lpstr>The Conscience is a Personal Guide</vt:lpstr>
      <vt:lpstr>The Conscience is a Personal Guide</vt:lpstr>
      <vt:lpstr>The Conscience is a Personal Guide</vt:lpstr>
      <vt:lpstr>The Conscience is a Personal Guide</vt:lpstr>
      <vt:lpstr>Our Personal Conscience is                      NOT the Source of Truth</vt:lpstr>
      <vt:lpstr>Our Conscience Must Be Trained According to the Proper Standard</vt:lpstr>
      <vt:lpstr>Our Conscience Must Be Trained According to the Proper Standard</vt:lpstr>
      <vt:lpstr>Our Conscience Must Be Trained According to the Proper Standard</vt:lpstr>
      <vt:lpstr>How To Handle A Troubled Conscience</vt:lpstr>
      <vt:lpstr>How To Handle A Troubled Conscience</vt:lpstr>
      <vt:lpstr>Cleansing A Troubled Conscience</vt:lpstr>
      <vt:lpstr>Cleansing A Troubled Conscience</vt:lpstr>
      <vt:lpstr>Cleansing A Troubled Conscience</vt:lpstr>
      <vt:lpstr>Cleansing A Troubled Conscience</vt:lpstr>
      <vt:lpstr>Ignoring A Troubled Conscience</vt:lpstr>
      <vt:lpstr>Ignoring A Troubled Conscience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</dc:creator>
  <cp:lastModifiedBy>Guest</cp:lastModifiedBy>
  <cp:revision>20</cp:revision>
  <dcterms:created xsi:type="dcterms:W3CDTF">2013-08-23T17:38:53Z</dcterms:created>
  <dcterms:modified xsi:type="dcterms:W3CDTF">2013-08-25T22:09:45Z</dcterms:modified>
</cp:coreProperties>
</file>