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7" r:id="rId3"/>
    <p:sldId id="303" r:id="rId4"/>
    <p:sldId id="298" r:id="rId5"/>
    <p:sldId id="327" r:id="rId6"/>
    <p:sldId id="328" r:id="rId7"/>
    <p:sldId id="329" r:id="rId8"/>
    <p:sldId id="330" r:id="rId9"/>
    <p:sldId id="331" r:id="rId10"/>
    <p:sldId id="332" r:id="rId11"/>
    <p:sldId id="337" r:id="rId12"/>
    <p:sldId id="338" r:id="rId13"/>
    <p:sldId id="339" r:id="rId14"/>
    <p:sldId id="340" r:id="rId15"/>
    <p:sldId id="341" r:id="rId16"/>
    <p:sldId id="342" r:id="rId17"/>
    <p:sldId id="333" r:id="rId18"/>
    <p:sldId id="344" r:id="rId19"/>
    <p:sldId id="345" r:id="rId20"/>
    <p:sldId id="343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1F733-D904-4876-A5EE-CDF66D0F83F0}" type="datetimeFigureOut">
              <a:rPr lang="en-US" smtClean="0"/>
              <a:t>6/16/2013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63AA-5072-450D-9243-068D568E8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262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1F733-D904-4876-A5EE-CDF66D0F83F0}" type="datetimeFigureOut">
              <a:rPr lang="en-US" smtClean="0"/>
              <a:t>6/16/2013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63AA-5072-450D-9243-068D568E8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326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1F733-D904-4876-A5EE-CDF66D0F83F0}" type="datetimeFigureOut">
              <a:rPr lang="en-US" smtClean="0"/>
              <a:t>6/16/2013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63AA-5072-450D-9243-068D568E8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15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1F733-D904-4876-A5EE-CDF66D0F83F0}" type="datetimeFigureOut">
              <a:rPr lang="en-US" smtClean="0"/>
              <a:t>6/16/2013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63AA-5072-450D-9243-068D568E8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252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1F733-D904-4876-A5EE-CDF66D0F83F0}" type="datetimeFigureOut">
              <a:rPr lang="en-US" smtClean="0"/>
              <a:t>6/16/2013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63AA-5072-450D-9243-068D568E8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295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1F733-D904-4876-A5EE-CDF66D0F83F0}" type="datetimeFigureOut">
              <a:rPr lang="en-US" smtClean="0"/>
              <a:t>6/16/2013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63AA-5072-450D-9243-068D568E8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957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1F733-D904-4876-A5EE-CDF66D0F83F0}" type="datetimeFigureOut">
              <a:rPr lang="en-US" smtClean="0"/>
              <a:t>6/16/2013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63AA-5072-450D-9243-068D568E8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706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1F733-D904-4876-A5EE-CDF66D0F83F0}" type="datetimeFigureOut">
              <a:rPr lang="en-US" smtClean="0"/>
              <a:t>6/16/2013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63AA-5072-450D-9243-068D568E8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888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1F733-D904-4876-A5EE-CDF66D0F83F0}" type="datetimeFigureOut">
              <a:rPr lang="en-US" smtClean="0"/>
              <a:t>6/16/2013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63AA-5072-450D-9243-068D568E8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400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1F733-D904-4876-A5EE-CDF66D0F83F0}" type="datetimeFigureOut">
              <a:rPr lang="en-US" smtClean="0"/>
              <a:t>6/16/2013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63AA-5072-450D-9243-068D568E8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177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1F733-D904-4876-A5EE-CDF66D0F83F0}" type="datetimeFigureOut">
              <a:rPr lang="en-US" smtClean="0"/>
              <a:t>6/16/2013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63AA-5072-450D-9243-068D568E8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605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B1F733-D904-4876-A5EE-CDF66D0F83F0}" type="datetimeFigureOut">
              <a:rPr lang="en-US" smtClean="0"/>
              <a:t>6/16/2013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0063AA-5072-450D-9243-068D568E8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132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jubileechurchlondon.org/wp-content/uploads/2012/07/The-Holy-Spirit2.jpg?65aa6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493" y="609600"/>
            <a:ext cx="9155493" cy="5153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2741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The Bible Addresses the Duration of the Miraculous Gifts of the Holy Spirit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648200"/>
          </a:xfrm>
        </p:spPr>
        <p:txBody>
          <a:bodyPr>
            <a:normAutofit/>
          </a:bodyPr>
          <a:lstStyle/>
          <a:p>
            <a:pPr marL="514350" indent="-514350">
              <a:buSzPct val="90000"/>
              <a:buFont typeface="+mj-lt"/>
              <a:buAutoNum type="arabicPeriod" startAt="8"/>
            </a:pPr>
            <a:r>
              <a:rPr lang="en-US" dirty="0" smtClean="0"/>
              <a:t>Love </a:t>
            </a:r>
            <a:r>
              <a:rPr lang="en-US" dirty="0"/>
              <a:t>never fails. But whether there are prophecies, they will </a:t>
            </a:r>
            <a:r>
              <a:rPr lang="en-US" i="1" dirty="0">
                <a:solidFill>
                  <a:srgbClr val="0070C0"/>
                </a:solidFill>
              </a:rPr>
              <a:t>fail</a:t>
            </a:r>
            <a:r>
              <a:rPr lang="en-US" dirty="0"/>
              <a:t>; whether there are tongues, they will </a:t>
            </a:r>
            <a:r>
              <a:rPr lang="en-US" i="1" dirty="0">
                <a:solidFill>
                  <a:srgbClr val="0070C0"/>
                </a:solidFill>
              </a:rPr>
              <a:t>cease</a:t>
            </a:r>
            <a:r>
              <a:rPr lang="en-US" dirty="0"/>
              <a:t>; whether there is knowledge, it will </a:t>
            </a:r>
            <a:r>
              <a:rPr lang="en-US" i="1" dirty="0">
                <a:solidFill>
                  <a:srgbClr val="0070C0"/>
                </a:solidFill>
              </a:rPr>
              <a:t>vanish away</a:t>
            </a:r>
            <a:r>
              <a:rPr lang="en-US" dirty="0"/>
              <a:t>. </a:t>
            </a:r>
            <a:endParaRPr lang="en-US" dirty="0" smtClean="0"/>
          </a:p>
          <a:p>
            <a:pPr marL="514350" indent="-514350">
              <a:buSzPct val="90000"/>
              <a:buFont typeface="+mj-lt"/>
              <a:buAutoNum type="arabicPeriod" startAt="8"/>
            </a:pPr>
            <a:r>
              <a:rPr lang="en-US" dirty="0" smtClean="0"/>
              <a:t>For </a:t>
            </a:r>
            <a:r>
              <a:rPr lang="en-US" dirty="0"/>
              <a:t>we know in part and we prophesy in part. </a:t>
            </a:r>
            <a:endParaRPr lang="en-US" dirty="0" smtClean="0"/>
          </a:p>
          <a:p>
            <a:pPr marL="514350" indent="-514350">
              <a:buSzPct val="90000"/>
              <a:buFont typeface="+mj-lt"/>
              <a:buAutoNum type="arabicPeriod" startAt="8"/>
            </a:pPr>
            <a:r>
              <a:rPr lang="en-US" dirty="0" smtClean="0"/>
              <a:t>But </a:t>
            </a:r>
            <a:r>
              <a:rPr lang="en-US" dirty="0"/>
              <a:t>when that which is perfect has come, then that which is in part will be done away.</a:t>
            </a:r>
          </a:p>
          <a:p>
            <a:pPr marL="0" indent="0" algn="r">
              <a:buSzPct val="90000"/>
              <a:buNone/>
            </a:pPr>
            <a:r>
              <a:rPr lang="en-US" dirty="0" smtClean="0"/>
              <a:t>1 Corinthians 13:8-10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4002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The Bible Addresses the Duration of the Miraculous Gifts of the Holy Spirit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648200"/>
          </a:xfrm>
        </p:spPr>
        <p:txBody>
          <a:bodyPr>
            <a:normAutofit/>
          </a:bodyPr>
          <a:lstStyle/>
          <a:p>
            <a:pPr marL="514350" indent="-514350">
              <a:buSzPct val="90000"/>
              <a:buFont typeface="+mj-lt"/>
              <a:buAutoNum type="arabicPeriod" startAt="8"/>
            </a:pPr>
            <a:r>
              <a:rPr lang="en-US" dirty="0" smtClean="0"/>
              <a:t>Love </a:t>
            </a:r>
            <a:r>
              <a:rPr lang="en-US" dirty="0"/>
              <a:t>never fails. But whether there are prophecies, they will </a:t>
            </a:r>
            <a:r>
              <a:rPr lang="en-US" i="1" dirty="0">
                <a:solidFill>
                  <a:srgbClr val="0070C0"/>
                </a:solidFill>
              </a:rPr>
              <a:t>fail</a:t>
            </a:r>
            <a:r>
              <a:rPr lang="en-US" dirty="0"/>
              <a:t>; whether there are tongues, they will </a:t>
            </a:r>
            <a:r>
              <a:rPr lang="en-US" i="1" dirty="0">
                <a:solidFill>
                  <a:srgbClr val="0070C0"/>
                </a:solidFill>
              </a:rPr>
              <a:t>cease</a:t>
            </a:r>
            <a:r>
              <a:rPr lang="en-US" dirty="0"/>
              <a:t>; whether there is knowledge, it will </a:t>
            </a:r>
            <a:r>
              <a:rPr lang="en-US" i="1" dirty="0">
                <a:solidFill>
                  <a:srgbClr val="0070C0"/>
                </a:solidFill>
              </a:rPr>
              <a:t>vanish away</a:t>
            </a:r>
            <a:r>
              <a:rPr lang="en-US" dirty="0"/>
              <a:t>. </a:t>
            </a:r>
            <a:endParaRPr lang="en-US" dirty="0" smtClean="0"/>
          </a:p>
          <a:p>
            <a:pPr marL="514350" indent="-514350">
              <a:buSzPct val="90000"/>
              <a:buFont typeface="+mj-lt"/>
              <a:buAutoNum type="arabicPeriod" startAt="8"/>
            </a:pPr>
            <a:r>
              <a:rPr lang="en-US" dirty="0" smtClean="0"/>
              <a:t>For </a:t>
            </a:r>
            <a:r>
              <a:rPr lang="en-US" dirty="0"/>
              <a:t>we know </a:t>
            </a:r>
            <a:r>
              <a:rPr lang="en-US" i="1" dirty="0">
                <a:solidFill>
                  <a:srgbClr val="0070C0"/>
                </a:solidFill>
              </a:rPr>
              <a:t>in part </a:t>
            </a:r>
            <a:r>
              <a:rPr lang="en-US" dirty="0"/>
              <a:t>and we prophesy </a:t>
            </a:r>
            <a:r>
              <a:rPr lang="en-US" i="1" dirty="0">
                <a:solidFill>
                  <a:srgbClr val="0070C0"/>
                </a:solidFill>
              </a:rPr>
              <a:t>in part</a:t>
            </a:r>
            <a:r>
              <a:rPr lang="en-US" dirty="0"/>
              <a:t>. </a:t>
            </a:r>
            <a:endParaRPr lang="en-US" dirty="0" smtClean="0"/>
          </a:p>
          <a:p>
            <a:pPr marL="514350" indent="-514350">
              <a:buSzPct val="90000"/>
              <a:buFont typeface="+mj-lt"/>
              <a:buAutoNum type="arabicPeriod" startAt="8"/>
            </a:pPr>
            <a:r>
              <a:rPr lang="en-US" dirty="0" smtClean="0"/>
              <a:t>But </a:t>
            </a:r>
            <a:r>
              <a:rPr lang="en-US" dirty="0"/>
              <a:t>when that which is perfect has come, then that which is in part will be done away.</a:t>
            </a:r>
          </a:p>
          <a:p>
            <a:pPr marL="0" indent="0" algn="r">
              <a:buSzPct val="90000"/>
              <a:buNone/>
            </a:pPr>
            <a:r>
              <a:rPr lang="en-US" dirty="0" smtClean="0"/>
              <a:t>1 Corinthians 13:8-10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6820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The Bible Addresses the Duration of the Miraculous Gifts of the Holy Spirit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648200"/>
          </a:xfrm>
        </p:spPr>
        <p:txBody>
          <a:bodyPr>
            <a:normAutofit/>
          </a:bodyPr>
          <a:lstStyle/>
          <a:p>
            <a:pPr marL="514350" indent="-514350">
              <a:buSzPct val="90000"/>
              <a:buFont typeface="+mj-lt"/>
              <a:buAutoNum type="arabicPeriod" startAt="8"/>
            </a:pPr>
            <a:r>
              <a:rPr lang="en-US" dirty="0" smtClean="0"/>
              <a:t>Love </a:t>
            </a:r>
            <a:r>
              <a:rPr lang="en-US" dirty="0"/>
              <a:t>never fails. But whether there are prophecies, they will </a:t>
            </a:r>
            <a:r>
              <a:rPr lang="en-US" i="1" dirty="0">
                <a:solidFill>
                  <a:srgbClr val="0070C0"/>
                </a:solidFill>
              </a:rPr>
              <a:t>fail</a:t>
            </a:r>
            <a:r>
              <a:rPr lang="en-US" dirty="0"/>
              <a:t>; whether there are tongues, they will </a:t>
            </a:r>
            <a:r>
              <a:rPr lang="en-US" i="1" dirty="0">
                <a:solidFill>
                  <a:srgbClr val="0070C0"/>
                </a:solidFill>
              </a:rPr>
              <a:t>cease</a:t>
            </a:r>
            <a:r>
              <a:rPr lang="en-US" dirty="0"/>
              <a:t>; whether there is knowledge, it will </a:t>
            </a:r>
            <a:r>
              <a:rPr lang="en-US" i="1" dirty="0">
                <a:solidFill>
                  <a:srgbClr val="0070C0"/>
                </a:solidFill>
              </a:rPr>
              <a:t>vanish away</a:t>
            </a:r>
            <a:r>
              <a:rPr lang="en-US" dirty="0"/>
              <a:t>. </a:t>
            </a:r>
            <a:endParaRPr lang="en-US" dirty="0" smtClean="0"/>
          </a:p>
          <a:p>
            <a:pPr marL="514350" indent="-514350">
              <a:buSzPct val="90000"/>
              <a:buFont typeface="+mj-lt"/>
              <a:buAutoNum type="arabicPeriod" startAt="8"/>
            </a:pPr>
            <a:r>
              <a:rPr lang="en-US" dirty="0" smtClean="0"/>
              <a:t>For </a:t>
            </a:r>
            <a:r>
              <a:rPr lang="en-US" dirty="0"/>
              <a:t>we know </a:t>
            </a:r>
            <a:r>
              <a:rPr lang="en-US" i="1" dirty="0">
                <a:solidFill>
                  <a:srgbClr val="0070C0"/>
                </a:solidFill>
              </a:rPr>
              <a:t>in part </a:t>
            </a:r>
            <a:r>
              <a:rPr lang="en-US" dirty="0"/>
              <a:t>and we prophesy </a:t>
            </a:r>
            <a:r>
              <a:rPr lang="en-US" i="1" dirty="0">
                <a:solidFill>
                  <a:srgbClr val="0070C0"/>
                </a:solidFill>
              </a:rPr>
              <a:t>in part</a:t>
            </a:r>
            <a:r>
              <a:rPr lang="en-US" dirty="0"/>
              <a:t>. </a:t>
            </a:r>
            <a:endParaRPr lang="en-US" dirty="0" smtClean="0"/>
          </a:p>
          <a:p>
            <a:pPr marL="514350" indent="-514350">
              <a:buSzPct val="90000"/>
              <a:buFont typeface="+mj-lt"/>
              <a:buAutoNum type="arabicPeriod" startAt="8"/>
            </a:pPr>
            <a:r>
              <a:rPr lang="en-US" dirty="0" smtClean="0"/>
              <a:t>But </a:t>
            </a:r>
            <a:r>
              <a:rPr lang="en-US" dirty="0"/>
              <a:t>when that which is </a:t>
            </a:r>
            <a:r>
              <a:rPr lang="en-US" i="1" dirty="0">
                <a:solidFill>
                  <a:srgbClr val="0070C0"/>
                </a:solidFill>
              </a:rPr>
              <a:t>perfect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has come, then that which is </a:t>
            </a:r>
            <a:r>
              <a:rPr lang="en-US" i="1" dirty="0">
                <a:solidFill>
                  <a:srgbClr val="0070C0"/>
                </a:solidFill>
              </a:rPr>
              <a:t>in part </a:t>
            </a:r>
            <a:r>
              <a:rPr lang="en-US" dirty="0"/>
              <a:t>will be </a:t>
            </a:r>
            <a:r>
              <a:rPr lang="en-US" i="1" u="sng" dirty="0">
                <a:solidFill>
                  <a:srgbClr val="0070C0"/>
                </a:solidFill>
              </a:rPr>
              <a:t>done away</a:t>
            </a:r>
            <a:r>
              <a:rPr lang="en-US" dirty="0"/>
              <a:t>.</a:t>
            </a:r>
          </a:p>
          <a:p>
            <a:pPr marL="0" indent="0" algn="r">
              <a:buSzPct val="90000"/>
              <a:buNone/>
            </a:pPr>
            <a:r>
              <a:rPr lang="en-US" dirty="0" smtClean="0"/>
              <a:t>1 Corinthians 13:8-10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3862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The Bible Addresses the Duration of the Miraculous Gifts of the Holy Spirit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648200"/>
          </a:xfrm>
        </p:spPr>
        <p:txBody>
          <a:bodyPr>
            <a:normAutofit/>
          </a:bodyPr>
          <a:lstStyle/>
          <a:p>
            <a:pPr marL="514350" indent="-514350">
              <a:buSzPct val="90000"/>
              <a:buFont typeface="+mj-lt"/>
              <a:buAutoNum type="arabicPeriod" startAt="8"/>
            </a:pPr>
            <a:r>
              <a:rPr lang="en-US" dirty="0" smtClean="0"/>
              <a:t>Love </a:t>
            </a:r>
            <a:r>
              <a:rPr lang="en-US" dirty="0"/>
              <a:t>never fails. But whether there are prophecies, they will </a:t>
            </a:r>
            <a:r>
              <a:rPr lang="en-US" i="1" dirty="0">
                <a:solidFill>
                  <a:srgbClr val="0070C0"/>
                </a:solidFill>
              </a:rPr>
              <a:t>fail</a:t>
            </a:r>
            <a:r>
              <a:rPr lang="en-US" dirty="0"/>
              <a:t>; whether there are tongues, they will </a:t>
            </a:r>
            <a:r>
              <a:rPr lang="en-US" i="1" dirty="0">
                <a:solidFill>
                  <a:srgbClr val="0070C0"/>
                </a:solidFill>
              </a:rPr>
              <a:t>cease</a:t>
            </a:r>
            <a:r>
              <a:rPr lang="en-US" dirty="0"/>
              <a:t>; whether there is knowledge, it will </a:t>
            </a:r>
            <a:r>
              <a:rPr lang="en-US" i="1" dirty="0">
                <a:solidFill>
                  <a:srgbClr val="0070C0"/>
                </a:solidFill>
              </a:rPr>
              <a:t>vanish away</a:t>
            </a:r>
            <a:r>
              <a:rPr lang="en-US" dirty="0"/>
              <a:t>. </a:t>
            </a:r>
            <a:endParaRPr lang="en-US" dirty="0" smtClean="0"/>
          </a:p>
          <a:p>
            <a:pPr marL="514350" indent="-514350">
              <a:buSzPct val="90000"/>
              <a:buFont typeface="+mj-lt"/>
              <a:buAutoNum type="arabicPeriod" startAt="8"/>
            </a:pPr>
            <a:r>
              <a:rPr lang="en-US" dirty="0" smtClean="0"/>
              <a:t>For </a:t>
            </a:r>
            <a:r>
              <a:rPr lang="en-US" dirty="0"/>
              <a:t>we know </a:t>
            </a:r>
            <a:r>
              <a:rPr lang="en-US" i="1" dirty="0">
                <a:solidFill>
                  <a:srgbClr val="0070C0"/>
                </a:solidFill>
              </a:rPr>
              <a:t>in part </a:t>
            </a:r>
            <a:r>
              <a:rPr lang="en-US" dirty="0"/>
              <a:t>and we prophesy </a:t>
            </a:r>
            <a:r>
              <a:rPr lang="en-US" i="1" dirty="0">
                <a:solidFill>
                  <a:srgbClr val="0070C0"/>
                </a:solidFill>
              </a:rPr>
              <a:t>in part</a:t>
            </a:r>
            <a:r>
              <a:rPr lang="en-US" dirty="0"/>
              <a:t>. </a:t>
            </a:r>
            <a:endParaRPr lang="en-US" dirty="0" smtClean="0"/>
          </a:p>
          <a:p>
            <a:pPr marL="514350" indent="-514350">
              <a:buSzPct val="90000"/>
              <a:buFont typeface="+mj-lt"/>
              <a:buAutoNum type="arabicPeriod" startAt="8"/>
            </a:pPr>
            <a:r>
              <a:rPr lang="en-US" dirty="0" smtClean="0"/>
              <a:t>But </a:t>
            </a:r>
            <a:r>
              <a:rPr lang="en-US" dirty="0"/>
              <a:t>when that which is </a:t>
            </a:r>
            <a:r>
              <a:rPr lang="en-US" i="1" dirty="0">
                <a:solidFill>
                  <a:srgbClr val="0070C0"/>
                </a:solidFill>
              </a:rPr>
              <a:t>perfect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has come, then that which is </a:t>
            </a:r>
            <a:r>
              <a:rPr lang="en-US" i="1" dirty="0">
                <a:solidFill>
                  <a:srgbClr val="0070C0"/>
                </a:solidFill>
              </a:rPr>
              <a:t>in part </a:t>
            </a:r>
            <a:r>
              <a:rPr lang="en-US" dirty="0"/>
              <a:t>will be </a:t>
            </a:r>
            <a:r>
              <a:rPr lang="en-US" i="1" u="sng" dirty="0">
                <a:solidFill>
                  <a:srgbClr val="0070C0"/>
                </a:solidFill>
              </a:rPr>
              <a:t>done away</a:t>
            </a:r>
            <a:r>
              <a:rPr lang="en-US" dirty="0"/>
              <a:t>.</a:t>
            </a:r>
          </a:p>
          <a:p>
            <a:pPr marL="0" indent="0" algn="r">
              <a:buSzPct val="90000"/>
              <a:buNone/>
            </a:pPr>
            <a:r>
              <a:rPr lang="en-US" dirty="0" smtClean="0"/>
              <a:t>1 Corinthians 13:8-10</a:t>
            </a:r>
            <a:endParaRPr lang="en-US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4800" y="228600"/>
            <a:ext cx="8458200" cy="2819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09600" y="496431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What is “that which is perfect”?</a:t>
            </a:r>
          </a:p>
        </p:txBody>
      </p:sp>
    </p:spTree>
    <p:extLst>
      <p:ext uri="{BB962C8B-B14F-4D97-AF65-F5344CB8AC3E}">
        <p14:creationId xmlns:p14="http://schemas.microsoft.com/office/powerpoint/2010/main" val="737201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The Bible Addresses the Duration of the Miraculous Gifts of the Holy Spirit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648200"/>
          </a:xfrm>
        </p:spPr>
        <p:txBody>
          <a:bodyPr>
            <a:normAutofit/>
          </a:bodyPr>
          <a:lstStyle/>
          <a:p>
            <a:pPr marL="514350" indent="-514350">
              <a:buSzPct val="90000"/>
              <a:buFont typeface="+mj-lt"/>
              <a:buAutoNum type="arabicPeriod" startAt="8"/>
            </a:pPr>
            <a:r>
              <a:rPr lang="en-US" dirty="0" smtClean="0"/>
              <a:t>Love </a:t>
            </a:r>
            <a:r>
              <a:rPr lang="en-US" dirty="0"/>
              <a:t>never fails. But whether there are prophecies, they will </a:t>
            </a:r>
            <a:r>
              <a:rPr lang="en-US" i="1" dirty="0">
                <a:solidFill>
                  <a:srgbClr val="0070C0"/>
                </a:solidFill>
              </a:rPr>
              <a:t>fail</a:t>
            </a:r>
            <a:r>
              <a:rPr lang="en-US" dirty="0"/>
              <a:t>; whether there are tongues, they will </a:t>
            </a:r>
            <a:r>
              <a:rPr lang="en-US" i="1" dirty="0">
                <a:solidFill>
                  <a:srgbClr val="0070C0"/>
                </a:solidFill>
              </a:rPr>
              <a:t>cease</a:t>
            </a:r>
            <a:r>
              <a:rPr lang="en-US" dirty="0"/>
              <a:t>; whether there is knowledge, it will </a:t>
            </a:r>
            <a:r>
              <a:rPr lang="en-US" i="1" dirty="0">
                <a:solidFill>
                  <a:srgbClr val="0070C0"/>
                </a:solidFill>
              </a:rPr>
              <a:t>vanish away</a:t>
            </a:r>
            <a:r>
              <a:rPr lang="en-US" dirty="0"/>
              <a:t>. </a:t>
            </a:r>
            <a:endParaRPr lang="en-US" dirty="0" smtClean="0"/>
          </a:p>
          <a:p>
            <a:pPr marL="514350" indent="-514350">
              <a:buSzPct val="90000"/>
              <a:buFont typeface="+mj-lt"/>
              <a:buAutoNum type="arabicPeriod" startAt="8"/>
            </a:pPr>
            <a:r>
              <a:rPr lang="en-US" dirty="0" smtClean="0"/>
              <a:t>For </a:t>
            </a:r>
            <a:r>
              <a:rPr lang="en-US" dirty="0"/>
              <a:t>we know </a:t>
            </a:r>
            <a:r>
              <a:rPr lang="en-US" i="1" dirty="0">
                <a:solidFill>
                  <a:srgbClr val="0070C0"/>
                </a:solidFill>
              </a:rPr>
              <a:t>in part </a:t>
            </a:r>
            <a:r>
              <a:rPr lang="en-US" dirty="0"/>
              <a:t>and we prophesy </a:t>
            </a:r>
            <a:r>
              <a:rPr lang="en-US" i="1" dirty="0">
                <a:solidFill>
                  <a:srgbClr val="0070C0"/>
                </a:solidFill>
              </a:rPr>
              <a:t>in part</a:t>
            </a:r>
            <a:r>
              <a:rPr lang="en-US" dirty="0"/>
              <a:t>. </a:t>
            </a:r>
            <a:endParaRPr lang="en-US" dirty="0" smtClean="0"/>
          </a:p>
          <a:p>
            <a:pPr marL="514350" indent="-514350">
              <a:buSzPct val="90000"/>
              <a:buFont typeface="+mj-lt"/>
              <a:buAutoNum type="arabicPeriod" startAt="8"/>
            </a:pPr>
            <a:r>
              <a:rPr lang="en-US" dirty="0" smtClean="0"/>
              <a:t>But </a:t>
            </a:r>
            <a:r>
              <a:rPr lang="en-US" dirty="0"/>
              <a:t>when that which is </a:t>
            </a:r>
            <a:r>
              <a:rPr lang="en-US" i="1" dirty="0">
                <a:solidFill>
                  <a:srgbClr val="0070C0"/>
                </a:solidFill>
              </a:rPr>
              <a:t>perfect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has come, then that which is </a:t>
            </a:r>
            <a:r>
              <a:rPr lang="en-US" i="1" dirty="0">
                <a:solidFill>
                  <a:srgbClr val="0070C0"/>
                </a:solidFill>
              </a:rPr>
              <a:t>in part </a:t>
            </a:r>
            <a:r>
              <a:rPr lang="en-US" dirty="0"/>
              <a:t>will be </a:t>
            </a:r>
            <a:r>
              <a:rPr lang="en-US" i="1" u="sng" dirty="0">
                <a:solidFill>
                  <a:srgbClr val="0070C0"/>
                </a:solidFill>
              </a:rPr>
              <a:t>done away</a:t>
            </a:r>
            <a:r>
              <a:rPr lang="en-US" dirty="0"/>
              <a:t>.</a:t>
            </a:r>
          </a:p>
          <a:p>
            <a:pPr marL="0" indent="0" algn="r">
              <a:buSzPct val="90000"/>
              <a:buNone/>
            </a:pPr>
            <a:r>
              <a:rPr lang="en-US" dirty="0" smtClean="0"/>
              <a:t>1 Corinthians 13:8-10</a:t>
            </a:r>
            <a:endParaRPr lang="en-US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4800" y="228600"/>
            <a:ext cx="8458200" cy="2819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09600" y="496431"/>
            <a:ext cx="7848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What is “that which is perfect”?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The “perfect” has to correspond to the “part.”</a:t>
            </a:r>
          </a:p>
        </p:txBody>
      </p:sp>
    </p:spTree>
    <p:extLst>
      <p:ext uri="{BB962C8B-B14F-4D97-AF65-F5344CB8AC3E}">
        <p14:creationId xmlns:p14="http://schemas.microsoft.com/office/powerpoint/2010/main" val="1296834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The Bible Addresses the Duration of the Miraculous Gifts of the Holy Spirit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648200"/>
          </a:xfrm>
        </p:spPr>
        <p:txBody>
          <a:bodyPr>
            <a:normAutofit/>
          </a:bodyPr>
          <a:lstStyle/>
          <a:p>
            <a:pPr marL="514350" indent="-514350">
              <a:buSzPct val="90000"/>
              <a:buFont typeface="+mj-lt"/>
              <a:buAutoNum type="arabicPeriod" startAt="8"/>
            </a:pPr>
            <a:r>
              <a:rPr lang="en-US" dirty="0" smtClean="0"/>
              <a:t>Love </a:t>
            </a:r>
            <a:r>
              <a:rPr lang="en-US" dirty="0"/>
              <a:t>never fails. But whether there are prophecies, they will </a:t>
            </a:r>
            <a:r>
              <a:rPr lang="en-US" i="1" dirty="0">
                <a:solidFill>
                  <a:srgbClr val="0070C0"/>
                </a:solidFill>
              </a:rPr>
              <a:t>fail</a:t>
            </a:r>
            <a:r>
              <a:rPr lang="en-US" dirty="0"/>
              <a:t>; whether there are tongues, they will </a:t>
            </a:r>
            <a:r>
              <a:rPr lang="en-US" i="1" dirty="0">
                <a:solidFill>
                  <a:srgbClr val="0070C0"/>
                </a:solidFill>
              </a:rPr>
              <a:t>cease</a:t>
            </a:r>
            <a:r>
              <a:rPr lang="en-US" dirty="0"/>
              <a:t>; whether there is knowledge, it will </a:t>
            </a:r>
            <a:r>
              <a:rPr lang="en-US" i="1" dirty="0">
                <a:solidFill>
                  <a:srgbClr val="0070C0"/>
                </a:solidFill>
              </a:rPr>
              <a:t>vanish away</a:t>
            </a:r>
            <a:r>
              <a:rPr lang="en-US" dirty="0"/>
              <a:t>. </a:t>
            </a:r>
            <a:endParaRPr lang="en-US" dirty="0" smtClean="0"/>
          </a:p>
          <a:p>
            <a:pPr marL="514350" indent="-514350">
              <a:buSzPct val="90000"/>
              <a:buFont typeface="+mj-lt"/>
              <a:buAutoNum type="arabicPeriod" startAt="8"/>
            </a:pPr>
            <a:r>
              <a:rPr lang="en-US" dirty="0" smtClean="0"/>
              <a:t>For </a:t>
            </a:r>
            <a:r>
              <a:rPr lang="en-US" dirty="0"/>
              <a:t>we know </a:t>
            </a:r>
            <a:r>
              <a:rPr lang="en-US" i="1" dirty="0">
                <a:solidFill>
                  <a:srgbClr val="0070C0"/>
                </a:solidFill>
              </a:rPr>
              <a:t>in part </a:t>
            </a:r>
            <a:r>
              <a:rPr lang="en-US" dirty="0"/>
              <a:t>and we prophesy </a:t>
            </a:r>
            <a:r>
              <a:rPr lang="en-US" i="1" dirty="0">
                <a:solidFill>
                  <a:srgbClr val="0070C0"/>
                </a:solidFill>
              </a:rPr>
              <a:t>in part</a:t>
            </a:r>
            <a:r>
              <a:rPr lang="en-US" dirty="0"/>
              <a:t>. </a:t>
            </a:r>
            <a:endParaRPr lang="en-US" dirty="0" smtClean="0"/>
          </a:p>
          <a:p>
            <a:pPr marL="514350" indent="-514350">
              <a:buSzPct val="90000"/>
              <a:buFont typeface="+mj-lt"/>
              <a:buAutoNum type="arabicPeriod" startAt="8"/>
            </a:pPr>
            <a:r>
              <a:rPr lang="en-US" dirty="0" smtClean="0"/>
              <a:t>But </a:t>
            </a:r>
            <a:r>
              <a:rPr lang="en-US" dirty="0"/>
              <a:t>when that which is </a:t>
            </a:r>
            <a:r>
              <a:rPr lang="en-US" i="1" dirty="0">
                <a:solidFill>
                  <a:srgbClr val="0070C0"/>
                </a:solidFill>
              </a:rPr>
              <a:t>perfect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has come, then that which is </a:t>
            </a:r>
            <a:r>
              <a:rPr lang="en-US" i="1" dirty="0">
                <a:solidFill>
                  <a:srgbClr val="0070C0"/>
                </a:solidFill>
              </a:rPr>
              <a:t>in part </a:t>
            </a:r>
            <a:r>
              <a:rPr lang="en-US" dirty="0"/>
              <a:t>will be </a:t>
            </a:r>
            <a:r>
              <a:rPr lang="en-US" i="1" u="sng" dirty="0">
                <a:solidFill>
                  <a:srgbClr val="0070C0"/>
                </a:solidFill>
              </a:rPr>
              <a:t>done away</a:t>
            </a:r>
            <a:r>
              <a:rPr lang="en-US" dirty="0"/>
              <a:t>.</a:t>
            </a:r>
          </a:p>
          <a:p>
            <a:pPr marL="0" indent="0" algn="r">
              <a:buSzPct val="90000"/>
              <a:buNone/>
            </a:pPr>
            <a:r>
              <a:rPr lang="en-US" dirty="0" smtClean="0"/>
              <a:t>1 Corinthians 13:8-10</a:t>
            </a:r>
            <a:endParaRPr lang="en-US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4800" y="228600"/>
            <a:ext cx="8458200" cy="2819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09600" y="496431"/>
            <a:ext cx="78486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What is “that which is perfect”?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The “perfect” has to correspond to the “part.”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The “part” was the revelation of God’s will piece by piece, so the “perfect” is God’s complete revelation – the New Testament.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6834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The Bible Addresses the Duration of the Miraculous Gifts of the Holy Spirit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648200"/>
          </a:xfrm>
        </p:spPr>
        <p:txBody>
          <a:bodyPr>
            <a:normAutofit/>
          </a:bodyPr>
          <a:lstStyle/>
          <a:p>
            <a:pPr marL="514350" indent="-514350">
              <a:buSzPct val="90000"/>
              <a:buFont typeface="+mj-lt"/>
              <a:buAutoNum type="arabicPeriod" startAt="8"/>
            </a:pPr>
            <a:r>
              <a:rPr lang="en-US" dirty="0" smtClean="0"/>
              <a:t>Love </a:t>
            </a:r>
            <a:r>
              <a:rPr lang="en-US" dirty="0"/>
              <a:t>never fails. But whether there are prophecies, they will </a:t>
            </a:r>
            <a:r>
              <a:rPr lang="en-US" i="1" dirty="0">
                <a:solidFill>
                  <a:srgbClr val="0070C0"/>
                </a:solidFill>
              </a:rPr>
              <a:t>fail</a:t>
            </a:r>
            <a:r>
              <a:rPr lang="en-US" dirty="0"/>
              <a:t>; whether there are tongues, they will </a:t>
            </a:r>
            <a:r>
              <a:rPr lang="en-US" i="1" dirty="0">
                <a:solidFill>
                  <a:srgbClr val="0070C0"/>
                </a:solidFill>
              </a:rPr>
              <a:t>cease</a:t>
            </a:r>
            <a:r>
              <a:rPr lang="en-US" dirty="0"/>
              <a:t>; whether there is knowledge, it will </a:t>
            </a:r>
            <a:r>
              <a:rPr lang="en-US" i="1" dirty="0">
                <a:solidFill>
                  <a:srgbClr val="0070C0"/>
                </a:solidFill>
              </a:rPr>
              <a:t>vanish away</a:t>
            </a:r>
            <a:r>
              <a:rPr lang="en-US" dirty="0"/>
              <a:t>. </a:t>
            </a:r>
            <a:endParaRPr lang="en-US" dirty="0" smtClean="0"/>
          </a:p>
          <a:p>
            <a:pPr marL="514350" indent="-514350">
              <a:buSzPct val="90000"/>
              <a:buFont typeface="+mj-lt"/>
              <a:buAutoNum type="arabicPeriod" startAt="8"/>
            </a:pPr>
            <a:r>
              <a:rPr lang="en-US" dirty="0" smtClean="0"/>
              <a:t>For </a:t>
            </a:r>
            <a:r>
              <a:rPr lang="en-US" dirty="0"/>
              <a:t>we know </a:t>
            </a:r>
            <a:r>
              <a:rPr lang="en-US" i="1" dirty="0">
                <a:solidFill>
                  <a:srgbClr val="0070C0"/>
                </a:solidFill>
              </a:rPr>
              <a:t>in part </a:t>
            </a:r>
            <a:r>
              <a:rPr lang="en-US" dirty="0"/>
              <a:t>and we prophesy </a:t>
            </a:r>
            <a:r>
              <a:rPr lang="en-US" i="1" dirty="0">
                <a:solidFill>
                  <a:srgbClr val="0070C0"/>
                </a:solidFill>
              </a:rPr>
              <a:t>in part</a:t>
            </a:r>
            <a:r>
              <a:rPr lang="en-US" dirty="0"/>
              <a:t>. </a:t>
            </a:r>
            <a:endParaRPr lang="en-US" dirty="0" smtClean="0"/>
          </a:p>
          <a:p>
            <a:pPr marL="514350" indent="-514350">
              <a:buSzPct val="90000"/>
              <a:buFont typeface="+mj-lt"/>
              <a:buAutoNum type="arabicPeriod" startAt="8"/>
            </a:pPr>
            <a:r>
              <a:rPr lang="en-US" dirty="0" smtClean="0"/>
              <a:t>But </a:t>
            </a:r>
            <a:r>
              <a:rPr lang="en-US" dirty="0"/>
              <a:t>when that which is </a:t>
            </a:r>
            <a:r>
              <a:rPr lang="en-US" i="1" dirty="0">
                <a:solidFill>
                  <a:srgbClr val="0070C0"/>
                </a:solidFill>
              </a:rPr>
              <a:t>perfect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has come, then that which is </a:t>
            </a:r>
            <a:r>
              <a:rPr lang="en-US" i="1" dirty="0">
                <a:solidFill>
                  <a:srgbClr val="0070C0"/>
                </a:solidFill>
              </a:rPr>
              <a:t>in part </a:t>
            </a:r>
            <a:r>
              <a:rPr lang="en-US" dirty="0"/>
              <a:t>will be </a:t>
            </a:r>
            <a:r>
              <a:rPr lang="en-US" i="1" u="sng" dirty="0">
                <a:solidFill>
                  <a:srgbClr val="0070C0"/>
                </a:solidFill>
              </a:rPr>
              <a:t>done away</a:t>
            </a:r>
            <a:r>
              <a:rPr lang="en-US" dirty="0"/>
              <a:t>.</a:t>
            </a:r>
          </a:p>
          <a:p>
            <a:pPr marL="0" indent="0" algn="r">
              <a:buSzPct val="90000"/>
              <a:buNone/>
            </a:pPr>
            <a:r>
              <a:rPr lang="en-US" dirty="0" smtClean="0"/>
              <a:t>1 Corinthians 13:8-10</a:t>
            </a:r>
            <a:endParaRPr lang="en-US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4800" y="228600"/>
            <a:ext cx="8458200" cy="2819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09600" y="496431"/>
            <a:ext cx="78486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What is “that which is perfect”?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The “perfect” has to correspond to the “part.”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The “part” was the revelation of God’s will piece by piece, so the “perfect” is God’s complete revelation – the New Testament.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667000" y="2133600"/>
            <a:ext cx="6248400" cy="28194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048000" y="2401431"/>
            <a:ext cx="54864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The perfect has come (the New Testament).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So the means of receiving God’s will in “part” has been done away; no longer necessary.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320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The Bible Addresses the Duration of the Miraculous Gifts of the Holy Spirit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648200"/>
          </a:xfrm>
        </p:spPr>
        <p:txBody>
          <a:bodyPr>
            <a:normAutofit/>
          </a:bodyPr>
          <a:lstStyle/>
          <a:p>
            <a:pPr marL="514350" indent="-514350">
              <a:buSzPct val="90000"/>
              <a:buFont typeface="+mj-lt"/>
              <a:buAutoNum type="arabicPeriod" startAt="11"/>
            </a:pPr>
            <a:r>
              <a:rPr lang="en-US" dirty="0" smtClean="0"/>
              <a:t>When </a:t>
            </a:r>
            <a:r>
              <a:rPr lang="en-US" dirty="0"/>
              <a:t>I was a child, I spoke as a child, I understood as a child, I thought as a child; but when I became a man, I put away childish </a:t>
            </a:r>
            <a:r>
              <a:rPr lang="en-US" dirty="0" smtClean="0"/>
              <a:t>things.</a:t>
            </a:r>
            <a:endParaRPr lang="en-US" dirty="0"/>
          </a:p>
          <a:p>
            <a:pPr marL="0" indent="0" algn="r">
              <a:buSzPct val="90000"/>
              <a:buNone/>
            </a:pPr>
            <a:r>
              <a:rPr lang="en-US" dirty="0" smtClean="0"/>
              <a:t>1 Corinthians 13:11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4002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The Bible Addresses the Duration of the Miraculous Gifts of the Holy Spirit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648200"/>
          </a:xfrm>
        </p:spPr>
        <p:txBody>
          <a:bodyPr>
            <a:normAutofit/>
          </a:bodyPr>
          <a:lstStyle/>
          <a:p>
            <a:pPr marL="514350" indent="-514350">
              <a:buSzPct val="90000"/>
              <a:buFont typeface="+mj-lt"/>
              <a:buAutoNum type="arabicPeriod" startAt="11"/>
            </a:pPr>
            <a:r>
              <a:rPr lang="en-US" dirty="0" smtClean="0"/>
              <a:t>When </a:t>
            </a:r>
            <a:r>
              <a:rPr lang="en-US" dirty="0"/>
              <a:t>I was a child, I spoke as a child, I understood as a child, I thought as a child; but when I became a man, I put away childish </a:t>
            </a:r>
            <a:r>
              <a:rPr lang="en-US" dirty="0" smtClean="0"/>
              <a:t>things.</a:t>
            </a:r>
            <a:endParaRPr lang="en-US" dirty="0"/>
          </a:p>
          <a:p>
            <a:pPr marL="0" indent="0" algn="r">
              <a:buSzPct val="90000"/>
              <a:buNone/>
            </a:pPr>
            <a:r>
              <a:rPr lang="en-US" dirty="0" smtClean="0"/>
              <a:t>1 Corinthians 13:11</a:t>
            </a:r>
            <a:endParaRPr lang="en-US" dirty="0"/>
          </a:p>
          <a:p>
            <a:endParaRPr lang="en-US" dirty="0"/>
          </a:p>
        </p:txBody>
      </p:sp>
      <p:pic>
        <p:nvPicPr>
          <p:cNvPr id="2052" name="Picture 4" descr="http://newsmomsneed.marchofdimes.com/wp-content/uploads/2008/10/crib-clip-art-co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4724400"/>
            <a:ext cx="1547813" cy="1666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://www.babyshowernet.com/baby-shower-cliparts/baby-shower-clipart-pic-02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4873372"/>
            <a:ext cx="914400" cy="1517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http://images.babytidings.com/images/11/b2108520aa/img_b2108520aa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6975" y="4819650"/>
            <a:ext cx="1571625" cy="1571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https://lh6.googleusercontent.com/-WDU4wu2XXoY/TXk28VWzLrI/AAAAAAAABq4/0NzkafZxDBs/s1600/carseat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4900736"/>
            <a:ext cx="1393825" cy="14905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1900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The Bible Addresses the Duration of the Miraculous Gifts of the Holy Spirit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648200"/>
          </a:xfrm>
        </p:spPr>
        <p:txBody>
          <a:bodyPr>
            <a:normAutofit/>
          </a:bodyPr>
          <a:lstStyle/>
          <a:p>
            <a:pPr marL="514350" indent="-514350">
              <a:buSzPct val="90000"/>
              <a:buFont typeface="+mj-lt"/>
              <a:buAutoNum type="arabicPeriod" startAt="11"/>
            </a:pPr>
            <a:r>
              <a:rPr lang="en-US" dirty="0" smtClean="0"/>
              <a:t>When </a:t>
            </a:r>
            <a:r>
              <a:rPr lang="en-US" dirty="0"/>
              <a:t>I was a child, I spoke as a child, I understood as a child, I thought as a child; but when I became a man, I put away childish </a:t>
            </a:r>
            <a:r>
              <a:rPr lang="en-US" dirty="0" smtClean="0"/>
              <a:t>things.</a:t>
            </a:r>
            <a:endParaRPr lang="en-US" dirty="0"/>
          </a:p>
          <a:p>
            <a:pPr marL="0" indent="0" algn="r">
              <a:buSzPct val="90000"/>
              <a:buNone/>
            </a:pPr>
            <a:r>
              <a:rPr lang="en-US" dirty="0" smtClean="0"/>
              <a:t>1 Corinthians 13:11</a:t>
            </a:r>
            <a:endParaRPr lang="en-US" dirty="0"/>
          </a:p>
          <a:p>
            <a:endParaRPr lang="en-US" dirty="0"/>
          </a:p>
        </p:txBody>
      </p:sp>
      <p:pic>
        <p:nvPicPr>
          <p:cNvPr id="3076" name="Picture 4" descr="http://dorssersverbouwingen.nl/static/images/project-photos/d67d8ab4f4c10bf22aa353e27879133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706784"/>
            <a:ext cx="5939219" cy="2694016"/>
          </a:xfrm>
          <a:prstGeom prst="rect">
            <a:avLst/>
          </a:prstGeom>
          <a:noFill/>
          <a:ln w="571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Heath\Pictures\scaffolding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31" b="31641"/>
          <a:stretch/>
        </p:blipFill>
        <p:spPr bwMode="auto">
          <a:xfrm>
            <a:off x="4764232" y="1932709"/>
            <a:ext cx="3998768" cy="4010891"/>
          </a:xfrm>
          <a:prstGeom prst="rect">
            <a:avLst/>
          </a:prstGeom>
          <a:noFill/>
          <a:ln w="571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33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762000"/>
            <a:ext cx="7772400" cy="2305050"/>
          </a:xfrm>
        </p:spPr>
        <p:txBody>
          <a:bodyPr>
            <a:noAutofit/>
          </a:bodyPr>
          <a:lstStyle/>
          <a:p>
            <a:r>
              <a:rPr lang="en-US" sz="6000" b="1" dirty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rgbClr val="0070C0"/>
                </a:solidFill>
              </a:rPr>
              <a:t>The </a:t>
            </a:r>
            <a:r>
              <a:rPr lang="en-US" sz="6000" b="1" dirty="0" smtClean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rgbClr val="0070C0"/>
                </a:solidFill>
              </a:rPr>
              <a:t>Miraculous Gifts   of the Holy Spirit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1371600" y="3657600"/>
            <a:ext cx="6400800" cy="1981200"/>
          </a:xfrm>
        </p:spPr>
        <p:txBody>
          <a:bodyPr>
            <a:noAutofit/>
          </a:bodyPr>
          <a:lstStyle/>
          <a:p>
            <a:r>
              <a:rPr lang="en-US" sz="2800" dirty="0" smtClean="0">
                <a:ln w="10541" cmpd="sng">
                  <a:noFill/>
                  <a:prstDash val="solid"/>
                </a:ln>
                <a:solidFill>
                  <a:schemeClr val="tx1"/>
                </a:solidFill>
              </a:rPr>
              <a:t>“ </a:t>
            </a:r>
            <a:r>
              <a:rPr lang="en-US" sz="2800" dirty="0">
                <a:ln w="10541" cmpd="sng">
                  <a:noFill/>
                  <a:prstDash val="solid"/>
                </a:ln>
                <a:solidFill>
                  <a:schemeClr val="tx1"/>
                </a:solidFill>
              </a:rPr>
              <a:t>There are diversities of gifts, </a:t>
            </a:r>
            <a:r>
              <a:rPr lang="en-US" sz="2800" dirty="0" smtClean="0">
                <a:ln w="10541" cmpd="sng">
                  <a:noFill/>
                  <a:prstDash val="solid"/>
                </a:ln>
                <a:solidFill>
                  <a:schemeClr val="tx1"/>
                </a:solidFill>
              </a:rPr>
              <a:t>                      but </a:t>
            </a:r>
            <a:r>
              <a:rPr lang="en-US" sz="2800" dirty="0">
                <a:ln w="10541" cmpd="sng">
                  <a:noFill/>
                  <a:prstDash val="solid"/>
                </a:ln>
                <a:solidFill>
                  <a:schemeClr val="tx1"/>
                </a:solidFill>
              </a:rPr>
              <a:t>the same </a:t>
            </a:r>
            <a:r>
              <a:rPr lang="en-US" sz="2800" dirty="0" smtClean="0">
                <a:ln w="10541" cmpd="sng">
                  <a:noFill/>
                  <a:prstDash val="solid"/>
                </a:ln>
                <a:solidFill>
                  <a:schemeClr val="tx1"/>
                </a:solidFill>
              </a:rPr>
              <a:t>Spirit.”</a:t>
            </a:r>
            <a:endParaRPr lang="en-US" sz="2800" dirty="0">
              <a:ln w="10541" cmpd="sng">
                <a:noFill/>
                <a:prstDash val="solid"/>
              </a:ln>
              <a:solidFill>
                <a:schemeClr val="tx1"/>
              </a:solidFill>
            </a:endParaRPr>
          </a:p>
          <a:p>
            <a:r>
              <a:rPr lang="en-US" sz="2800" dirty="0" smtClean="0">
                <a:ln w="10541" cmpd="sng">
                  <a:noFill/>
                  <a:prstDash val="solid"/>
                </a:ln>
                <a:solidFill>
                  <a:schemeClr val="tx1"/>
                </a:solidFill>
              </a:rPr>
              <a:t>1 Corinthians 12:4</a:t>
            </a:r>
            <a:endParaRPr lang="en-US" sz="2800" dirty="0">
              <a:ln w="10541" cmpd="sng">
                <a:noFill/>
                <a:prstDash val="solid"/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1456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11362"/>
          </a:xfrm>
        </p:spPr>
        <p:txBody>
          <a:bodyPr>
            <a:normAutofit fontScale="90000"/>
          </a:bodyPr>
          <a:lstStyle/>
          <a:p>
            <a:r>
              <a:rPr lang="en-US" b="1" i="1" dirty="0" smtClean="0"/>
              <a:t>The Bible Teaches That Miraculous Gifts of the Holy Spirit Have Served Their Purpose and No Longer Exist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535363"/>
          </a:xfrm>
        </p:spPr>
        <p:txBody>
          <a:bodyPr/>
          <a:lstStyle/>
          <a:p>
            <a:r>
              <a:rPr lang="en-US" b="1" dirty="0" smtClean="0"/>
              <a:t>Their Intended Purpose</a:t>
            </a:r>
          </a:p>
          <a:p>
            <a:r>
              <a:rPr lang="en-US" b="1" dirty="0" smtClean="0"/>
              <a:t>The Means of Receiving the Gifts</a:t>
            </a:r>
          </a:p>
          <a:p>
            <a:r>
              <a:rPr lang="en-US" b="1" dirty="0" smtClean="0"/>
              <a:t>Their Intended Duration</a:t>
            </a:r>
            <a:endParaRPr lang="en-US" b="1" dirty="0"/>
          </a:p>
        </p:txBody>
      </p:sp>
      <p:pic>
        <p:nvPicPr>
          <p:cNvPr id="4" name="Picture 2" descr="http://paceimmanuel.org/wp-content/uploads/2010/11/open-bible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9300" y="4572000"/>
            <a:ext cx="28575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339565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“For </a:t>
            </a:r>
            <a:r>
              <a:rPr lang="en-US" dirty="0"/>
              <a:t>to one is given the </a:t>
            </a:r>
            <a:r>
              <a:rPr lang="en-US" i="1" dirty="0">
                <a:solidFill>
                  <a:srgbClr val="0070C0"/>
                </a:solidFill>
              </a:rPr>
              <a:t>word of wisdom </a:t>
            </a:r>
            <a:r>
              <a:rPr lang="en-US" dirty="0"/>
              <a:t>through the Spirit, to another the </a:t>
            </a:r>
            <a:r>
              <a:rPr lang="en-US" i="1" dirty="0">
                <a:solidFill>
                  <a:srgbClr val="0070C0"/>
                </a:solidFill>
              </a:rPr>
              <a:t>word of knowledge </a:t>
            </a:r>
            <a:r>
              <a:rPr lang="en-US" dirty="0"/>
              <a:t>through the same Spirit, </a:t>
            </a:r>
            <a:r>
              <a:rPr lang="en-US" dirty="0" smtClean="0"/>
              <a:t>to </a:t>
            </a:r>
            <a:r>
              <a:rPr lang="en-US" dirty="0"/>
              <a:t>another </a:t>
            </a:r>
            <a:r>
              <a:rPr lang="en-US" i="1" dirty="0">
                <a:solidFill>
                  <a:srgbClr val="0070C0"/>
                </a:solidFill>
              </a:rPr>
              <a:t>faith</a:t>
            </a:r>
            <a:r>
              <a:rPr lang="en-US" dirty="0"/>
              <a:t> by the same Spirit, to another </a:t>
            </a:r>
            <a:r>
              <a:rPr lang="en-US" i="1" dirty="0">
                <a:solidFill>
                  <a:srgbClr val="0070C0"/>
                </a:solidFill>
              </a:rPr>
              <a:t>gifts of healings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by the same Spirit, </a:t>
            </a:r>
            <a:r>
              <a:rPr lang="en-US" dirty="0" smtClean="0"/>
              <a:t>to </a:t>
            </a:r>
            <a:r>
              <a:rPr lang="en-US" dirty="0"/>
              <a:t>another the </a:t>
            </a:r>
            <a:r>
              <a:rPr lang="en-US" i="1" dirty="0">
                <a:solidFill>
                  <a:srgbClr val="0070C0"/>
                </a:solidFill>
              </a:rPr>
              <a:t>working of miracles</a:t>
            </a:r>
            <a:r>
              <a:rPr lang="en-US" dirty="0"/>
              <a:t>, to another </a:t>
            </a:r>
            <a:r>
              <a:rPr lang="en-US" i="1" dirty="0">
                <a:solidFill>
                  <a:srgbClr val="0070C0"/>
                </a:solidFill>
              </a:rPr>
              <a:t>prophecy</a:t>
            </a:r>
            <a:r>
              <a:rPr lang="en-US" dirty="0"/>
              <a:t>, to another </a:t>
            </a:r>
            <a:r>
              <a:rPr lang="en-US" i="1" dirty="0">
                <a:solidFill>
                  <a:srgbClr val="0070C0"/>
                </a:solidFill>
              </a:rPr>
              <a:t>discerning of spirits</a:t>
            </a:r>
            <a:r>
              <a:rPr lang="en-US" dirty="0"/>
              <a:t>, to another different kinds of </a:t>
            </a:r>
            <a:r>
              <a:rPr lang="en-US" i="1" dirty="0">
                <a:solidFill>
                  <a:srgbClr val="0070C0"/>
                </a:solidFill>
              </a:rPr>
              <a:t>tongues</a:t>
            </a:r>
            <a:r>
              <a:rPr lang="en-US" dirty="0"/>
              <a:t>, to another the </a:t>
            </a:r>
            <a:r>
              <a:rPr lang="en-US" i="1" dirty="0">
                <a:solidFill>
                  <a:srgbClr val="0070C0"/>
                </a:solidFill>
              </a:rPr>
              <a:t>interpretation of </a:t>
            </a:r>
            <a:r>
              <a:rPr lang="en-US" i="1" dirty="0" smtClean="0">
                <a:solidFill>
                  <a:srgbClr val="0070C0"/>
                </a:solidFill>
              </a:rPr>
              <a:t>tongues</a:t>
            </a:r>
            <a:r>
              <a:rPr lang="en-US" dirty="0" smtClean="0"/>
              <a:t>.”</a:t>
            </a:r>
            <a:endParaRPr lang="en-US" dirty="0"/>
          </a:p>
          <a:p>
            <a:pPr marL="0" indent="0">
              <a:buNone/>
            </a:pPr>
            <a:endParaRPr lang="en-US" sz="800" dirty="0" smtClean="0"/>
          </a:p>
          <a:p>
            <a:pPr marL="0" indent="0">
              <a:buNone/>
            </a:pPr>
            <a:r>
              <a:rPr lang="en-US" dirty="0" smtClean="0"/>
              <a:t>1 Corinthians 12:8-10</a:t>
            </a:r>
            <a:endParaRPr lang="en-US" dirty="0"/>
          </a:p>
        </p:txBody>
      </p:sp>
      <p:pic>
        <p:nvPicPr>
          <p:cNvPr id="4" name="Picture 2" descr="http://paceimmanuel.org/wp-content/uploads/2010/11/open-bible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9300" y="4572000"/>
            <a:ext cx="28575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8904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www.implantedword.com/wp-content/uploads/2013/01/bible-open-question-mark-580x190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10" r="11348"/>
          <a:stretch/>
        </p:blipFill>
        <p:spPr bwMode="auto">
          <a:xfrm>
            <a:off x="4876800" y="4800600"/>
            <a:ext cx="3906981" cy="1646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4906963"/>
          </a:xfrm>
        </p:spPr>
        <p:txBody>
          <a:bodyPr>
            <a:normAutofit/>
          </a:bodyPr>
          <a:lstStyle/>
          <a:p>
            <a:r>
              <a:rPr lang="en-US" b="1" dirty="0" smtClean="0"/>
              <a:t>These gifts existed and served an important purpose in the First Century. </a:t>
            </a:r>
          </a:p>
          <a:p>
            <a:r>
              <a:rPr lang="en-US" b="1" dirty="0" smtClean="0"/>
              <a:t>Does the Bible teach that these gifts were for all believers of all time?</a:t>
            </a:r>
          </a:p>
          <a:p>
            <a:r>
              <a:rPr lang="en-US" b="1" dirty="0" smtClean="0"/>
              <a:t>Or have they served their purpose and ceased to exist?</a:t>
            </a:r>
          </a:p>
          <a:p>
            <a:r>
              <a:rPr lang="en-US" b="1" dirty="0" smtClean="0"/>
              <a:t>Are they for us today?</a:t>
            </a:r>
          </a:p>
          <a:p>
            <a:r>
              <a:rPr lang="en-US" b="1" dirty="0" smtClean="0"/>
              <a:t>What does the Bible say?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336314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The Purpose For Miraculous Gifts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To Confirm the Word 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Mark 16:20; Acts 8:5-6</a:t>
            </a:r>
          </a:p>
          <a:p>
            <a:r>
              <a:rPr lang="en-US" b="1" dirty="0" smtClean="0"/>
              <a:t>To Deliver the Truth in the Absence of Completed Revelation </a:t>
            </a:r>
          </a:p>
          <a:p>
            <a:pPr lvl="1"/>
            <a:r>
              <a:rPr lang="en-US" dirty="0" smtClean="0"/>
              <a:t>1 Cor. 14:26; Rom. 1:11</a:t>
            </a:r>
          </a:p>
          <a:p>
            <a:endParaRPr lang="en-US" sz="1000" dirty="0"/>
          </a:p>
          <a:p>
            <a:r>
              <a:rPr lang="en-US" b="1" dirty="0" smtClean="0"/>
              <a:t>The Word has been confirmed </a:t>
            </a:r>
            <a:r>
              <a:rPr lang="en-US" dirty="0" smtClean="0"/>
              <a:t>(Heb. 2:3-4) </a:t>
            </a:r>
            <a:r>
              <a:rPr lang="en-US" b="1" dirty="0" smtClean="0"/>
              <a:t>and delivered in its entirety </a:t>
            </a:r>
            <a:r>
              <a:rPr lang="en-US" dirty="0" smtClean="0"/>
              <a:t>(Jude 3).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208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Means of Receiving These Gifts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The miraculous gifts of the Holy Spirit were given through the laying on of the hands of an apostle. </a:t>
            </a:r>
          </a:p>
          <a:p>
            <a:pPr lvl="1"/>
            <a:r>
              <a:rPr lang="en-US" sz="3200" dirty="0" smtClean="0"/>
              <a:t>Acts 8:14-19</a:t>
            </a:r>
          </a:p>
          <a:p>
            <a:pPr lvl="1"/>
            <a:r>
              <a:rPr lang="en-US" sz="3200" dirty="0" smtClean="0"/>
              <a:t>Romans 1:11</a:t>
            </a:r>
          </a:p>
          <a:p>
            <a:pPr lvl="1"/>
            <a:r>
              <a:rPr lang="en-US" sz="3200" dirty="0" smtClean="0"/>
              <a:t>2 Timothy </a:t>
            </a:r>
            <a:r>
              <a:rPr lang="en-US" dirty="0" smtClean="0"/>
              <a:t>1:6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2844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Means of Receiving These Gifts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If people have the miraculous gifts of the Holy Spirit today…</a:t>
            </a:r>
          </a:p>
          <a:p>
            <a:endParaRPr lang="en-US" sz="800" b="1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sz="3200" b="1" dirty="0" smtClean="0"/>
              <a:t>An apostle is still alive.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200" b="1" dirty="0" smtClean="0"/>
              <a:t>Some one who received these gifts from an apostle is still alive.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200" b="1" dirty="0" smtClean="0"/>
              <a:t>God is now imparting these gifts in a different way.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98254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The Bible Addresses the Duration of the Miraculous Gifts of the Holy Spirit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410319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The Bible Addresses the Duration of the Miraculous Gifts of the Holy Spirit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648200"/>
          </a:xfrm>
        </p:spPr>
        <p:txBody>
          <a:bodyPr>
            <a:normAutofit/>
          </a:bodyPr>
          <a:lstStyle/>
          <a:p>
            <a:pPr marL="514350" indent="-514350">
              <a:buSzPct val="90000"/>
              <a:buFont typeface="+mj-lt"/>
              <a:buAutoNum type="arabicPeriod" startAt="8"/>
            </a:pPr>
            <a:r>
              <a:rPr lang="en-US" dirty="0" smtClean="0"/>
              <a:t>Love </a:t>
            </a:r>
            <a:r>
              <a:rPr lang="en-US" dirty="0"/>
              <a:t>never fails. But whether there are prophecies, they will fail; whether there are tongues, they will cease; whether there is knowledge, it will vanish away. </a:t>
            </a:r>
            <a:endParaRPr lang="en-US" dirty="0" smtClean="0"/>
          </a:p>
          <a:p>
            <a:pPr marL="514350" indent="-514350">
              <a:buSzPct val="90000"/>
              <a:buFont typeface="+mj-lt"/>
              <a:buAutoNum type="arabicPeriod" startAt="8"/>
            </a:pPr>
            <a:r>
              <a:rPr lang="en-US" dirty="0" smtClean="0"/>
              <a:t>For </a:t>
            </a:r>
            <a:r>
              <a:rPr lang="en-US" dirty="0"/>
              <a:t>we know in part and we prophesy in part. </a:t>
            </a:r>
            <a:endParaRPr lang="en-US" dirty="0" smtClean="0"/>
          </a:p>
          <a:p>
            <a:pPr marL="514350" indent="-514350">
              <a:buSzPct val="90000"/>
              <a:buFont typeface="+mj-lt"/>
              <a:buAutoNum type="arabicPeriod" startAt="8"/>
            </a:pPr>
            <a:r>
              <a:rPr lang="en-US" dirty="0" smtClean="0"/>
              <a:t>But </a:t>
            </a:r>
            <a:r>
              <a:rPr lang="en-US" dirty="0"/>
              <a:t>when that which is perfect has come, then that which is in part will be done away.</a:t>
            </a:r>
          </a:p>
          <a:p>
            <a:pPr marL="0" indent="0" algn="r">
              <a:buSzPct val="90000"/>
              <a:buNone/>
            </a:pPr>
            <a:r>
              <a:rPr lang="en-US" dirty="0" smtClean="0"/>
              <a:t>1 Corinthians 13:8-10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4002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375</TotalTime>
  <Words>1275</Words>
  <Application>Microsoft Office PowerPoint</Application>
  <PresentationFormat>On-screen Show (4:3)</PresentationFormat>
  <Paragraphs>94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PowerPoint Presentation</vt:lpstr>
      <vt:lpstr>The Miraculous Gifts   of the Holy Spirit</vt:lpstr>
      <vt:lpstr>PowerPoint Presentation</vt:lpstr>
      <vt:lpstr>PowerPoint Presentation</vt:lpstr>
      <vt:lpstr>The Purpose For Miraculous Gifts</vt:lpstr>
      <vt:lpstr>Means of Receiving These Gifts</vt:lpstr>
      <vt:lpstr>Means of Receiving These Gifts</vt:lpstr>
      <vt:lpstr>The Bible Addresses the Duration of the Miraculous Gifts of the Holy Spirit</vt:lpstr>
      <vt:lpstr>The Bible Addresses the Duration of the Miraculous Gifts of the Holy Spirit</vt:lpstr>
      <vt:lpstr>The Bible Addresses the Duration of the Miraculous Gifts of the Holy Spirit</vt:lpstr>
      <vt:lpstr>The Bible Addresses the Duration of the Miraculous Gifts of the Holy Spirit</vt:lpstr>
      <vt:lpstr>The Bible Addresses the Duration of the Miraculous Gifts of the Holy Spirit</vt:lpstr>
      <vt:lpstr>The Bible Addresses the Duration of the Miraculous Gifts of the Holy Spirit</vt:lpstr>
      <vt:lpstr>The Bible Addresses the Duration of the Miraculous Gifts of the Holy Spirit</vt:lpstr>
      <vt:lpstr>The Bible Addresses the Duration of the Miraculous Gifts of the Holy Spirit</vt:lpstr>
      <vt:lpstr>The Bible Addresses the Duration of the Miraculous Gifts of the Holy Spirit</vt:lpstr>
      <vt:lpstr>The Bible Addresses the Duration of the Miraculous Gifts of the Holy Spirit</vt:lpstr>
      <vt:lpstr>The Bible Addresses the Duration of the Miraculous Gifts of the Holy Spirit</vt:lpstr>
      <vt:lpstr>The Bible Addresses the Duration of the Miraculous Gifts of the Holy Spirit</vt:lpstr>
      <vt:lpstr>The Bible Teaches That Miraculous Gifts of the Holy Spirit Have Served Their Purpose and No Longer Exist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Holy Spirit</dc:title>
  <dc:creator>Heath</dc:creator>
  <cp:lastModifiedBy>Guest</cp:lastModifiedBy>
  <cp:revision>67</cp:revision>
  <dcterms:created xsi:type="dcterms:W3CDTF">2013-05-08T14:23:39Z</dcterms:created>
  <dcterms:modified xsi:type="dcterms:W3CDTF">2013-06-16T22:47:01Z</dcterms:modified>
</cp:coreProperties>
</file>