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303" r:id="rId4"/>
    <p:sldId id="298" r:id="rId5"/>
    <p:sldId id="304" r:id="rId6"/>
    <p:sldId id="302" r:id="rId7"/>
    <p:sldId id="279" r:id="rId8"/>
    <p:sldId id="307" r:id="rId9"/>
    <p:sldId id="308" r:id="rId10"/>
    <p:sldId id="309" r:id="rId11"/>
    <p:sldId id="310" r:id="rId12"/>
    <p:sldId id="312" r:id="rId13"/>
    <p:sldId id="311" r:id="rId14"/>
    <p:sldId id="313" r:id="rId15"/>
    <p:sldId id="314" r:id="rId16"/>
    <p:sldId id="316" r:id="rId17"/>
    <p:sldId id="317" r:id="rId18"/>
    <p:sldId id="315" r:id="rId19"/>
    <p:sldId id="318" r:id="rId20"/>
    <p:sldId id="319" r:id="rId21"/>
    <p:sldId id="324" r:id="rId22"/>
    <p:sldId id="320" r:id="rId23"/>
    <p:sldId id="321" r:id="rId24"/>
    <p:sldId id="325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26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326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15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5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95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957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06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888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00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77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05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1F733-D904-4876-A5EE-CDF66D0F83F0}" type="datetimeFigureOut">
              <a:rPr lang="en-US" smtClean="0"/>
              <a:t>6/2/2013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3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jubileechurchlondon.org/wp-content/uploads/2012/07/The-Holy-Spirit2.jpg?65aa6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93" y="609600"/>
            <a:ext cx="9155493" cy="515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2741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The Word of God and Man’s Salvation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“And </a:t>
            </a:r>
            <a:r>
              <a:rPr lang="en-US" b="1" dirty="0"/>
              <a:t>when there had been much dispute, Peter rose up and said to them</a:t>
            </a:r>
            <a:r>
              <a:rPr lang="en-US" b="1" dirty="0" smtClean="0"/>
              <a:t>: ‘Men </a:t>
            </a:r>
            <a:r>
              <a:rPr lang="en-US" b="1" dirty="0"/>
              <a:t>and brethren, you know that a good while ago God chose among us, that </a:t>
            </a:r>
            <a:r>
              <a:rPr lang="en-US" b="1" u="sng" dirty="0"/>
              <a:t>by my mouth</a:t>
            </a:r>
            <a:r>
              <a:rPr lang="en-US" b="1" dirty="0"/>
              <a:t> the Gentiles should </a:t>
            </a:r>
            <a:r>
              <a:rPr lang="en-US" b="1" u="sng" dirty="0"/>
              <a:t>hear the word of the gospel</a:t>
            </a:r>
            <a:r>
              <a:rPr lang="en-US" b="1" dirty="0"/>
              <a:t> and </a:t>
            </a:r>
            <a:r>
              <a:rPr lang="en-US" b="1" dirty="0" smtClean="0"/>
              <a:t>believe.’”</a:t>
            </a:r>
            <a:endParaRPr lang="en-US" b="1" dirty="0"/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b="1" dirty="0" smtClean="0"/>
              <a:t>Acts 15:7</a:t>
            </a:r>
            <a:endParaRPr lang="en-US" b="1" dirty="0"/>
          </a:p>
        </p:txBody>
      </p:sp>
      <p:pic>
        <p:nvPicPr>
          <p:cNvPr id="5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48006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85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The Word of God and Man’s Salvation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“For </a:t>
            </a:r>
            <a:r>
              <a:rPr lang="en-US" b="1" dirty="0"/>
              <a:t>I am not ashamed of the </a:t>
            </a:r>
            <a:r>
              <a:rPr lang="en-US" b="1" u="sng" dirty="0"/>
              <a:t>gospel of Christ</a:t>
            </a:r>
            <a:r>
              <a:rPr lang="en-US" b="1" dirty="0"/>
              <a:t>, for it is </a:t>
            </a:r>
            <a:r>
              <a:rPr lang="en-US" b="1" u="sng" dirty="0"/>
              <a:t>the</a:t>
            </a:r>
            <a:r>
              <a:rPr lang="en-US" b="1" dirty="0"/>
              <a:t> power of God to salvation for everyone who believes, for the Jew first and also for the </a:t>
            </a:r>
            <a:r>
              <a:rPr lang="en-US" b="1" dirty="0" smtClean="0"/>
              <a:t>Greek.”</a:t>
            </a:r>
            <a:endParaRPr lang="en-US" b="1" dirty="0"/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b="1" dirty="0" smtClean="0"/>
              <a:t>Rom. 1:16</a:t>
            </a:r>
            <a:endParaRPr lang="en-US" b="1" dirty="0"/>
          </a:p>
        </p:txBody>
      </p:sp>
      <p:pic>
        <p:nvPicPr>
          <p:cNvPr id="5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48006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85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The Word of God and Man’s Salvation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“So </a:t>
            </a:r>
            <a:r>
              <a:rPr lang="en-US" b="1" dirty="0"/>
              <a:t>then faith comes by hearing, and hearing by </a:t>
            </a:r>
            <a:r>
              <a:rPr lang="en-US" b="1" u="sng" dirty="0"/>
              <a:t>the word of </a:t>
            </a:r>
            <a:r>
              <a:rPr lang="en-US" b="1" u="sng" dirty="0" smtClean="0"/>
              <a:t>God</a:t>
            </a:r>
            <a:r>
              <a:rPr lang="en-US" b="1" dirty="0" smtClean="0"/>
              <a:t>.”</a:t>
            </a:r>
            <a:endParaRPr lang="en-US" b="1" dirty="0"/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b="1" dirty="0" smtClean="0"/>
              <a:t>Rom. 10:17</a:t>
            </a:r>
            <a:endParaRPr lang="en-US" b="1" dirty="0"/>
          </a:p>
        </p:txBody>
      </p:sp>
      <p:pic>
        <p:nvPicPr>
          <p:cNvPr id="5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48006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85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The Word of God and Man’s Salvation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“For </a:t>
            </a:r>
            <a:r>
              <a:rPr lang="en-US" b="1" dirty="0"/>
              <a:t>since, in the wisdom of God, the world through wisdom did not know God, it pleased God through the foolishness of </a:t>
            </a:r>
            <a:r>
              <a:rPr lang="en-US" b="1" u="sng" dirty="0"/>
              <a:t>the message preached</a:t>
            </a:r>
            <a:r>
              <a:rPr lang="en-US" b="1" dirty="0"/>
              <a:t> to save those who believe</a:t>
            </a:r>
            <a:r>
              <a:rPr lang="en-US" b="1" dirty="0" smtClean="0"/>
              <a:t>.”</a:t>
            </a:r>
            <a:endParaRPr lang="en-US" b="1" dirty="0"/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b="1" dirty="0" smtClean="0"/>
              <a:t>1 Cor. 1:21</a:t>
            </a:r>
            <a:endParaRPr lang="en-US" b="1" dirty="0"/>
          </a:p>
        </p:txBody>
      </p:sp>
      <p:pic>
        <p:nvPicPr>
          <p:cNvPr id="5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48006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85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The Word of God and Man’s Salvation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“Therefore </a:t>
            </a:r>
            <a:r>
              <a:rPr lang="en-US" b="1" dirty="0"/>
              <a:t>lay aside all filthiness and overflow of wickedness, and receive with meekness the implanted </a:t>
            </a:r>
            <a:r>
              <a:rPr lang="en-US" b="1" u="sng" dirty="0"/>
              <a:t>word</a:t>
            </a:r>
            <a:r>
              <a:rPr lang="en-US" b="1" dirty="0"/>
              <a:t>, which is able to save your </a:t>
            </a:r>
            <a:r>
              <a:rPr lang="en-US" b="1" dirty="0" smtClean="0"/>
              <a:t>souls.”</a:t>
            </a:r>
            <a:endParaRPr lang="en-US" b="1" dirty="0"/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b="1" dirty="0" smtClean="0"/>
              <a:t>James 1:21</a:t>
            </a:r>
            <a:endParaRPr lang="en-US" b="1" dirty="0"/>
          </a:p>
        </p:txBody>
      </p:sp>
      <p:pic>
        <p:nvPicPr>
          <p:cNvPr id="5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48006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85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The Word of God and Man’s Salvation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“Having </a:t>
            </a:r>
            <a:r>
              <a:rPr lang="en-US" b="1" dirty="0"/>
              <a:t>been born again, not of corruptible seed but incorruptible, </a:t>
            </a:r>
            <a:r>
              <a:rPr lang="en-US" b="1" u="sng" dirty="0"/>
              <a:t>through the word of God</a:t>
            </a:r>
            <a:r>
              <a:rPr lang="en-US" b="1" dirty="0"/>
              <a:t> which lives and abides </a:t>
            </a:r>
            <a:r>
              <a:rPr lang="en-US" b="1" dirty="0" smtClean="0"/>
              <a:t>forever.”</a:t>
            </a:r>
            <a:endParaRPr lang="en-US" b="1" dirty="0"/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b="1" dirty="0" smtClean="0"/>
              <a:t>1 Pet. 1:23</a:t>
            </a:r>
            <a:endParaRPr lang="en-US" b="1" dirty="0"/>
          </a:p>
        </p:txBody>
      </p:sp>
      <p:pic>
        <p:nvPicPr>
          <p:cNvPr id="5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48006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0058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1" dirty="0" smtClean="0"/>
              <a:t>The Holy Spirit Works Through the Word</a:t>
            </a:r>
            <a:endParaRPr lang="en-US" sz="3600" b="1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77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1" dirty="0" smtClean="0"/>
              <a:t>The Holy Spirit Works Through the Word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</a:t>
            </a:r>
            <a:r>
              <a:rPr lang="en-US" b="1" dirty="0"/>
              <a:t>Holy Spirit </a:t>
            </a:r>
            <a:r>
              <a:rPr lang="en-US" b="1" dirty="0" smtClean="0"/>
              <a:t>causes </a:t>
            </a:r>
            <a:r>
              <a:rPr lang="en-US" b="1" dirty="0"/>
              <a:t>us to be born again (John 3:5</a:t>
            </a:r>
            <a:r>
              <a:rPr lang="en-US" b="1" dirty="0" smtClean="0"/>
              <a:t>).</a:t>
            </a:r>
          </a:p>
          <a:p>
            <a:r>
              <a:rPr lang="en-US" b="1" dirty="0" smtClean="0"/>
              <a:t>It </a:t>
            </a:r>
            <a:r>
              <a:rPr lang="en-US" b="1" dirty="0"/>
              <a:t>is clear that He does so through the Word of God (1 Pet. 1:23). </a:t>
            </a:r>
          </a:p>
          <a:p>
            <a:r>
              <a:rPr lang="en-US" b="1" dirty="0" smtClean="0"/>
              <a:t>Since </a:t>
            </a:r>
            <a:r>
              <a:rPr lang="en-US" b="1" dirty="0"/>
              <a:t>the Holy Spirit wrote or inspired the Word, what the Word does, the Spirit does through the medium of His Word. </a:t>
            </a:r>
          </a:p>
        </p:txBody>
      </p:sp>
    </p:spTree>
    <p:extLst>
      <p:ext uri="{BB962C8B-B14F-4D97-AF65-F5344CB8AC3E}">
        <p14:creationId xmlns:p14="http://schemas.microsoft.com/office/powerpoint/2010/main" val="3374777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1" dirty="0" smtClean="0"/>
              <a:t>The Holy Spirit Works Through the Word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gospel is God’s power to salvation (Rom. 1:16). </a:t>
            </a:r>
            <a:endParaRPr lang="en-US" b="1" dirty="0" smtClean="0"/>
          </a:p>
          <a:p>
            <a:r>
              <a:rPr lang="en-US" b="1" dirty="0" smtClean="0"/>
              <a:t>The </a:t>
            </a:r>
            <a:r>
              <a:rPr lang="en-US" b="1" dirty="0"/>
              <a:t>gospel was delivered by the Holy Spirit sent from Heaven (1 Pet. 1:12). </a:t>
            </a:r>
            <a:endParaRPr lang="en-US" b="1" dirty="0" smtClean="0"/>
          </a:p>
          <a:p>
            <a:r>
              <a:rPr lang="en-US" b="1" dirty="0" smtClean="0"/>
              <a:t>When </a:t>
            </a:r>
            <a:r>
              <a:rPr lang="en-US" b="1" dirty="0"/>
              <a:t>inspired men preached the gospel, the Holy Spirit was working. </a:t>
            </a:r>
            <a:endParaRPr lang="en-US" b="1" dirty="0" smtClean="0"/>
          </a:p>
          <a:p>
            <a:r>
              <a:rPr lang="en-US" b="1" dirty="0" smtClean="0"/>
              <a:t>The </a:t>
            </a:r>
            <a:r>
              <a:rPr lang="en-US" b="1" dirty="0"/>
              <a:t>Holy Spirit continues to work when the inspired Word is preached today. </a:t>
            </a:r>
          </a:p>
        </p:txBody>
      </p:sp>
    </p:spTree>
    <p:extLst>
      <p:ext uri="{BB962C8B-B14F-4D97-AF65-F5344CB8AC3E}">
        <p14:creationId xmlns:p14="http://schemas.microsoft.com/office/powerpoint/2010/main" val="1332009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bg1"/>
                </a:solidFill>
              </a:rPr>
              <a:t>Accounts of Conversion in Acts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65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305050"/>
          </a:xfrm>
        </p:spPr>
        <p:txBody>
          <a:bodyPr>
            <a:noAutofit/>
          </a:bodyPr>
          <a:lstStyle/>
          <a:p>
            <a:r>
              <a:rPr lang="en-US" sz="60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</a:rPr>
              <a:t>The Holy </a:t>
            </a:r>
            <a:r>
              <a:rPr lang="en-US" sz="60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</a:rPr>
              <a:t>Spirit           </a:t>
            </a:r>
            <a:r>
              <a:rPr lang="en-US" sz="60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</a:rPr>
              <a:t>and </a:t>
            </a:r>
            <a:r>
              <a:rPr lang="en-US" sz="60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</a:rPr>
              <a:t>Conversion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81200"/>
          </a:xfrm>
        </p:spPr>
        <p:txBody>
          <a:bodyPr>
            <a:noAutofit/>
          </a:bodyPr>
          <a:lstStyle/>
          <a:p>
            <a:r>
              <a:rPr lang="en-US" sz="2800" dirty="0" smtClean="0">
                <a:ln w="10541" cmpd="sng">
                  <a:noFill/>
                  <a:prstDash val="solid"/>
                </a:ln>
                <a:solidFill>
                  <a:schemeClr val="tx1"/>
                </a:solidFill>
              </a:rPr>
              <a:t>“Most </a:t>
            </a:r>
            <a:r>
              <a:rPr lang="en-US" sz="2800" dirty="0">
                <a:ln w="10541" cmpd="sng">
                  <a:noFill/>
                  <a:prstDash val="solid"/>
                </a:ln>
                <a:solidFill>
                  <a:schemeClr val="tx1"/>
                </a:solidFill>
              </a:rPr>
              <a:t>assuredly, I say to you, unless </a:t>
            </a:r>
            <a:r>
              <a:rPr lang="en-US" sz="2800" dirty="0" smtClean="0">
                <a:ln w="10541" cmpd="sng">
                  <a:noFill/>
                  <a:prstDash val="solid"/>
                </a:ln>
                <a:solidFill>
                  <a:schemeClr val="tx1"/>
                </a:solidFill>
              </a:rPr>
              <a:t>     one </a:t>
            </a:r>
            <a:r>
              <a:rPr lang="en-US" sz="2800" dirty="0">
                <a:ln w="10541" cmpd="sng">
                  <a:noFill/>
                  <a:prstDash val="solid"/>
                </a:ln>
                <a:solidFill>
                  <a:schemeClr val="tx1"/>
                </a:solidFill>
              </a:rPr>
              <a:t>is born of water and the Spirit, he cannot enter the kingdom of God</a:t>
            </a:r>
            <a:r>
              <a:rPr lang="en-US" sz="2800" dirty="0" smtClean="0">
                <a:ln w="10541" cmpd="sng">
                  <a:noFill/>
                  <a:prstDash val="solid"/>
                </a:ln>
                <a:solidFill>
                  <a:schemeClr val="tx1"/>
                </a:solidFill>
              </a:rPr>
              <a:t>.”</a:t>
            </a:r>
            <a:endParaRPr lang="en-US" sz="2800" dirty="0">
              <a:ln w="10541" cmpd="sng">
                <a:noFill/>
                <a:prstDash val="solid"/>
              </a:ln>
              <a:solidFill>
                <a:schemeClr val="tx1"/>
              </a:solidFill>
            </a:endParaRPr>
          </a:p>
          <a:p>
            <a:r>
              <a:rPr lang="en-US" sz="2800" dirty="0" smtClean="0">
                <a:ln w="10541" cmpd="sng">
                  <a:noFill/>
                  <a:prstDash val="solid"/>
                </a:ln>
                <a:solidFill>
                  <a:schemeClr val="tx1"/>
                </a:solidFill>
              </a:rPr>
              <a:t>John 3:5</a:t>
            </a:r>
            <a:endParaRPr lang="en-US" sz="2800" dirty="0">
              <a:ln w="10541" cmpd="sng">
                <a:noFill/>
                <a:prstDash val="solid"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456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bg1"/>
                </a:solidFill>
              </a:rPr>
              <a:t>Accounts of Conversion in Acts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3,000 on Pentecost - </a:t>
            </a:r>
            <a:r>
              <a:rPr lang="en-US" sz="3600" b="1" dirty="0" smtClean="0">
                <a:solidFill>
                  <a:srgbClr val="FFFF00"/>
                </a:solidFill>
              </a:rPr>
              <a:t>Acts 2:1-4, 33-39</a:t>
            </a:r>
          </a:p>
          <a:p>
            <a:pPr lvl="0"/>
            <a:endParaRPr lang="en-US" sz="800" dirty="0" smtClean="0">
              <a:solidFill>
                <a:schemeClr val="bg1"/>
              </a:solidFill>
            </a:endParaRPr>
          </a:p>
          <a:p>
            <a:pPr lvl="0"/>
            <a:r>
              <a:rPr lang="en-US" sz="3600" dirty="0" smtClean="0">
                <a:solidFill>
                  <a:schemeClr val="bg1"/>
                </a:solidFill>
              </a:rPr>
              <a:t>The </a:t>
            </a:r>
            <a:r>
              <a:rPr lang="en-US" sz="3600" dirty="0">
                <a:solidFill>
                  <a:schemeClr val="bg1"/>
                </a:solidFill>
              </a:rPr>
              <a:t>Holy Spirit </a:t>
            </a:r>
            <a:r>
              <a:rPr lang="en-US" sz="3600" dirty="0" smtClean="0">
                <a:solidFill>
                  <a:schemeClr val="bg1"/>
                </a:solidFill>
              </a:rPr>
              <a:t>was </a:t>
            </a:r>
            <a:r>
              <a:rPr lang="en-US" sz="3600" dirty="0">
                <a:solidFill>
                  <a:schemeClr val="bg1"/>
                </a:solidFill>
              </a:rPr>
              <a:t>present on this occasion, but He </a:t>
            </a:r>
            <a:r>
              <a:rPr lang="en-US" sz="3600" dirty="0" smtClean="0">
                <a:solidFill>
                  <a:schemeClr val="bg1"/>
                </a:solidFill>
              </a:rPr>
              <a:t>was </a:t>
            </a:r>
            <a:r>
              <a:rPr lang="en-US" sz="3600" dirty="0">
                <a:solidFill>
                  <a:schemeClr val="bg1"/>
                </a:solidFill>
              </a:rPr>
              <a:t>not interacting directly with those who </a:t>
            </a:r>
            <a:r>
              <a:rPr lang="en-US" sz="3600" dirty="0" smtClean="0">
                <a:solidFill>
                  <a:schemeClr val="bg1"/>
                </a:solidFill>
              </a:rPr>
              <a:t>were </a:t>
            </a:r>
            <a:r>
              <a:rPr lang="en-US" sz="3600" dirty="0">
                <a:solidFill>
                  <a:schemeClr val="bg1"/>
                </a:solidFill>
              </a:rPr>
              <a:t>in need of salvation. He inspired Peter to preach the </a:t>
            </a:r>
            <a:r>
              <a:rPr lang="en-US" sz="3600" dirty="0" smtClean="0">
                <a:solidFill>
                  <a:schemeClr val="bg1"/>
                </a:solidFill>
              </a:rPr>
              <a:t>gospel to them and they were saved. </a:t>
            </a:r>
            <a:endParaRPr lang="en-US" sz="3600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626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bg1"/>
                </a:solidFill>
              </a:rPr>
              <a:t>Accounts of Conversion in Acts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Ethiopian Eunuch - </a:t>
            </a:r>
            <a:r>
              <a:rPr lang="en-US" sz="3600" b="1" dirty="0" smtClean="0">
                <a:solidFill>
                  <a:srgbClr val="FFFF00"/>
                </a:solidFill>
              </a:rPr>
              <a:t>Acts 8:29, 39</a:t>
            </a:r>
          </a:p>
          <a:p>
            <a:pPr lvl="0"/>
            <a:endParaRPr lang="en-US" sz="800" dirty="0" smtClean="0">
              <a:solidFill>
                <a:schemeClr val="bg1"/>
              </a:solidFill>
            </a:endParaRPr>
          </a:p>
          <a:p>
            <a:pPr lvl="0"/>
            <a:r>
              <a:rPr lang="en-US" sz="3600" dirty="0" smtClean="0">
                <a:solidFill>
                  <a:schemeClr val="bg1"/>
                </a:solidFill>
              </a:rPr>
              <a:t>The </a:t>
            </a:r>
            <a:r>
              <a:rPr lang="en-US" sz="3600" dirty="0">
                <a:solidFill>
                  <a:schemeClr val="bg1"/>
                </a:solidFill>
              </a:rPr>
              <a:t>Holy Spirit </a:t>
            </a:r>
            <a:r>
              <a:rPr lang="en-US" sz="3600" dirty="0" smtClean="0">
                <a:solidFill>
                  <a:schemeClr val="bg1"/>
                </a:solidFill>
              </a:rPr>
              <a:t>led the preacher to the sinner who was seeking the truth, but He did not interact </a:t>
            </a:r>
            <a:r>
              <a:rPr lang="en-US" sz="3600" dirty="0">
                <a:solidFill>
                  <a:schemeClr val="bg1"/>
                </a:solidFill>
              </a:rPr>
              <a:t>directly with </a:t>
            </a:r>
            <a:r>
              <a:rPr lang="en-US" sz="3600" dirty="0" smtClean="0">
                <a:solidFill>
                  <a:schemeClr val="bg1"/>
                </a:solidFill>
              </a:rPr>
              <a:t>the man who was lost. </a:t>
            </a:r>
            <a:endParaRPr lang="en-US" sz="3600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429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bg1"/>
                </a:solidFill>
              </a:rPr>
              <a:t>Accounts of Conversion in Acts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Cornelius </a:t>
            </a:r>
            <a:r>
              <a:rPr lang="en-US" sz="3600" b="1" dirty="0">
                <a:solidFill>
                  <a:schemeClr val="bg1"/>
                </a:solidFill>
              </a:rPr>
              <a:t>- </a:t>
            </a:r>
            <a:r>
              <a:rPr lang="en-US" sz="3600" b="1" dirty="0">
                <a:solidFill>
                  <a:srgbClr val="FFFF00"/>
                </a:solidFill>
              </a:rPr>
              <a:t>Acts </a:t>
            </a:r>
            <a:r>
              <a:rPr lang="en-US" sz="3600" b="1" dirty="0" smtClean="0">
                <a:solidFill>
                  <a:srgbClr val="FFFF00"/>
                </a:solidFill>
              </a:rPr>
              <a:t>10:19-20, 44-48</a:t>
            </a:r>
            <a:endParaRPr lang="en-US" sz="3600" b="1" dirty="0">
              <a:solidFill>
                <a:srgbClr val="FFFF00"/>
              </a:solidFill>
            </a:endParaRPr>
          </a:p>
          <a:p>
            <a:pPr lvl="0"/>
            <a:endParaRPr lang="en-US" sz="800" dirty="0">
              <a:solidFill>
                <a:schemeClr val="bg1"/>
              </a:solidFill>
            </a:endParaRPr>
          </a:p>
          <a:p>
            <a:pPr lvl="0"/>
            <a:r>
              <a:rPr lang="en-US" sz="3600" dirty="0">
                <a:solidFill>
                  <a:schemeClr val="bg1"/>
                </a:solidFill>
              </a:rPr>
              <a:t>The Holy Spirit </a:t>
            </a:r>
            <a:r>
              <a:rPr lang="en-US" sz="3600" dirty="0" smtClean="0">
                <a:solidFill>
                  <a:schemeClr val="bg1"/>
                </a:solidFill>
              </a:rPr>
              <a:t>sent the </a:t>
            </a:r>
            <a:r>
              <a:rPr lang="en-US" sz="3600" dirty="0">
                <a:solidFill>
                  <a:schemeClr val="bg1"/>
                </a:solidFill>
              </a:rPr>
              <a:t>preacher to the </a:t>
            </a:r>
            <a:r>
              <a:rPr lang="en-US" sz="3600" dirty="0" smtClean="0">
                <a:solidFill>
                  <a:schemeClr val="bg1"/>
                </a:solidFill>
              </a:rPr>
              <a:t>those who were </a:t>
            </a:r>
            <a:r>
              <a:rPr lang="en-US" sz="3600" dirty="0">
                <a:solidFill>
                  <a:schemeClr val="bg1"/>
                </a:solidFill>
              </a:rPr>
              <a:t>seeking the truth, but He did not interact directly with </a:t>
            </a:r>
            <a:r>
              <a:rPr lang="en-US" sz="3600" dirty="0" smtClean="0">
                <a:solidFill>
                  <a:schemeClr val="bg1"/>
                </a:solidFill>
              </a:rPr>
              <a:t>those who were </a:t>
            </a:r>
            <a:r>
              <a:rPr lang="en-US" sz="3600" dirty="0">
                <a:solidFill>
                  <a:schemeClr val="bg1"/>
                </a:solidFill>
              </a:rPr>
              <a:t>lost. </a:t>
            </a: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62626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bg1"/>
                </a:solidFill>
              </a:rPr>
              <a:t>Accounts of Conversion in Acts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The Holy Spirit </a:t>
            </a:r>
            <a:r>
              <a:rPr lang="en-US" sz="3600" dirty="0" smtClean="0">
                <a:solidFill>
                  <a:schemeClr val="bg1"/>
                </a:solidFill>
              </a:rPr>
              <a:t>is involved in all of these accounts, but He does not speak to or act directly upon any sinner to bring about his salvation. </a:t>
            </a: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sz="3600" dirty="0" smtClean="0">
                <a:solidFill>
                  <a:schemeClr val="bg1"/>
                </a:solidFill>
              </a:rPr>
              <a:t>The Holy Spirit works through the same medium (His Word) to bring about the salvation of mankind today.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62626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143000"/>
          </a:xfrm>
        </p:spPr>
        <p:txBody>
          <a:bodyPr/>
          <a:lstStyle/>
          <a:p>
            <a:pPr algn="l"/>
            <a:r>
              <a:rPr lang="en-US" b="1" i="1" dirty="0" smtClean="0"/>
              <a:t>Stages of Conversion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077200" cy="472440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b="1" dirty="0" smtClean="0"/>
              <a:t>Change in Heart. </a:t>
            </a:r>
            <a:r>
              <a:rPr lang="en-US" sz="3600" dirty="0" smtClean="0"/>
              <a:t>The Holy Spirit convicts man of his sin (John 16:8).</a:t>
            </a:r>
            <a:endParaRPr lang="en-US" sz="3600" b="1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/>
              <a:t>Change in State or Condition. </a:t>
            </a:r>
            <a:r>
              <a:rPr lang="en-US" sz="3600" dirty="0" smtClean="0"/>
              <a:t>The Holy Spirit causes us to be born again (John 3:5; Titus 3:5).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/>
              <a:t>Change in Relationship. </a:t>
            </a:r>
            <a:r>
              <a:rPr lang="en-US" sz="3600" dirty="0" smtClean="0"/>
              <a:t>The Holy Spirit brings us into fellowship with God (Eph. 2:18; 2 Cor. 13:14). </a:t>
            </a:r>
          </a:p>
        </p:txBody>
      </p:sp>
      <p:pic>
        <p:nvPicPr>
          <p:cNvPr id="1026" name="Picture 2" descr="http://www.goldsmithinsurance.com/media/term-life-convers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04800"/>
            <a:ext cx="1447800" cy="14478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4674111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“Not </a:t>
            </a:r>
            <a:r>
              <a:rPr lang="en-US" dirty="0"/>
              <a:t>by works of righteousness which we have done, but according to His mercy He saved us, through the washing of regeneration and renewing of the Holy </a:t>
            </a:r>
            <a:r>
              <a:rPr lang="en-US" dirty="0" smtClean="0"/>
              <a:t>Spirit.”</a:t>
            </a:r>
            <a:endParaRPr lang="en-US" dirty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Titus 3:5</a:t>
            </a:r>
            <a:endParaRPr lang="en-US" dirty="0"/>
          </a:p>
        </p:txBody>
      </p:sp>
      <p:pic>
        <p:nvPicPr>
          <p:cNvPr id="4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00" y="45720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8904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 smtClean="0"/>
              <a:t>Many believe they are saved through a “divine grace” that is the result of the direct operation of the Holy Spirit upon their heart.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146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Calvinism’s Irresistible Grace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/>
              <a:t>“Therefore, the Holy Spirit, in order to bring God’s elect to salvation, extends to them a special inward call in addition to the outward call contained in the gospel message. Through this special call the Holy Spirit performs a work of grace within the sinner which inevitably brings him to faith in Christ.” </a:t>
            </a:r>
            <a:endParaRPr lang="en-US" dirty="0" smtClean="0"/>
          </a:p>
          <a:p>
            <a:r>
              <a:rPr lang="en-US" sz="2400" dirty="0" smtClean="0"/>
              <a:t>(</a:t>
            </a:r>
            <a:r>
              <a:rPr lang="en-US" sz="2400" dirty="0"/>
              <a:t>Steele, David N., Thomas, Curtis C., </a:t>
            </a:r>
            <a:r>
              <a:rPr lang="en-US" sz="2400" i="1" dirty="0"/>
              <a:t>The Five Points of Calvinism: Defined, Defended, Documented</a:t>
            </a:r>
            <a:r>
              <a:rPr lang="en-US" sz="2400" dirty="0"/>
              <a:t>, </a:t>
            </a:r>
            <a:r>
              <a:rPr lang="en-US" sz="2400" dirty="0" smtClean="0"/>
              <a:t>p. 48).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036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Stages of Conversion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72100" cy="4525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b="1" dirty="0" smtClean="0"/>
              <a:t>Change in Heart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/>
              <a:t>Change in State or Condition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/>
              <a:t>Change in Relationship</a:t>
            </a:r>
          </a:p>
        </p:txBody>
      </p:sp>
      <p:pic>
        <p:nvPicPr>
          <p:cNvPr id="1026" name="Picture 2" descr="http://www.goldsmithinsurance.com/media/term-life-convers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600200"/>
            <a:ext cx="2667000" cy="26670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3968064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The Word of God and Man’s Salvation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26982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The Word of God and Man’s Salvation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“I </a:t>
            </a:r>
            <a:r>
              <a:rPr lang="en-US" b="1" dirty="0"/>
              <a:t>do not pray for these alone, but also for those who will believe in Me </a:t>
            </a:r>
            <a:r>
              <a:rPr lang="en-US" b="1" u="sng" dirty="0"/>
              <a:t>through their </a:t>
            </a:r>
            <a:r>
              <a:rPr lang="en-US" b="1" u="sng" dirty="0" smtClean="0"/>
              <a:t>word</a:t>
            </a:r>
            <a:r>
              <a:rPr lang="en-US" b="1" dirty="0" smtClean="0"/>
              <a:t>.”</a:t>
            </a:r>
            <a:endParaRPr lang="en-US" b="1" dirty="0"/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b="1" dirty="0" smtClean="0"/>
              <a:t>John 17:20</a:t>
            </a:r>
            <a:endParaRPr lang="en-US" b="1" dirty="0"/>
          </a:p>
        </p:txBody>
      </p:sp>
      <p:pic>
        <p:nvPicPr>
          <p:cNvPr id="5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48006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85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The Word of God and Man’s Salvation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“And </a:t>
            </a:r>
            <a:r>
              <a:rPr lang="en-US" b="1" dirty="0"/>
              <a:t>truly Jesus did many other signs in the presence of His disciples, which are not written in this book; </a:t>
            </a:r>
            <a:r>
              <a:rPr lang="en-US" b="1" dirty="0" smtClean="0"/>
              <a:t>but </a:t>
            </a:r>
            <a:r>
              <a:rPr lang="en-US" b="1" u="sng" dirty="0"/>
              <a:t>these are written</a:t>
            </a:r>
            <a:r>
              <a:rPr lang="en-US" b="1" dirty="0"/>
              <a:t> that you may believe that Jesus is the Christ, the Son of God, and that believing you may have life in His </a:t>
            </a:r>
            <a:r>
              <a:rPr lang="en-US" b="1" dirty="0" smtClean="0"/>
              <a:t>name.”</a:t>
            </a:r>
            <a:endParaRPr lang="en-US" b="1" dirty="0"/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b="1" dirty="0" smtClean="0"/>
              <a:t>John 20:30-31</a:t>
            </a:r>
            <a:endParaRPr lang="en-US" b="1" dirty="0"/>
          </a:p>
        </p:txBody>
      </p:sp>
      <p:pic>
        <p:nvPicPr>
          <p:cNvPr id="5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48006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85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932</Words>
  <Application>Microsoft Office PowerPoint</Application>
  <PresentationFormat>On-screen Show (4:3)</PresentationFormat>
  <Paragraphs>78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PowerPoint Presentation</vt:lpstr>
      <vt:lpstr>The Holy Spirit           and Conversion</vt:lpstr>
      <vt:lpstr>PowerPoint Presentation</vt:lpstr>
      <vt:lpstr>PowerPoint Presentation</vt:lpstr>
      <vt:lpstr>Calvinism’s Irresistible Grace</vt:lpstr>
      <vt:lpstr>Stages of Conversion</vt:lpstr>
      <vt:lpstr>The Word of God and Man’s Salvation</vt:lpstr>
      <vt:lpstr>The Word of God and Man’s Salvation</vt:lpstr>
      <vt:lpstr>The Word of God and Man’s Salvation</vt:lpstr>
      <vt:lpstr>The Word of God and Man’s Salvation</vt:lpstr>
      <vt:lpstr>The Word of God and Man’s Salvation</vt:lpstr>
      <vt:lpstr>The Word of God and Man’s Salvation</vt:lpstr>
      <vt:lpstr>The Word of God and Man’s Salvation</vt:lpstr>
      <vt:lpstr>The Word of God and Man’s Salvation</vt:lpstr>
      <vt:lpstr>The Word of God and Man’s Salvation</vt:lpstr>
      <vt:lpstr>The Holy Spirit Works Through the Word</vt:lpstr>
      <vt:lpstr>The Holy Spirit Works Through the Word</vt:lpstr>
      <vt:lpstr>The Holy Spirit Works Through the Word</vt:lpstr>
      <vt:lpstr>Accounts of Conversion in Acts</vt:lpstr>
      <vt:lpstr>Accounts of Conversion in Acts</vt:lpstr>
      <vt:lpstr>Accounts of Conversion in Acts</vt:lpstr>
      <vt:lpstr>Accounts of Conversion in Acts</vt:lpstr>
      <vt:lpstr>Accounts of Conversion in Acts</vt:lpstr>
      <vt:lpstr>Stages of Conversion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Holy Spirit</dc:title>
  <dc:creator>Heath</dc:creator>
  <cp:lastModifiedBy>Guest</cp:lastModifiedBy>
  <cp:revision>45</cp:revision>
  <dcterms:created xsi:type="dcterms:W3CDTF">2013-05-08T14:23:39Z</dcterms:created>
  <dcterms:modified xsi:type="dcterms:W3CDTF">2013-06-02T21:47:23Z</dcterms:modified>
</cp:coreProperties>
</file>