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0" r:id="rId5"/>
    <p:sldId id="276" r:id="rId6"/>
    <p:sldId id="261" r:id="rId7"/>
    <p:sldId id="264" r:id="rId8"/>
    <p:sldId id="265" r:id="rId9"/>
    <p:sldId id="266" r:id="rId10"/>
    <p:sldId id="267" r:id="rId11"/>
    <p:sldId id="268" r:id="rId12"/>
    <p:sldId id="269" r:id="rId13"/>
    <p:sldId id="270" r:id="rId14"/>
    <p:sldId id="271" r:id="rId15"/>
    <p:sldId id="272" r:id="rId16"/>
    <p:sldId id="258"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5/12/2013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2022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5/12/2013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7532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5/12/2013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732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5/12/2013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2125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5/12/2013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432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1F733-D904-4876-A5EE-CDF66D0F83F0}" type="datetimeFigureOut">
              <a:rPr lang="en-US" smtClean="0"/>
              <a:t>5/12/2013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88295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1F733-D904-4876-A5EE-CDF66D0F83F0}" type="datetimeFigureOut">
              <a:rPr lang="en-US" smtClean="0"/>
              <a:t>5/12/2013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9870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1F733-D904-4876-A5EE-CDF66D0F83F0}" type="datetimeFigureOut">
              <a:rPr lang="en-US" smtClean="0"/>
              <a:t>5/12/2013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9788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5/12/2013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04940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5/12/2013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6017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5/12/2013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1160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5/12/2013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203413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is a Distinct Individual</a:t>
            </a:r>
            <a:endParaRPr lang="en-US" b="1" i="1" dirty="0"/>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pPr lvl="0"/>
            <a:r>
              <a:rPr lang="en-US" b="1" dirty="0"/>
              <a:t>Hears</a:t>
            </a:r>
            <a:r>
              <a:rPr lang="en-US" dirty="0"/>
              <a:t> - John 16:13</a:t>
            </a:r>
          </a:p>
          <a:p>
            <a:pPr lvl="0"/>
            <a:r>
              <a:rPr lang="en-US" b="1" dirty="0"/>
              <a:t>Speaks</a:t>
            </a:r>
            <a:r>
              <a:rPr lang="en-US" dirty="0"/>
              <a:t> - John 16:13, 1 Tim. 4:1</a:t>
            </a:r>
          </a:p>
          <a:p>
            <a:pPr lvl="0"/>
            <a:r>
              <a:rPr lang="en-US" b="1" dirty="0"/>
              <a:t>Guides</a:t>
            </a:r>
            <a:r>
              <a:rPr lang="en-US" dirty="0"/>
              <a:t> - John 16:13</a:t>
            </a:r>
          </a:p>
          <a:p>
            <a:pPr lvl="0"/>
            <a:r>
              <a:rPr lang="en-US" b="1" dirty="0"/>
              <a:t>Teaches</a:t>
            </a:r>
            <a:r>
              <a:rPr lang="en-US" dirty="0"/>
              <a:t> - John 14:26</a:t>
            </a:r>
          </a:p>
          <a:p>
            <a:pPr lvl="0"/>
            <a:r>
              <a:rPr lang="en-US" b="1" dirty="0"/>
              <a:t>Reminds</a:t>
            </a:r>
            <a:r>
              <a:rPr lang="en-US" dirty="0"/>
              <a:t> - John 14:26</a:t>
            </a:r>
          </a:p>
          <a:p>
            <a:pPr lvl="0"/>
            <a:r>
              <a:rPr lang="en-US" b="1" dirty="0"/>
              <a:t>Forbids</a:t>
            </a:r>
            <a:r>
              <a:rPr lang="en-US" dirty="0"/>
              <a:t> - Acts 16:6-7</a:t>
            </a:r>
          </a:p>
          <a:p>
            <a:pPr lvl="0"/>
            <a:r>
              <a:rPr lang="en-US" b="1" dirty="0"/>
              <a:t>Comforts</a:t>
            </a:r>
            <a:r>
              <a:rPr lang="en-US" dirty="0"/>
              <a:t> - Acts 9:31</a:t>
            </a:r>
          </a:p>
          <a:p>
            <a:pPr lvl="0"/>
            <a:r>
              <a:rPr lang="en-US" b="1" dirty="0"/>
              <a:t>Searches</a:t>
            </a:r>
            <a:r>
              <a:rPr lang="en-US" dirty="0"/>
              <a:t> - 1 Cor. 2:10</a:t>
            </a:r>
          </a:p>
          <a:p>
            <a:pPr lvl="0"/>
            <a:r>
              <a:rPr lang="en-US" b="1" dirty="0"/>
              <a:t>Reveal</a:t>
            </a:r>
            <a:r>
              <a:rPr lang="en-US" dirty="0"/>
              <a:t> - 1 Cor. 2:10</a:t>
            </a:r>
          </a:p>
          <a:p>
            <a:pPr lvl="0"/>
            <a:r>
              <a:rPr lang="en-US" b="1" dirty="0"/>
              <a:t>Strives</a:t>
            </a:r>
            <a:r>
              <a:rPr lang="en-US" dirty="0"/>
              <a:t> - Gen. </a:t>
            </a:r>
            <a:r>
              <a:rPr lang="en-US" dirty="0" smtClean="0"/>
              <a:t>6:3</a:t>
            </a:r>
            <a:endParaRPr lang="en-US" dirty="0"/>
          </a:p>
        </p:txBody>
      </p:sp>
      <p:sp>
        <p:nvSpPr>
          <p:cNvPr id="4" name="TextBox 3"/>
          <p:cNvSpPr txBox="1"/>
          <p:nvPr/>
        </p:nvSpPr>
        <p:spPr>
          <a:xfrm>
            <a:off x="5943600" y="4267200"/>
            <a:ext cx="2514600" cy="1384995"/>
          </a:xfrm>
          <a:prstGeom prst="rect">
            <a:avLst/>
          </a:prstGeom>
          <a:solidFill>
            <a:srgbClr val="FFFF00"/>
          </a:solidFill>
          <a:ln>
            <a:solidFill>
              <a:schemeClr val="tx1"/>
            </a:solidFill>
          </a:ln>
        </p:spPr>
        <p:txBody>
          <a:bodyPr wrap="square" rtlCol="0">
            <a:spAutoFit/>
          </a:bodyPr>
          <a:lstStyle/>
          <a:p>
            <a:pPr algn="ctr"/>
            <a:r>
              <a:rPr lang="en-US" sz="2800" b="1" dirty="0" smtClean="0"/>
              <a:t>These are all things that a person can do. </a:t>
            </a:r>
            <a:endParaRPr lang="en-US" sz="2800" b="1" dirty="0"/>
          </a:p>
        </p:txBody>
      </p:sp>
    </p:spTree>
    <p:extLst>
      <p:ext uri="{BB962C8B-B14F-4D97-AF65-F5344CB8AC3E}">
        <p14:creationId xmlns:p14="http://schemas.microsoft.com/office/powerpoint/2010/main" val="300722379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is a Distinct Individual</a:t>
            </a:r>
            <a:endParaRPr lang="en-US" b="1" i="1" dirty="0"/>
          </a:p>
        </p:txBody>
      </p:sp>
      <p:sp>
        <p:nvSpPr>
          <p:cNvPr id="3" name="Content Placeholder 2"/>
          <p:cNvSpPr>
            <a:spLocks noGrp="1"/>
          </p:cNvSpPr>
          <p:nvPr>
            <p:ph idx="1"/>
          </p:nvPr>
        </p:nvSpPr>
        <p:spPr>
          <a:xfrm>
            <a:off x="457200" y="1600200"/>
            <a:ext cx="8229600" cy="4953000"/>
          </a:xfrm>
        </p:spPr>
        <p:txBody>
          <a:bodyPr>
            <a:normAutofit/>
          </a:bodyPr>
          <a:lstStyle/>
          <a:p>
            <a:pPr lvl="0"/>
            <a:r>
              <a:rPr lang="en-US" b="1" dirty="0"/>
              <a:t>Grieved</a:t>
            </a:r>
            <a:r>
              <a:rPr lang="en-US" dirty="0"/>
              <a:t> - Eph. 4:30</a:t>
            </a:r>
          </a:p>
          <a:p>
            <a:pPr lvl="0"/>
            <a:r>
              <a:rPr lang="en-US" b="1" dirty="0"/>
              <a:t>Insulted </a:t>
            </a:r>
            <a:r>
              <a:rPr lang="en-US" dirty="0"/>
              <a:t>- Heb. 10:29</a:t>
            </a:r>
          </a:p>
          <a:p>
            <a:pPr lvl="0"/>
            <a:r>
              <a:rPr lang="en-US" b="1" dirty="0"/>
              <a:t>Blasphemed</a:t>
            </a:r>
            <a:r>
              <a:rPr lang="en-US" dirty="0"/>
              <a:t> - Matt. 12:31</a:t>
            </a:r>
          </a:p>
          <a:p>
            <a:pPr lvl="0"/>
            <a:r>
              <a:rPr lang="en-US" b="1" dirty="0"/>
              <a:t>Lied To</a:t>
            </a:r>
            <a:r>
              <a:rPr lang="en-US" dirty="0"/>
              <a:t> - Acts 5:3-4</a:t>
            </a:r>
          </a:p>
          <a:p>
            <a:pPr lvl="0"/>
            <a:r>
              <a:rPr lang="en-US" b="1" dirty="0"/>
              <a:t>Resisted</a:t>
            </a:r>
            <a:r>
              <a:rPr lang="en-US" dirty="0"/>
              <a:t> - Acts </a:t>
            </a:r>
            <a:r>
              <a:rPr lang="en-US" dirty="0" smtClean="0"/>
              <a:t>7:51</a:t>
            </a:r>
            <a:endParaRPr lang="en-US" dirty="0"/>
          </a:p>
        </p:txBody>
      </p:sp>
      <p:sp>
        <p:nvSpPr>
          <p:cNvPr id="4" name="TextBox 3"/>
          <p:cNvSpPr txBox="1"/>
          <p:nvPr/>
        </p:nvSpPr>
        <p:spPr>
          <a:xfrm>
            <a:off x="5943600" y="4267200"/>
            <a:ext cx="2514600" cy="1815882"/>
          </a:xfrm>
          <a:prstGeom prst="rect">
            <a:avLst/>
          </a:prstGeom>
          <a:solidFill>
            <a:srgbClr val="FFFF00"/>
          </a:solidFill>
          <a:ln>
            <a:solidFill>
              <a:schemeClr val="tx1"/>
            </a:solidFill>
          </a:ln>
        </p:spPr>
        <p:txBody>
          <a:bodyPr wrap="square" rtlCol="0">
            <a:spAutoFit/>
          </a:bodyPr>
          <a:lstStyle/>
          <a:p>
            <a:pPr algn="ctr"/>
            <a:r>
              <a:rPr lang="en-US" sz="2800" b="1" dirty="0" smtClean="0"/>
              <a:t>These are all things that can be done to a person. </a:t>
            </a:r>
            <a:endParaRPr lang="en-US" sz="2800" b="1" dirty="0"/>
          </a:p>
        </p:txBody>
      </p:sp>
    </p:spTree>
    <p:extLst>
      <p:ext uri="{BB962C8B-B14F-4D97-AF65-F5344CB8AC3E}">
        <p14:creationId xmlns:p14="http://schemas.microsoft.com/office/powerpoint/2010/main" val="29362931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is a Distinct Individual</a:t>
            </a:r>
            <a:endParaRPr lang="en-US" b="1" i="1" dirty="0"/>
          </a:p>
        </p:txBody>
      </p:sp>
      <p:sp>
        <p:nvSpPr>
          <p:cNvPr id="3" name="Content Placeholder 2"/>
          <p:cNvSpPr>
            <a:spLocks noGrp="1"/>
          </p:cNvSpPr>
          <p:nvPr>
            <p:ph idx="1"/>
          </p:nvPr>
        </p:nvSpPr>
        <p:spPr>
          <a:xfrm>
            <a:off x="457200" y="1600200"/>
            <a:ext cx="8229600" cy="4953000"/>
          </a:xfrm>
        </p:spPr>
        <p:txBody>
          <a:bodyPr>
            <a:normAutofit/>
          </a:bodyPr>
          <a:lstStyle/>
          <a:p>
            <a:pPr lvl="0"/>
            <a:r>
              <a:rPr lang="en-US" b="1" dirty="0"/>
              <a:t>Mind</a:t>
            </a:r>
            <a:r>
              <a:rPr lang="en-US" dirty="0"/>
              <a:t> - Rom. 8:27</a:t>
            </a:r>
          </a:p>
          <a:p>
            <a:pPr lvl="0"/>
            <a:r>
              <a:rPr lang="en-US" b="1" dirty="0"/>
              <a:t>Affection</a:t>
            </a:r>
            <a:r>
              <a:rPr lang="en-US" dirty="0"/>
              <a:t> - Rom. 15:30</a:t>
            </a:r>
          </a:p>
          <a:p>
            <a:pPr lvl="0"/>
            <a:r>
              <a:rPr lang="en-US" b="1" dirty="0"/>
              <a:t>Knowledge</a:t>
            </a:r>
            <a:r>
              <a:rPr lang="en-US" dirty="0"/>
              <a:t> - 1 Cor. 2:11</a:t>
            </a:r>
          </a:p>
          <a:p>
            <a:pPr lvl="0"/>
            <a:r>
              <a:rPr lang="en-US" b="1" dirty="0"/>
              <a:t>Will</a:t>
            </a:r>
            <a:r>
              <a:rPr lang="en-US" dirty="0"/>
              <a:t> - 1 Cor. 12:11</a:t>
            </a:r>
          </a:p>
          <a:p>
            <a:pPr lvl="0"/>
            <a:r>
              <a:rPr lang="en-US" b="1" dirty="0"/>
              <a:t>Power to carry out </a:t>
            </a:r>
            <a:r>
              <a:rPr lang="en-US" b="1" dirty="0" smtClean="0"/>
              <a:t>                                            His </a:t>
            </a:r>
            <a:r>
              <a:rPr lang="en-US" b="1" dirty="0"/>
              <a:t>will </a:t>
            </a:r>
            <a:r>
              <a:rPr lang="en-US" dirty="0"/>
              <a:t>- 1 Cor. </a:t>
            </a:r>
            <a:r>
              <a:rPr lang="en-US" dirty="0" smtClean="0"/>
              <a:t>12:11</a:t>
            </a:r>
            <a:endParaRPr lang="en-US" dirty="0"/>
          </a:p>
        </p:txBody>
      </p:sp>
      <p:sp>
        <p:nvSpPr>
          <p:cNvPr id="4" name="TextBox 3"/>
          <p:cNvSpPr txBox="1"/>
          <p:nvPr/>
        </p:nvSpPr>
        <p:spPr>
          <a:xfrm>
            <a:off x="5943600" y="4267200"/>
            <a:ext cx="2514600" cy="1384995"/>
          </a:xfrm>
          <a:prstGeom prst="rect">
            <a:avLst/>
          </a:prstGeom>
          <a:solidFill>
            <a:srgbClr val="FFFF00"/>
          </a:solidFill>
          <a:ln>
            <a:solidFill>
              <a:schemeClr val="tx1"/>
            </a:solidFill>
          </a:ln>
        </p:spPr>
        <p:txBody>
          <a:bodyPr wrap="square" rtlCol="0">
            <a:spAutoFit/>
          </a:bodyPr>
          <a:lstStyle/>
          <a:p>
            <a:pPr algn="ctr"/>
            <a:r>
              <a:rPr lang="en-US" sz="2800" b="1" dirty="0" smtClean="0"/>
              <a:t>These are all things that a person has. </a:t>
            </a:r>
            <a:endParaRPr lang="en-US" sz="2800" b="1" dirty="0"/>
          </a:p>
        </p:txBody>
      </p:sp>
    </p:spTree>
    <p:extLst>
      <p:ext uri="{BB962C8B-B14F-4D97-AF65-F5344CB8AC3E}">
        <p14:creationId xmlns:p14="http://schemas.microsoft.com/office/powerpoint/2010/main" val="29362931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The Holy Spirit is a Distinct Individual</a:t>
            </a:r>
            <a:endParaRPr lang="en-US" b="1" i="1" dirty="0"/>
          </a:p>
        </p:txBody>
      </p:sp>
      <p:sp>
        <p:nvSpPr>
          <p:cNvPr id="3" name="Content Placeholder 2"/>
          <p:cNvSpPr>
            <a:spLocks noGrp="1"/>
          </p:cNvSpPr>
          <p:nvPr>
            <p:ph idx="1"/>
          </p:nvPr>
        </p:nvSpPr>
        <p:spPr>
          <a:xfrm>
            <a:off x="457200" y="1600200"/>
            <a:ext cx="8229600" cy="4953000"/>
          </a:xfrm>
        </p:spPr>
        <p:txBody>
          <a:bodyPr>
            <a:normAutofit/>
          </a:bodyPr>
          <a:lstStyle/>
          <a:p>
            <a:pPr lvl="0"/>
            <a:r>
              <a:rPr lang="en-US" b="1" dirty="0" smtClean="0"/>
              <a:t>The Holy Spirit is not an “it.”</a:t>
            </a:r>
          </a:p>
          <a:p>
            <a:pPr lvl="0"/>
            <a:r>
              <a:rPr lang="en-US" b="1" dirty="0" smtClean="0"/>
              <a:t>He is referred to with masculine pronouns “He” and “His” </a:t>
            </a:r>
            <a:r>
              <a:rPr lang="en-US" dirty="0" smtClean="0"/>
              <a:t>- John 14:26, 15:26, 16:13</a:t>
            </a:r>
            <a:endParaRPr lang="en-US" dirty="0"/>
          </a:p>
        </p:txBody>
      </p:sp>
    </p:spTree>
    <p:extLst>
      <p:ext uri="{BB962C8B-B14F-4D97-AF65-F5344CB8AC3E}">
        <p14:creationId xmlns:p14="http://schemas.microsoft.com/office/powerpoint/2010/main" val="11433110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i="1" dirty="0" smtClean="0"/>
              <a:t>The Holy Spirit is a Member of the Godhead</a:t>
            </a:r>
            <a:endParaRPr lang="en-US" sz="3400" b="1" i="1" dirty="0"/>
          </a:p>
        </p:txBody>
      </p:sp>
      <p:sp>
        <p:nvSpPr>
          <p:cNvPr id="3" name="Content Placeholder 2"/>
          <p:cNvSpPr>
            <a:spLocks noGrp="1"/>
          </p:cNvSpPr>
          <p:nvPr>
            <p:ph idx="1"/>
          </p:nvPr>
        </p:nvSpPr>
        <p:spPr/>
        <p:txBody>
          <a:bodyPr/>
          <a:lstStyle/>
          <a:p>
            <a:r>
              <a:rPr lang="en-US" dirty="0" smtClean="0"/>
              <a:t>“Godhead” appears in the KJV in Acts 17:29; Rom. 1:20; Col. 2:9.</a:t>
            </a:r>
          </a:p>
          <a:p>
            <a:r>
              <a:rPr lang="en-US" dirty="0" smtClean="0"/>
              <a:t>Term refers to the quality or essence of being deity or being God. </a:t>
            </a:r>
          </a:p>
          <a:p>
            <a:pPr marL="0" indent="0">
              <a:buNone/>
            </a:pPr>
            <a:endParaRPr lang="en-US" dirty="0"/>
          </a:p>
        </p:txBody>
      </p:sp>
    </p:spTree>
    <p:extLst>
      <p:ext uri="{BB962C8B-B14F-4D97-AF65-F5344CB8AC3E}">
        <p14:creationId xmlns:p14="http://schemas.microsoft.com/office/powerpoint/2010/main" val="339816675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i="1" dirty="0" smtClean="0"/>
              <a:t>The Holy Spirit is a Member of the Godhead</a:t>
            </a:r>
            <a:endParaRPr lang="en-US" sz="3400" b="1" i="1" dirty="0"/>
          </a:p>
        </p:txBody>
      </p:sp>
      <p:sp>
        <p:nvSpPr>
          <p:cNvPr id="3" name="Content Placeholder 2"/>
          <p:cNvSpPr>
            <a:spLocks noGrp="1"/>
          </p:cNvSpPr>
          <p:nvPr>
            <p:ph idx="1"/>
          </p:nvPr>
        </p:nvSpPr>
        <p:spPr/>
        <p:txBody>
          <a:bodyPr/>
          <a:lstStyle/>
          <a:p>
            <a:r>
              <a:rPr lang="en-US" dirty="0" smtClean="0"/>
              <a:t>The Bible teaches that there is one God - Deut. 6:4</a:t>
            </a:r>
          </a:p>
          <a:p>
            <a:r>
              <a:rPr lang="en-US" dirty="0" smtClean="0"/>
              <a:t>The Bible teaches that the Godhead is made up of three distinct persons or individuals: </a:t>
            </a:r>
          </a:p>
          <a:p>
            <a:pPr lvl="1"/>
            <a:r>
              <a:rPr lang="en-US" sz="3200" dirty="0" smtClean="0"/>
              <a:t>God the Father</a:t>
            </a:r>
          </a:p>
          <a:p>
            <a:pPr lvl="1"/>
            <a:r>
              <a:rPr lang="en-US" sz="3200" dirty="0" smtClean="0"/>
              <a:t>God the Son</a:t>
            </a:r>
          </a:p>
          <a:p>
            <a:pPr lvl="1"/>
            <a:r>
              <a:rPr lang="en-US" sz="3200" dirty="0" smtClean="0"/>
              <a:t>God the Spirit</a:t>
            </a:r>
            <a:endParaRPr lang="en-US" sz="3200" dirty="0"/>
          </a:p>
        </p:txBody>
      </p:sp>
    </p:spTree>
    <p:extLst>
      <p:ext uri="{BB962C8B-B14F-4D97-AF65-F5344CB8AC3E}">
        <p14:creationId xmlns:p14="http://schemas.microsoft.com/office/powerpoint/2010/main" val="812639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400" b="1" i="1" dirty="0"/>
              <a:t>The Holy Spirit is a Member of the Godhead</a:t>
            </a:r>
            <a:endParaRPr lang="en-US" sz="3400" dirty="0"/>
          </a:p>
        </p:txBody>
      </p:sp>
      <p:sp>
        <p:nvSpPr>
          <p:cNvPr id="3" name="Content Placeholder 2"/>
          <p:cNvSpPr>
            <a:spLocks noGrp="1"/>
          </p:cNvSpPr>
          <p:nvPr>
            <p:ph idx="1"/>
          </p:nvPr>
        </p:nvSpPr>
        <p:spPr>
          <a:xfrm>
            <a:off x="457200" y="1905000"/>
            <a:ext cx="3352800" cy="4221163"/>
          </a:xfrm>
        </p:spPr>
        <p:txBody>
          <a:bodyPr/>
          <a:lstStyle/>
          <a:p>
            <a:r>
              <a:rPr lang="en-US" dirty="0" smtClean="0"/>
              <a:t>Separate from one another.</a:t>
            </a:r>
          </a:p>
          <a:p>
            <a:r>
              <a:rPr lang="en-US" dirty="0" smtClean="0"/>
              <a:t>Yet united in will, power, purpose, and action. </a:t>
            </a:r>
            <a:endParaRPr lang="en-US" dirty="0"/>
          </a:p>
        </p:txBody>
      </p:sp>
      <p:pic>
        <p:nvPicPr>
          <p:cNvPr id="2056" name="Picture 8" descr="http://dbmz6k5r32451.cloudfront.net/wp-content/uploads/Trinity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0025" y="1524000"/>
            <a:ext cx="4905375" cy="4905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097012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b="1" i="1" dirty="0" smtClean="0"/>
              <a:t>The Holy Spirit is a Member of the Godhead</a:t>
            </a:r>
            <a:endParaRPr lang="en-US" sz="3400" b="1" i="1" dirty="0"/>
          </a:p>
        </p:txBody>
      </p:sp>
      <p:pic>
        <p:nvPicPr>
          <p:cNvPr id="4" name="Picture 8" descr="http://dbmz6k5r32451.cloudfront.net/wp-content/uploads/Trinity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4625" y="4086224"/>
            <a:ext cx="2390775" cy="2390776"/>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lstStyle/>
          <a:p>
            <a:pPr lvl="0"/>
            <a:r>
              <a:rPr lang="en-US" b="1" dirty="0" smtClean="0"/>
              <a:t>The </a:t>
            </a:r>
            <a:r>
              <a:rPr lang="en-US" b="1" dirty="0"/>
              <a:t>baptism of </a:t>
            </a:r>
            <a:r>
              <a:rPr lang="en-US" b="1" dirty="0" smtClean="0"/>
              <a:t>Jesus </a:t>
            </a:r>
            <a:r>
              <a:rPr lang="en-US" dirty="0" smtClean="0"/>
              <a:t>- Matt</a:t>
            </a:r>
            <a:r>
              <a:rPr lang="en-US" dirty="0"/>
              <a:t>. </a:t>
            </a:r>
            <a:r>
              <a:rPr lang="en-US" dirty="0" smtClean="0"/>
              <a:t>3:13-17</a:t>
            </a:r>
            <a:endParaRPr lang="en-US" dirty="0"/>
          </a:p>
          <a:p>
            <a:pPr lvl="0"/>
            <a:r>
              <a:rPr lang="en-US" b="1" dirty="0"/>
              <a:t>The Great </a:t>
            </a:r>
            <a:r>
              <a:rPr lang="en-US" b="1" dirty="0" smtClean="0"/>
              <a:t>Commission </a:t>
            </a:r>
            <a:r>
              <a:rPr lang="en-US" dirty="0" smtClean="0"/>
              <a:t>- Matt</a:t>
            </a:r>
            <a:r>
              <a:rPr lang="en-US" dirty="0"/>
              <a:t>. </a:t>
            </a:r>
            <a:r>
              <a:rPr lang="en-US" dirty="0" smtClean="0"/>
              <a:t>28:19</a:t>
            </a:r>
            <a:endParaRPr lang="en-US" dirty="0"/>
          </a:p>
          <a:p>
            <a:pPr lvl="0"/>
            <a:r>
              <a:rPr lang="en-US" b="1" dirty="0"/>
              <a:t>Teaching about the </a:t>
            </a:r>
            <a:r>
              <a:rPr lang="en-US" b="1" dirty="0" smtClean="0"/>
              <a:t>Comforter </a:t>
            </a:r>
            <a:r>
              <a:rPr lang="en-US" dirty="0" smtClean="0"/>
              <a:t>-                           John </a:t>
            </a:r>
            <a:r>
              <a:rPr lang="en-US" dirty="0"/>
              <a:t>14:16-17; </a:t>
            </a:r>
            <a:r>
              <a:rPr lang="en-US" dirty="0" smtClean="0"/>
              <a:t>15:26</a:t>
            </a:r>
            <a:endParaRPr lang="en-US" dirty="0"/>
          </a:p>
          <a:p>
            <a:pPr lvl="0"/>
            <a:r>
              <a:rPr lang="en-US" b="1" dirty="0"/>
              <a:t>Assurance we are children of </a:t>
            </a:r>
            <a:r>
              <a:rPr lang="en-US" b="1" dirty="0" smtClean="0"/>
              <a:t>God </a:t>
            </a:r>
            <a:r>
              <a:rPr lang="en-US" dirty="0" smtClean="0"/>
              <a:t>-                   Rom</a:t>
            </a:r>
            <a:r>
              <a:rPr lang="en-US" dirty="0"/>
              <a:t>. </a:t>
            </a:r>
            <a:r>
              <a:rPr lang="en-US" dirty="0" smtClean="0"/>
              <a:t>8:16-17</a:t>
            </a:r>
            <a:endParaRPr lang="en-US" dirty="0"/>
          </a:p>
          <a:p>
            <a:pPr lvl="0"/>
            <a:r>
              <a:rPr lang="en-US" b="1" dirty="0"/>
              <a:t>Great </a:t>
            </a:r>
            <a:r>
              <a:rPr lang="en-US" b="1" dirty="0" smtClean="0"/>
              <a:t>benediction </a:t>
            </a:r>
            <a:r>
              <a:rPr lang="en-US" dirty="0" smtClean="0"/>
              <a:t>- 2 </a:t>
            </a:r>
            <a:r>
              <a:rPr lang="en-US" dirty="0"/>
              <a:t>Cor. </a:t>
            </a:r>
            <a:r>
              <a:rPr lang="en-US" dirty="0" smtClean="0"/>
              <a:t>13:14</a:t>
            </a:r>
            <a:endParaRPr lang="en-US" dirty="0"/>
          </a:p>
          <a:p>
            <a:pPr lvl="0"/>
            <a:r>
              <a:rPr lang="en-US" b="1" dirty="0"/>
              <a:t>Three-fold </a:t>
            </a:r>
            <a:r>
              <a:rPr lang="en-US" b="1" dirty="0" smtClean="0"/>
              <a:t>witness </a:t>
            </a:r>
            <a:r>
              <a:rPr lang="en-US" dirty="0" smtClean="0"/>
              <a:t>- 1 </a:t>
            </a:r>
            <a:r>
              <a:rPr lang="en-US" dirty="0"/>
              <a:t>John </a:t>
            </a:r>
            <a:r>
              <a:rPr lang="en-US" dirty="0" smtClean="0"/>
              <a:t>5:7 </a:t>
            </a:r>
            <a:endParaRPr lang="en-US" dirty="0"/>
          </a:p>
        </p:txBody>
      </p:sp>
    </p:spTree>
    <p:extLst>
      <p:ext uri="{BB962C8B-B14F-4D97-AF65-F5344CB8AC3E}">
        <p14:creationId xmlns:p14="http://schemas.microsoft.com/office/powerpoint/2010/main" val="1829674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75000"/>
              </a:schemeClr>
            </a:gs>
            <a:gs pos="50000">
              <a:schemeClr val="accent3">
                <a:lumMod val="60000"/>
                <a:lumOff val="40000"/>
              </a:schemeClr>
            </a:gs>
            <a:gs pos="100000">
              <a:schemeClr val="accent3">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The Work of the Holy Spirit</a:t>
            </a:r>
            <a:endParaRPr lang="en-US" b="1" i="1"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pPr lvl="0"/>
            <a:r>
              <a:rPr lang="en-US" b="1" dirty="0"/>
              <a:t>Creation</a:t>
            </a:r>
            <a:r>
              <a:rPr lang="en-US" dirty="0"/>
              <a:t> </a:t>
            </a:r>
            <a:r>
              <a:rPr lang="en-US" dirty="0" smtClean="0"/>
              <a:t>- Gen</a:t>
            </a:r>
            <a:r>
              <a:rPr lang="en-US" dirty="0"/>
              <a:t>. 1:2; Job 26:13, 33:4; Ps. </a:t>
            </a:r>
            <a:r>
              <a:rPr lang="en-US" dirty="0" smtClean="0"/>
              <a:t>104:30</a:t>
            </a:r>
            <a:endParaRPr lang="en-US" dirty="0"/>
          </a:p>
          <a:p>
            <a:pPr lvl="0"/>
            <a:r>
              <a:rPr lang="en-US" b="1" dirty="0"/>
              <a:t>Revelation</a:t>
            </a:r>
            <a:r>
              <a:rPr lang="en-US" dirty="0"/>
              <a:t> - </a:t>
            </a:r>
            <a:r>
              <a:rPr lang="en-US" dirty="0" smtClean="0"/>
              <a:t>1 </a:t>
            </a:r>
            <a:r>
              <a:rPr lang="en-US" dirty="0"/>
              <a:t>Cor. 2:9-13; Eph. </a:t>
            </a:r>
            <a:r>
              <a:rPr lang="en-US" dirty="0" smtClean="0"/>
              <a:t>3:3-5</a:t>
            </a:r>
            <a:endParaRPr lang="en-US" dirty="0"/>
          </a:p>
          <a:p>
            <a:pPr lvl="0"/>
            <a:r>
              <a:rPr lang="en-US" b="1" dirty="0"/>
              <a:t>Confirmation</a:t>
            </a:r>
            <a:r>
              <a:rPr lang="en-US" dirty="0"/>
              <a:t> </a:t>
            </a:r>
            <a:r>
              <a:rPr lang="en-US" dirty="0" smtClean="0"/>
              <a:t>- Heb</a:t>
            </a:r>
            <a:r>
              <a:rPr lang="en-US" dirty="0"/>
              <a:t>. 2:3-4; Matt. </a:t>
            </a:r>
            <a:r>
              <a:rPr lang="en-US" dirty="0" smtClean="0"/>
              <a:t>12:28 </a:t>
            </a:r>
            <a:endParaRPr lang="en-US" dirty="0"/>
          </a:p>
          <a:p>
            <a:pPr lvl="0"/>
            <a:r>
              <a:rPr lang="en-US" b="1" dirty="0"/>
              <a:t>Inspiration</a:t>
            </a:r>
            <a:r>
              <a:rPr lang="en-US" dirty="0"/>
              <a:t> </a:t>
            </a:r>
            <a:r>
              <a:rPr lang="en-US" dirty="0" smtClean="0"/>
              <a:t>- 2 </a:t>
            </a:r>
            <a:r>
              <a:rPr lang="en-US" dirty="0"/>
              <a:t>Pet. </a:t>
            </a:r>
            <a:r>
              <a:rPr lang="en-US" dirty="0" smtClean="0"/>
              <a:t>1:20-21</a:t>
            </a:r>
            <a:endParaRPr lang="en-US" dirty="0"/>
          </a:p>
          <a:p>
            <a:pPr lvl="0"/>
            <a:r>
              <a:rPr lang="en-US" b="1" dirty="0"/>
              <a:t>Regeneration</a:t>
            </a:r>
            <a:r>
              <a:rPr lang="en-US" dirty="0"/>
              <a:t> </a:t>
            </a:r>
            <a:r>
              <a:rPr lang="en-US" dirty="0" smtClean="0"/>
              <a:t>- John </a:t>
            </a:r>
            <a:r>
              <a:rPr lang="en-US" dirty="0"/>
              <a:t>3:5; Titus </a:t>
            </a:r>
            <a:r>
              <a:rPr lang="en-US" dirty="0" smtClean="0"/>
              <a:t>3:5</a:t>
            </a:r>
            <a:endParaRPr lang="en-US" dirty="0"/>
          </a:p>
          <a:p>
            <a:pPr lvl="0"/>
            <a:r>
              <a:rPr lang="en-US" b="1" dirty="0"/>
              <a:t>Sanctification</a:t>
            </a:r>
            <a:r>
              <a:rPr lang="en-US" dirty="0"/>
              <a:t> </a:t>
            </a:r>
            <a:r>
              <a:rPr lang="en-US" dirty="0" smtClean="0"/>
              <a:t>- 2 </a:t>
            </a:r>
            <a:r>
              <a:rPr lang="en-US" dirty="0"/>
              <a:t>Thess. </a:t>
            </a:r>
            <a:r>
              <a:rPr lang="en-US" dirty="0" smtClean="0"/>
              <a:t>2:13</a:t>
            </a:r>
            <a:endParaRPr lang="en-US" dirty="0"/>
          </a:p>
          <a:p>
            <a:pPr lvl="0"/>
            <a:r>
              <a:rPr lang="en-US" b="1" dirty="0"/>
              <a:t>Intercession</a:t>
            </a:r>
            <a:r>
              <a:rPr lang="en-US" dirty="0"/>
              <a:t> </a:t>
            </a:r>
            <a:r>
              <a:rPr lang="en-US" dirty="0" smtClean="0"/>
              <a:t>- Rom</a:t>
            </a:r>
            <a:r>
              <a:rPr lang="en-US" dirty="0"/>
              <a:t>. </a:t>
            </a:r>
            <a:r>
              <a:rPr lang="en-US" dirty="0" smtClean="0"/>
              <a:t>8:26</a:t>
            </a:r>
            <a:endParaRPr lang="en-US" dirty="0"/>
          </a:p>
          <a:p>
            <a:pPr lvl="0"/>
            <a:r>
              <a:rPr lang="en-US" b="1" dirty="0"/>
              <a:t>Conviction</a:t>
            </a:r>
            <a:r>
              <a:rPr lang="en-US" dirty="0"/>
              <a:t> </a:t>
            </a:r>
            <a:r>
              <a:rPr lang="en-US" dirty="0" smtClean="0"/>
              <a:t>- John 16:8</a:t>
            </a:r>
            <a:endParaRPr lang="en-US" dirty="0"/>
          </a:p>
          <a:p>
            <a:pPr lvl="0"/>
            <a:r>
              <a:rPr lang="en-US" b="1" dirty="0"/>
              <a:t>Comforting</a:t>
            </a:r>
            <a:r>
              <a:rPr lang="en-US" dirty="0"/>
              <a:t> </a:t>
            </a:r>
            <a:r>
              <a:rPr lang="en-US" dirty="0" smtClean="0"/>
              <a:t>- John </a:t>
            </a:r>
            <a:r>
              <a:rPr lang="en-US" dirty="0"/>
              <a:t>14:16, 26; 15:26; </a:t>
            </a:r>
            <a:r>
              <a:rPr lang="en-US" dirty="0" smtClean="0"/>
              <a:t>16:7</a:t>
            </a:r>
            <a:endParaRPr lang="en-US" dirty="0"/>
          </a:p>
          <a:p>
            <a:endParaRPr lang="en-US" dirty="0"/>
          </a:p>
        </p:txBody>
      </p:sp>
    </p:spTree>
    <p:extLst>
      <p:ext uri="{BB962C8B-B14F-4D97-AF65-F5344CB8AC3E}">
        <p14:creationId xmlns:p14="http://schemas.microsoft.com/office/powerpoint/2010/main" val="122214529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fade">
                                      <p:cBhvr>
                                        <p:cTn id="28" dur="500"/>
                                        <p:tgtEl>
                                          <p:spTgt spid="3">
                                            <p:txEl>
                                              <p:pRg st="7" end="7"/>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fade">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75000"/>
              </a:schemeClr>
            </a:gs>
            <a:gs pos="50000">
              <a:schemeClr val="accent3">
                <a:lumMod val="60000"/>
                <a:lumOff val="40000"/>
              </a:schemeClr>
            </a:gs>
            <a:gs pos="100000">
              <a:schemeClr val="accent3">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Who is the Holy Spirit?</a:t>
            </a:r>
            <a:endParaRPr lang="en-US" b="1" i="1" dirty="0"/>
          </a:p>
        </p:txBody>
      </p:sp>
      <p:sp>
        <p:nvSpPr>
          <p:cNvPr id="3" name="Content Placeholder 2"/>
          <p:cNvSpPr>
            <a:spLocks noGrp="1"/>
          </p:cNvSpPr>
          <p:nvPr>
            <p:ph idx="1"/>
          </p:nvPr>
        </p:nvSpPr>
        <p:spPr/>
        <p:txBody>
          <a:bodyPr/>
          <a:lstStyle/>
          <a:p>
            <a:r>
              <a:rPr lang="en-US" dirty="0" smtClean="0"/>
              <a:t>Some teach He is just an influence or manifestation of God.</a:t>
            </a:r>
          </a:p>
          <a:p>
            <a:r>
              <a:rPr lang="en-US" dirty="0" smtClean="0"/>
              <a:t>Others teach that He is a distinct member of the Godhead. </a:t>
            </a:r>
            <a:endParaRPr lang="en-US" dirty="0"/>
          </a:p>
        </p:txBody>
      </p:sp>
    </p:spTree>
    <p:extLst>
      <p:ext uri="{BB962C8B-B14F-4D97-AF65-F5344CB8AC3E}">
        <p14:creationId xmlns:p14="http://schemas.microsoft.com/office/powerpoint/2010/main" val="21043675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3">
                <a:lumMod val="75000"/>
              </a:schemeClr>
            </a:gs>
            <a:gs pos="50000">
              <a:schemeClr val="accent3">
                <a:lumMod val="60000"/>
                <a:lumOff val="40000"/>
              </a:schemeClr>
            </a:gs>
            <a:gs pos="100000">
              <a:schemeClr val="accent3">
                <a:lumMod val="40000"/>
                <a:lumOff val="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Who is the Holy Spirit?</a:t>
            </a:r>
            <a:endParaRPr lang="en-US" b="1" i="1" dirty="0"/>
          </a:p>
        </p:txBody>
      </p:sp>
      <p:sp>
        <p:nvSpPr>
          <p:cNvPr id="3" name="Content Placeholder 2"/>
          <p:cNvSpPr>
            <a:spLocks noGrp="1"/>
          </p:cNvSpPr>
          <p:nvPr>
            <p:ph idx="1"/>
          </p:nvPr>
        </p:nvSpPr>
        <p:spPr>
          <a:xfrm>
            <a:off x="457200" y="1600200"/>
            <a:ext cx="8229600" cy="4953000"/>
          </a:xfrm>
        </p:spPr>
        <p:txBody>
          <a:bodyPr>
            <a:normAutofit lnSpcReduction="10000"/>
          </a:bodyPr>
          <a:lstStyle/>
          <a:p>
            <a:r>
              <a:rPr lang="en-US" dirty="0" smtClean="0"/>
              <a:t>The Holy Spirit is a prominent subject in the Bible.</a:t>
            </a:r>
          </a:p>
          <a:p>
            <a:r>
              <a:rPr lang="en-US" dirty="0" smtClean="0"/>
              <a:t>Mentioned from Genesis 1:2 to Revelation 22:17.</a:t>
            </a:r>
          </a:p>
          <a:p>
            <a:r>
              <a:rPr lang="en-US" dirty="0" smtClean="0"/>
              <a:t>However, He remains a mystery to many.</a:t>
            </a:r>
          </a:p>
          <a:p>
            <a:r>
              <a:rPr lang="en-US" dirty="0" smtClean="0"/>
              <a:t>Many get their information about the Holy Spirit from unreliable sources. </a:t>
            </a:r>
          </a:p>
          <a:p>
            <a:r>
              <a:rPr lang="en-US" dirty="0" smtClean="0"/>
              <a:t>The only things that we can know for certain about the Holy Spirit are those things that have been revealed about Him in the Bible. </a:t>
            </a:r>
            <a:endParaRPr lang="en-US" dirty="0"/>
          </a:p>
        </p:txBody>
      </p:sp>
    </p:spTree>
    <p:extLst>
      <p:ext uri="{BB962C8B-B14F-4D97-AF65-F5344CB8AC3E}">
        <p14:creationId xmlns:p14="http://schemas.microsoft.com/office/powerpoint/2010/main" val="2005041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Names of the Holy Spirit</a:t>
            </a:r>
            <a:endParaRPr lang="en-US" b="1" i="1" dirty="0"/>
          </a:p>
        </p:txBody>
      </p:sp>
      <p:sp>
        <p:nvSpPr>
          <p:cNvPr id="4" name="Content Placeholder 3"/>
          <p:cNvSpPr>
            <a:spLocks noGrp="1"/>
          </p:cNvSpPr>
          <p:nvPr>
            <p:ph sz="half" idx="1"/>
          </p:nvPr>
        </p:nvSpPr>
        <p:spPr/>
        <p:txBody>
          <a:bodyPr>
            <a:normAutofit/>
          </a:bodyPr>
          <a:lstStyle/>
          <a:p>
            <a:endParaRPr lang="en-US" dirty="0"/>
          </a:p>
        </p:txBody>
      </p:sp>
      <p:sp>
        <p:nvSpPr>
          <p:cNvPr id="5" name="Content Placeholder 4"/>
          <p:cNvSpPr>
            <a:spLocks noGrp="1"/>
          </p:cNvSpPr>
          <p:nvPr>
            <p:ph sz="half" idx="2"/>
          </p:nvPr>
        </p:nvSpPr>
        <p:spPr/>
        <p:txBody>
          <a:bodyPr>
            <a:normAutofit/>
          </a:bodyPr>
          <a:lstStyle/>
          <a:p>
            <a:endParaRPr lang="en-US" dirty="0"/>
          </a:p>
        </p:txBody>
      </p:sp>
    </p:spTree>
    <p:extLst>
      <p:ext uri="{BB962C8B-B14F-4D97-AF65-F5344CB8AC3E}">
        <p14:creationId xmlns:p14="http://schemas.microsoft.com/office/powerpoint/2010/main" val="139799936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Names of the Holy Spirit</a:t>
            </a:r>
            <a:endParaRPr lang="en-US" b="1" i="1" dirty="0"/>
          </a:p>
        </p:txBody>
      </p:sp>
      <p:sp>
        <p:nvSpPr>
          <p:cNvPr id="4" name="Content Placeholder 3"/>
          <p:cNvSpPr>
            <a:spLocks noGrp="1"/>
          </p:cNvSpPr>
          <p:nvPr>
            <p:ph sz="half" idx="1"/>
          </p:nvPr>
        </p:nvSpPr>
        <p:spPr/>
        <p:txBody>
          <a:bodyPr>
            <a:normAutofit lnSpcReduction="10000"/>
          </a:bodyPr>
          <a:lstStyle/>
          <a:p>
            <a:pPr lvl="0"/>
            <a:r>
              <a:rPr lang="en-US" b="1" dirty="0"/>
              <a:t>The Holy Spirit/Ghost</a:t>
            </a:r>
            <a:r>
              <a:rPr lang="en-US" dirty="0"/>
              <a:t> - Luke 4:1</a:t>
            </a:r>
          </a:p>
          <a:p>
            <a:pPr lvl="0"/>
            <a:r>
              <a:rPr lang="en-US" b="1" dirty="0"/>
              <a:t>The Spirit</a:t>
            </a:r>
            <a:r>
              <a:rPr lang="en-US" dirty="0"/>
              <a:t> - Luke 4:1</a:t>
            </a:r>
          </a:p>
          <a:p>
            <a:pPr lvl="0"/>
            <a:r>
              <a:rPr lang="en-US" b="1" dirty="0"/>
              <a:t>The Spirit of God</a:t>
            </a:r>
            <a:r>
              <a:rPr lang="en-US" dirty="0"/>
              <a:t> - </a:t>
            </a:r>
            <a:r>
              <a:rPr lang="en-US" dirty="0" smtClean="0"/>
              <a:t>         Gen</a:t>
            </a:r>
            <a:r>
              <a:rPr lang="en-US" dirty="0"/>
              <a:t>. 1:2</a:t>
            </a:r>
          </a:p>
          <a:p>
            <a:pPr lvl="0"/>
            <a:r>
              <a:rPr lang="en-US" b="1" dirty="0"/>
              <a:t>The Spirit of Christ</a:t>
            </a:r>
            <a:r>
              <a:rPr lang="en-US" dirty="0"/>
              <a:t> - </a:t>
            </a:r>
            <a:r>
              <a:rPr lang="en-US" dirty="0" smtClean="0"/>
              <a:t> Rom</a:t>
            </a:r>
            <a:r>
              <a:rPr lang="en-US" dirty="0"/>
              <a:t>. 8:9</a:t>
            </a:r>
          </a:p>
          <a:p>
            <a:pPr lvl="0"/>
            <a:r>
              <a:rPr lang="en-US" b="1" dirty="0"/>
              <a:t>The Spirit of Jesus Christ</a:t>
            </a:r>
            <a:r>
              <a:rPr lang="en-US" dirty="0"/>
              <a:t> - Phil. </a:t>
            </a:r>
            <a:r>
              <a:rPr lang="en-US" dirty="0" smtClean="0"/>
              <a:t>1:19</a:t>
            </a:r>
            <a:endParaRPr lang="en-US" dirty="0"/>
          </a:p>
          <a:p>
            <a:endParaRPr lang="en-US" dirty="0"/>
          </a:p>
        </p:txBody>
      </p:sp>
      <p:sp>
        <p:nvSpPr>
          <p:cNvPr id="5" name="Content Placeholder 4"/>
          <p:cNvSpPr>
            <a:spLocks noGrp="1"/>
          </p:cNvSpPr>
          <p:nvPr>
            <p:ph sz="half" idx="2"/>
          </p:nvPr>
        </p:nvSpPr>
        <p:spPr/>
        <p:txBody>
          <a:bodyPr>
            <a:normAutofit lnSpcReduction="10000"/>
          </a:bodyPr>
          <a:lstStyle/>
          <a:p>
            <a:pPr lvl="0"/>
            <a:r>
              <a:rPr lang="en-US" b="1" dirty="0"/>
              <a:t>The Spirit of the Lord</a:t>
            </a:r>
            <a:r>
              <a:rPr lang="en-US" dirty="0"/>
              <a:t> - Luke 4:18</a:t>
            </a:r>
          </a:p>
          <a:p>
            <a:pPr lvl="0"/>
            <a:r>
              <a:rPr lang="en-US" b="1" dirty="0"/>
              <a:t>The Helper/Comforter</a:t>
            </a:r>
            <a:r>
              <a:rPr lang="en-US" dirty="0"/>
              <a:t> - John 16:7</a:t>
            </a:r>
          </a:p>
          <a:p>
            <a:pPr lvl="0"/>
            <a:r>
              <a:rPr lang="en-US" b="1" dirty="0"/>
              <a:t>The Spirit of Truth</a:t>
            </a:r>
            <a:r>
              <a:rPr lang="en-US" dirty="0"/>
              <a:t> - John 16:13</a:t>
            </a:r>
          </a:p>
          <a:p>
            <a:pPr lvl="0"/>
            <a:r>
              <a:rPr lang="en-US" b="1" dirty="0"/>
              <a:t>The Spirit of Grace</a:t>
            </a:r>
            <a:r>
              <a:rPr lang="en-US" dirty="0"/>
              <a:t> - Heb. 10:29</a:t>
            </a:r>
          </a:p>
          <a:p>
            <a:pPr lvl="0"/>
            <a:r>
              <a:rPr lang="en-US" b="1" dirty="0"/>
              <a:t>The Good Spirit</a:t>
            </a:r>
            <a:r>
              <a:rPr lang="en-US" dirty="0"/>
              <a:t> - </a:t>
            </a:r>
            <a:r>
              <a:rPr lang="en-US" dirty="0" smtClean="0"/>
              <a:t>    Neh</a:t>
            </a:r>
            <a:r>
              <a:rPr lang="en-US" dirty="0"/>
              <a:t>. 9:20</a:t>
            </a:r>
          </a:p>
          <a:p>
            <a:endParaRPr lang="en-US" dirty="0"/>
          </a:p>
        </p:txBody>
      </p:sp>
    </p:spTree>
    <p:extLst>
      <p:ext uri="{BB962C8B-B14F-4D97-AF65-F5344CB8AC3E}">
        <p14:creationId xmlns:p14="http://schemas.microsoft.com/office/powerpoint/2010/main" val="2912251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Names of the Holy Spirit</a:t>
            </a:r>
            <a:endParaRPr lang="en-US" b="1" i="1" dirty="0"/>
          </a:p>
        </p:txBody>
      </p:sp>
      <p:sp>
        <p:nvSpPr>
          <p:cNvPr id="4" name="Content Placeholder 3"/>
          <p:cNvSpPr>
            <a:spLocks noGrp="1"/>
          </p:cNvSpPr>
          <p:nvPr>
            <p:ph sz="half" idx="1"/>
          </p:nvPr>
        </p:nvSpPr>
        <p:spPr>
          <a:xfrm>
            <a:off x="457200" y="1600200"/>
            <a:ext cx="7772400" cy="4525963"/>
          </a:xfrm>
        </p:spPr>
        <p:txBody>
          <a:bodyPr>
            <a:normAutofit/>
          </a:bodyPr>
          <a:lstStyle/>
          <a:p>
            <a:pPr lvl="0"/>
            <a:r>
              <a:rPr lang="en-US" b="1" dirty="0"/>
              <a:t>The Spirit of the Living God</a:t>
            </a:r>
            <a:r>
              <a:rPr lang="en-US" dirty="0"/>
              <a:t> - 2 Cor. 3:3</a:t>
            </a:r>
          </a:p>
          <a:p>
            <a:pPr lvl="0"/>
            <a:r>
              <a:rPr lang="en-US" b="1" dirty="0"/>
              <a:t>Spirit of your Father</a:t>
            </a:r>
            <a:r>
              <a:rPr lang="en-US" dirty="0"/>
              <a:t> - Matt. 10:20</a:t>
            </a:r>
          </a:p>
          <a:p>
            <a:pPr lvl="0"/>
            <a:r>
              <a:rPr lang="en-US" b="1" dirty="0"/>
              <a:t>Promise of the Father</a:t>
            </a:r>
            <a:r>
              <a:rPr lang="en-US" dirty="0"/>
              <a:t> - Acts 1:4</a:t>
            </a:r>
          </a:p>
          <a:p>
            <a:pPr lvl="0"/>
            <a:r>
              <a:rPr lang="en-US" b="1" dirty="0"/>
              <a:t>The Eternal Spirit</a:t>
            </a:r>
            <a:r>
              <a:rPr lang="en-US" dirty="0"/>
              <a:t> - Heb. 9:14</a:t>
            </a:r>
          </a:p>
          <a:p>
            <a:pPr lvl="0"/>
            <a:r>
              <a:rPr lang="en-US" b="1" dirty="0"/>
              <a:t>The Spirit of Life</a:t>
            </a:r>
            <a:r>
              <a:rPr lang="en-US" dirty="0"/>
              <a:t> - Rom. 8:2</a:t>
            </a:r>
          </a:p>
          <a:p>
            <a:pPr lvl="0"/>
            <a:r>
              <a:rPr lang="en-US" b="1" dirty="0"/>
              <a:t>The Spirit of Holiness</a:t>
            </a:r>
            <a:r>
              <a:rPr lang="en-US" dirty="0"/>
              <a:t> - Rom. 1:4</a:t>
            </a:r>
          </a:p>
          <a:p>
            <a:endParaRPr lang="en-US" dirty="0"/>
          </a:p>
        </p:txBody>
      </p:sp>
    </p:spTree>
    <p:extLst>
      <p:ext uri="{BB962C8B-B14F-4D97-AF65-F5344CB8AC3E}">
        <p14:creationId xmlns:p14="http://schemas.microsoft.com/office/powerpoint/2010/main" val="108768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i="1" dirty="0" smtClean="0"/>
              <a:t>The Holy Spirit is God</a:t>
            </a:r>
            <a:endParaRPr lang="en-US" b="1" i="1" dirty="0"/>
          </a:p>
        </p:txBody>
      </p:sp>
      <p:sp>
        <p:nvSpPr>
          <p:cNvPr id="7" name="Content Placeholder 6"/>
          <p:cNvSpPr>
            <a:spLocks noGrp="1"/>
          </p:cNvSpPr>
          <p:nvPr>
            <p:ph idx="1"/>
          </p:nvPr>
        </p:nvSpPr>
        <p:spPr/>
        <p:txBody>
          <a:bodyPr/>
          <a:lstStyle/>
          <a:p>
            <a:endParaRPr lang="en-US"/>
          </a:p>
        </p:txBody>
      </p:sp>
    </p:spTree>
    <p:extLst>
      <p:ext uri="{BB962C8B-B14F-4D97-AF65-F5344CB8AC3E}">
        <p14:creationId xmlns:p14="http://schemas.microsoft.com/office/powerpoint/2010/main" val="284820622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i="1" dirty="0" smtClean="0"/>
              <a:t>The Holy Spirit is God</a:t>
            </a:r>
            <a:endParaRPr lang="en-US" b="1" i="1" dirty="0"/>
          </a:p>
        </p:txBody>
      </p:sp>
      <p:sp>
        <p:nvSpPr>
          <p:cNvPr id="6" name="Content Placeholder 5"/>
          <p:cNvSpPr>
            <a:spLocks noGrp="1"/>
          </p:cNvSpPr>
          <p:nvPr>
            <p:ph idx="1"/>
          </p:nvPr>
        </p:nvSpPr>
        <p:spPr/>
        <p:txBody>
          <a:bodyPr>
            <a:normAutofit/>
          </a:bodyPr>
          <a:lstStyle/>
          <a:p>
            <a:pPr marL="0" indent="0">
              <a:buNone/>
            </a:pPr>
            <a:r>
              <a:rPr lang="en-US" dirty="0" smtClean="0"/>
              <a:t>“But </a:t>
            </a:r>
            <a:r>
              <a:rPr lang="en-US" dirty="0"/>
              <a:t>Peter said, </a:t>
            </a:r>
            <a:r>
              <a:rPr lang="en-US" dirty="0" smtClean="0"/>
              <a:t>‘Ananias</a:t>
            </a:r>
            <a:r>
              <a:rPr lang="en-US" dirty="0"/>
              <a:t>, why has Satan filled your heart to lie to the </a:t>
            </a:r>
            <a:r>
              <a:rPr lang="en-US" b="1" dirty="0">
                <a:solidFill>
                  <a:srgbClr val="FF0000"/>
                </a:solidFill>
              </a:rPr>
              <a:t>Holy Spirit </a:t>
            </a:r>
            <a:r>
              <a:rPr lang="en-US" dirty="0"/>
              <a:t>and keep back part of the price of the land for yourself? </a:t>
            </a:r>
            <a:r>
              <a:rPr lang="en-US" dirty="0" smtClean="0"/>
              <a:t>While </a:t>
            </a:r>
            <a:r>
              <a:rPr lang="en-US" dirty="0"/>
              <a:t>it remained, was it not your own? And after it was sold, was it not in your own control? Why have you conceived this thing in your heart? You have not lied to men but to </a:t>
            </a:r>
            <a:r>
              <a:rPr lang="en-US" b="1" dirty="0">
                <a:solidFill>
                  <a:srgbClr val="FF0000"/>
                </a:solidFill>
              </a:rPr>
              <a:t>God</a:t>
            </a:r>
            <a:r>
              <a:rPr lang="en-US" dirty="0" smtClean="0"/>
              <a:t>.’”</a:t>
            </a:r>
          </a:p>
          <a:p>
            <a:pPr marL="0" indent="0" algn="r">
              <a:buNone/>
            </a:pPr>
            <a:r>
              <a:rPr lang="en-US" dirty="0" smtClean="0"/>
              <a:t>Acts 5:3-4</a:t>
            </a:r>
            <a:endParaRPr lang="en-US" dirty="0"/>
          </a:p>
        </p:txBody>
      </p:sp>
    </p:spTree>
    <p:extLst>
      <p:ext uri="{BB962C8B-B14F-4D97-AF65-F5344CB8AC3E}">
        <p14:creationId xmlns:p14="http://schemas.microsoft.com/office/powerpoint/2010/main" val="3174001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i="1" dirty="0" smtClean="0"/>
              <a:t>The Holy Spirit is God</a:t>
            </a:r>
            <a:endParaRPr lang="en-US" b="1" i="1" dirty="0"/>
          </a:p>
        </p:txBody>
      </p:sp>
      <p:sp>
        <p:nvSpPr>
          <p:cNvPr id="7" name="Content Placeholder 6"/>
          <p:cNvSpPr>
            <a:spLocks noGrp="1"/>
          </p:cNvSpPr>
          <p:nvPr>
            <p:ph idx="1"/>
          </p:nvPr>
        </p:nvSpPr>
        <p:spPr>
          <a:xfrm>
            <a:off x="457200" y="1600200"/>
            <a:ext cx="8229600" cy="4800600"/>
          </a:xfrm>
        </p:spPr>
        <p:txBody>
          <a:bodyPr>
            <a:normAutofit/>
          </a:bodyPr>
          <a:lstStyle/>
          <a:p>
            <a:pPr lvl="0"/>
            <a:r>
              <a:rPr lang="en-US" b="1" dirty="0"/>
              <a:t>Eternal</a:t>
            </a:r>
            <a:r>
              <a:rPr lang="en-US" dirty="0"/>
              <a:t> - Heb. 9:14</a:t>
            </a:r>
          </a:p>
          <a:p>
            <a:pPr lvl="0"/>
            <a:r>
              <a:rPr lang="en-US" b="1" dirty="0"/>
              <a:t>Omnipresent</a:t>
            </a:r>
            <a:r>
              <a:rPr lang="en-US" dirty="0"/>
              <a:t> - Ps. 139:7</a:t>
            </a:r>
          </a:p>
          <a:p>
            <a:pPr lvl="0"/>
            <a:r>
              <a:rPr lang="en-US" b="1" dirty="0"/>
              <a:t>Omnipotent</a:t>
            </a:r>
            <a:r>
              <a:rPr lang="en-US" dirty="0"/>
              <a:t> - Ps. 104:30; Rom. 15:19</a:t>
            </a:r>
          </a:p>
          <a:p>
            <a:pPr lvl="0"/>
            <a:r>
              <a:rPr lang="en-US" b="1" dirty="0"/>
              <a:t>Omniscient</a:t>
            </a:r>
            <a:r>
              <a:rPr lang="en-US" dirty="0"/>
              <a:t> - 1 Cor. 2:10-11; Is. 40:13-14</a:t>
            </a:r>
          </a:p>
          <a:p>
            <a:pPr lvl="0"/>
            <a:r>
              <a:rPr lang="en-US" b="1" dirty="0"/>
              <a:t>Prescience</a:t>
            </a:r>
            <a:r>
              <a:rPr lang="en-US" dirty="0"/>
              <a:t> - Acts 1:16 </a:t>
            </a:r>
          </a:p>
          <a:p>
            <a:pPr lvl="0"/>
            <a:r>
              <a:rPr lang="en-US" b="1" dirty="0"/>
              <a:t>Infinite Life</a:t>
            </a:r>
            <a:r>
              <a:rPr lang="en-US" dirty="0"/>
              <a:t> - Rom. 8:2</a:t>
            </a:r>
          </a:p>
          <a:p>
            <a:pPr lvl="0"/>
            <a:r>
              <a:rPr lang="en-US" b="1" dirty="0"/>
              <a:t>Infinite Love</a:t>
            </a:r>
            <a:r>
              <a:rPr lang="en-US" dirty="0"/>
              <a:t> - Rom. 5:5, 15:30</a:t>
            </a:r>
          </a:p>
          <a:p>
            <a:pPr lvl="0"/>
            <a:r>
              <a:rPr lang="en-US" b="1" dirty="0"/>
              <a:t>Infinite Holiness</a:t>
            </a:r>
            <a:r>
              <a:rPr lang="en-US" dirty="0"/>
              <a:t> - </a:t>
            </a:r>
            <a:r>
              <a:rPr lang="en-US" dirty="0" smtClean="0"/>
              <a:t>Rom. </a:t>
            </a:r>
            <a:r>
              <a:rPr lang="en-US" smtClean="0"/>
              <a:t>1:4</a:t>
            </a:r>
            <a:endParaRPr lang="en-US" dirty="0"/>
          </a:p>
          <a:p>
            <a:endParaRPr lang="en-US" dirty="0"/>
          </a:p>
        </p:txBody>
      </p:sp>
    </p:spTree>
    <p:extLst>
      <p:ext uri="{BB962C8B-B14F-4D97-AF65-F5344CB8AC3E}">
        <p14:creationId xmlns:p14="http://schemas.microsoft.com/office/powerpoint/2010/main" val="3750970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827</Words>
  <Application>Microsoft Office PowerPoint</Application>
  <PresentationFormat>On-screen Show (4:3)</PresentationFormat>
  <Paragraphs>99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Who is the Holy Spirit?</vt:lpstr>
      <vt:lpstr>Who is the Holy Spirit?</vt:lpstr>
      <vt:lpstr>Names of the Holy Spirit</vt:lpstr>
      <vt:lpstr>Names of the Holy Spirit</vt:lpstr>
      <vt:lpstr>Names of the Holy Spirit</vt:lpstr>
      <vt:lpstr>The Holy Spirit is God</vt:lpstr>
      <vt:lpstr>The Holy Spirit is God</vt:lpstr>
      <vt:lpstr>The Holy Spirit is God</vt:lpstr>
      <vt:lpstr>The Holy Spirit is a Distinct Individual</vt:lpstr>
      <vt:lpstr>The Holy Spirit is a Distinct Individual</vt:lpstr>
      <vt:lpstr>The Holy Spirit is a Distinct Individual</vt:lpstr>
      <vt:lpstr>The Holy Spirit is a Distinct Individual</vt:lpstr>
      <vt:lpstr>The Holy Spirit is a Member of the Godhead</vt:lpstr>
      <vt:lpstr>The Holy Spirit is a Member of the Godhead</vt:lpstr>
      <vt:lpstr>The Holy Spirit is a Member of the Godhead</vt:lpstr>
      <vt:lpstr>The Holy Spirit is a Member of the Godhead</vt:lpstr>
      <vt:lpstr>The Work of the Holy Spirit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Heath</dc:creator>
  <cp:lastModifiedBy>Guest</cp:lastModifiedBy>
  <cp:revision>13</cp:revision>
  <dcterms:created xsi:type="dcterms:W3CDTF">2013-05-08T14:23:39Z</dcterms:created>
  <dcterms:modified xsi:type="dcterms:W3CDTF">2013-05-13T00:51:40Z</dcterms:modified>
</cp:coreProperties>
</file>