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7" r:id="rId1"/>
    <p:sldMasterId id="2147483713" r:id="rId2"/>
    <p:sldMasterId id="2147483725" r:id="rId3"/>
    <p:sldMasterId id="2147483737" r:id="rId4"/>
    <p:sldMasterId id="2147483749" r:id="rId5"/>
    <p:sldMasterId id="2147483761" r:id="rId6"/>
    <p:sldMasterId id="2147483773" r:id="rId7"/>
    <p:sldMasterId id="2147483785" r:id="rId8"/>
  </p:sldMasterIdLst>
  <p:notesMasterIdLst>
    <p:notesMasterId r:id="rId26"/>
  </p:notesMasterIdLst>
  <p:sldIdLst>
    <p:sldId id="256" r:id="rId9"/>
    <p:sldId id="275" r:id="rId10"/>
    <p:sldId id="278" r:id="rId11"/>
    <p:sldId id="279" r:id="rId12"/>
    <p:sldId id="280" r:id="rId13"/>
    <p:sldId id="281" r:id="rId14"/>
    <p:sldId id="282" r:id="rId15"/>
    <p:sldId id="259" r:id="rId16"/>
    <p:sldId id="283" r:id="rId17"/>
    <p:sldId id="284" r:id="rId18"/>
    <p:sldId id="285" r:id="rId19"/>
    <p:sldId id="286" r:id="rId20"/>
    <p:sldId id="287" r:id="rId21"/>
    <p:sldId id="288" r:id="rId22"/>
    <p:sldId id="289" r:id="rId23"/>
    <p:sldId id="293" r:id="rId24"/>
    <p:sldId id="292" r:id="rId25"/>
  </p:sldIdLst>
  <p:sldSz cx="9144000" cy="6858000" type="screen4x3"/>
  <p:notesSz cx="6858000" cy="9144000"/>
  <p:embeddedFontLst>
    <p:embeddedFont>
      <p:font typeface="Copperplate Gothic Bold" pitchFamily="34" charset="0"/>
      <p:regular r:id="rId27"/>
    </p:embeddedFont>
    <p:embeddedFont>
      <p:font typeface="Narkisim" pitchFamily="34" charset="-79"/>
      <p:regular r:id="rId28"/>
    </p:embeddedFont>
    <p:embeddedFont>
      <p:font typeface="Calibri" pitchFamily="34" charset="0"/>
      <p:regular r:id="rId29"/>
      <p:bold r:id="rId30"/>
      <p:italic r:id="rId31"/>
      <p:boldItalic r:id="rId32"/>
    </p:embeddedFont>
    <p:embeddedFont>
      <p:font typeface="Monotype Corsiva" pitchFamily="66" charset="0"/>
      <p:italic r:id="rId33"/>
    </p:embeddedFont>
    <p:embeddedFont>
      <p:font typeface="Tahoma" pitchFamily="34" charset="0"/>
      <p:regular r:id="rId34"/>
      <p:bold r:id="rId35"/>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font" Target="fonts/font8.fntdata"/><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556BD-3FB1-49C4-92F8-AA9135687999}" type="datetimeFigureOut">
              <a:rPr lang="en-US" smtClean="0"/>
              <a:t>5/10/2013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B1EB36-3CBA-4ABB-A769-3A4DFD675AC0}" type="slidenum">
              <a:rPr lang="en-US" smtClean="0"/>
              <a:t>‹#›</a:t>
            </a:fld>
            <a:endParaRPr lang="en-US"/>
          </a:p>
        </p:txBody>
      </p:sp>
    </p:spTree>
    <p:extLst>
      <p:ext uri="{BB962C8B-B14F-4D97-AF65-F5344CB8AC3E}">
        <p14:creationId xmlns:p14="http://schemas.microsoft.com/office/powerpoint/2010/main" val="380147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1EB36-3CBA-4ABB-A769-3A4DFD675AC0}" type="slidenum">
              <a:rPr lang="en-US" smtClean="0"/>
              <a:t>13</a:t>
            </a:fld>
            <a:endParaRPr lang="en-US"/>
          </a:p>
        </p:txBody>
      </p:sp>
    </p:spTree>
    <p:extLst>
      <p:ext uri="{BB962C8B-B14F-4D97-AF65-F5344CB8AC3E}">
        <p14:creationId xmlns:p14="http://schemas.microsoft.com/office/powerpoint/2010/main" val="273947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pPr/>
              <a:t>‹#›</a:t>
            </a:fld>
            <a:endParaRPr lang="en-US"/>
          </a:p>
        </p:txBody>
      </p:sp>
    </p:spTree>
    <p:extLst>
      <p:ext uri="{BB962C8B-B14F-4D97-AF65-F5344CB8AC3E}">
        <p14:creationId xmlns:p14="http://schemas.microsoft.com/office/powerpoint/2010/main" val="843383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pPr/>
              <a:t>‹#›</a:t>
            </a:fld>
            <a:endParaRPr lang="en-US"/>
          </a:p>
        </p:txBody>
      </p:sp>
    </p:spTree>
    <p:extLst>
      <p:ext uri="{BB962C8B-B14F-4D97-AF65-F5344CB8AC3E}">
        <p14:creationId xmlns:p14="http://schemas.microsoft.com/office/powerpoint/2010/main" val="1668017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197661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4820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5939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2987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0761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4658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8203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1737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pPr/>
              <a:t>‹#›</a:t>
            </a:fld>
            <a:endParaRPr lang="en-US"/>
          </a:p>
        </p:txBody>
      </p:sp>
    </p:spTree>
    <p:extLst>
      <p:ext uri="{BB962C8B-B14F-4D97-AF65-F5344CB8AC3E}">
        <p14:creationId xmlns:p14="http://schemas.microsoft.com/office/powerpoint/2010/main" val="3038246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7831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7930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1878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3901379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981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5881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7816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3699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27069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9979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pPr/>
              <a:t>‹#›</a:t>
            </a:fld>
            <a:endParaRPr lang="en-US"/>
          </a:p>
        </p:txBody>
      </p:sp>
    </p:spTree>
    <p:extLst>
      <p:ext uri="{BB962C8B-B14F-4D97-AF65-F5344CB8AC3E}">
        <p14:creationId xmlns:p14="http://schemas.microsoft.com/office/powerpoint/2010/main" val="1339699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3502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6288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96542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4166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1180260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4007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554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6259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8649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8720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pPr/>
              <a:t>‹#›</a:t>
            </a:fld>
            <a:endParaRPr lang="en-US"/>
          </a:p>
        </p:txBody>
      </p:sp>
    </p:spTree>
    <p:extLst>
      <p:ext uri="{BB962C8B-B14F-4D97-AF65-F5344CB8AC3E}">
        <p14:creationId xmlns:p14="http://schemas.microsoft.com/office/powerpoint/2010/main" val="3111460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80976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3917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1033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79341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36612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1476153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590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8938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2568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9141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pPr/>
              <a:t>‹#›</a:t>
            </a:fld>
            <a:endParaRPr lang="en-US"/>
          </a:p>
        </p:txBody>
      </p:sp>
    </p:spTree>
    <p:extLst>
      <p:ext uri="{BB962C8B-B14F-4D97-AF65-F5344CB8AC3E}">
        <p14:creationId xmlns:p14="http://schemas.microsoft.com/office/powerpoint/2010/main" val="27158091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321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9201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3616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1127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9673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14246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41160180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75496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2971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0431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pPr/>
              <a:t>‹#›</a:t>
            </a:fld>
            <a:endParaRPr lang="en-US"/>
          </a:p>
        </p:txBody>
      </p:sp>
    </p:spTree>
    <p:extLst>
      <p:ext uri="{BB962C8B-B14F-4D97-AF65-F5344CB8AC3E}">
        <p14:creationId xmlns:p14="http://schemas.microsoft.com/office/powerpoint/2010/main" val="33408253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4364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4386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4050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8642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0498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8744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5992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616086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2382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36156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pPr/>
              <a:t>‹#›</a:t>
            </a:fld>
            <a:endParaRPr lang="en-US"/>
          </a:p>
        </p:txBody>
      </p:sp>
    </p:spTree>
    <p:extLst>
      <p:ext uri="{BB962C8B-B14F-4D97-AF65-F5344CB8AC3E}">
        <p14:creationId xmlns:p14="http://schemas.microsoft.com/office/powerpoint/2010/main" val="2837606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969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4338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2489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0590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1372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0646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680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39048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638960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8047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pPr/>
              <a:t>‹#›</a:t>
            </a:fld>
            <a:endParaRPr lang="en-US"/>
          </a:p>
        </p:txBody>
      </p:sp>
    </p:spTree>
    <p:extLst>
      <p:ext uri="{BB962C8B-B14F-4D97-AF65-F5344CB8AC3E}">
        <p14:creationId xmlns:p14="http://schemas.microsoft.com/office/powerpoint/2010/main" val="376547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2343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8110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656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133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8284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469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8449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6125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048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pPr/>
              <a:t>‹#›</a:t>
            </a:fld>
            <a:endParaRPr lang="en-US"/>
          </a:p>
        </p:txBody>
      </p:sp>
    </p:spTree>
    <p:extLst>
      <p:ext uri="{BB962C8B-B14F-4D97-AF65-F5344CB8AC3E}">
        <p14:creationId xmlns:p14="http://schemas.microsoft.com/office/powerpoint/2010/main" val="1348320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solidFill>
                <a:srgbClr val="000000"/>
              </a:solidFill>
            </a:endParaRPr>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solidFill>
                <a:srgbClr val="000000"/>
              </a:solidFill>
            </a:endParaRPr>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56996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solidFill>
                <a:srgbClr val="000000"/>
              </a:solidFill>
            </a:endParaRPr>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solidFill>
                <a:srgbClr val="000000"/>
              </a:solidFill>
            </a:endParaRPr>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688141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solidFill>
                <a:srgbClr val="000000"/>
              </a:solidFill>
            </a:endParaRPr>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solidFill>
                <a:srgbClr val="000000"/>
              </a:solidFill>
            </a:endParaRPr>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416586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solidFill>
                <a:srgbClr val="000000"/>
              </a:solidFill>
            </a:endParaRPr>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solidFill>
                <a:srgbClr val="000000"/>
              </a:solidFill>
            </a:endParaRPr>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875556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solidFill>
                <a:srgbClr val="000000"/>
              </a:solidFill>
            </a:endParaRPr>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solidFill>
                <a:srgbClr val="000000"/>
              </a:solidFill>
            </a:endParaRPr>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471517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solidFill>
                <a:srgbClr val="000000"/>
              </a:solidFill>
            </a:endParaRPr>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solidFill>
                <a:srgbClr val="000000"/>
              </a:solidFill>
            </a:endParaRPr>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561079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solidFill>
                <a:srgbClr val="000000"/>
              </a:solidFill>
            </a:endParaRPr>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solidFill>
                <a:srgbClr val="000000"/>
              </a:solidFill>
            </a:endParaRPr>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356402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Box 12"/>
          <p:cNvSpPr txBox="1">
            <a:spLocks noChangeArrowheads="1"/>
          </p:cNvSpPr>
          <p:nvPr/>
        </p:nvSpPr>
        <p:spPr bwMode="auto">
          <a:xfrm>
            <a:off x="0" y="-802"/>
            <a:ext cx="4572000" cy="6740307"/>
          </a:xfrm>
          <a:prstGeom prst="rect">
            <a:avLst/>
          </a:prstGeom>
          <a:solidFill>
            <a:srgbClr val="000000">
              <a:alpha val="69804"/>
            </a:srgbClr>
          </a:solidFill>
          <a:ln>
            <a:noFill/>
          </a:ln>
          <a:effectLst>
            <a:softEdge rad="127000"/>
          </a:effectLst>
        </p:spPr>
        <p:txBody>
          <a:bodyPr wrap="square">
            <a:spAutoFit/>
          </a:bodyPr>
          <a:lstStyle/>
          <a:p>
            <a:pPr>
              <a:lnSpc>
                <a:spcPct val="150000"/>
              </a:lnSpc>
              <a:spcBef>
                <a:spcPct val="50000"/>
              </a:spcBef>
            </a:pPr>
            <a:r>
              <a:rPr lang="en-US" sz="3200" b="1" dirty="0">
                <a:solidFill>
                  <a:schemeClr val="bg1"/>
                </a:solidFill>
                <a:latin typeface="Times New Roman" pitchFamily="18" charset="0"/>
              </a:rPr>
              <a:t>Can’t Afford </a:t>
            </a:r>
            <a:r>
              <a:rPr lang="en-US" sz="3200" b="1" dirty="0" smtClean="0">
                <a:solidFill>
                  <a:schemeClr val="bg1"/>
                </a:solidFill>
                <a:latin typeface="Times New Roman" pitchFamily="18" charset="0"/>
              </a:rPr>
              <a:t>One</a:t>
            </a:r>
            <a:endParaRPr lang="en-US" sz="3200" b="1" dirty="0">
              <a:solidFill>
                <a:schemeClr val="bg1"/>
              </a:solidFill>
              <a:latin typeface="Times New Roman" pitchFamily="18" charset="0"/>
            </a:endParaRPr>
          </a:p>
          <a:p>
            <a:pPr>
              <a:lnSpc>
                <a:spcPct val="150000"/>
              </a:lnSpc>
              <a:spcBef>
                <a:spcPct val="50000"/>
              </a:spcBef>
            </a:pPr>
            <a:r>
              <a:rPr lang="en-US" sz="3200" b="1" dirty="0">
                <a:solidFill>
                  <a:schemeClr val="bg1"/>
                </a:solidFill>
                <a:latin typeface="Times New Roman" pitchFamily="18" charset="0"/>
              </a:rPr>
              <a:t>Don’t Like the Sound</a:t>
            </a:r>
          </a:p>
          <a:p>
            <a:pPr>
              <a:lnSpc>
                <a:spcPct val="150000"/>
              </a:lnSpc>
              <a:spcBef>
                <a:spcPct val="50000"/>
              </a:spcBef>
            </a:pPr>
            <a:r>
              <a:rPr lang="en-US" sz="3200" b="1" dirty="0">
                <a:solidFill>
                  <a:schemeClr val="bg1"/>
                </a:solidFill>
                <a:latin typeface="Times New Roman" pitchFamily="18" charset="0"/>
              </a:rPr>
              <a:t>No one Able to Play</a:t>
            </a:r>
          </a:p>
          <a:p>
            <a:pPr>
              <a:lnSpc>
                <a:spcPct val="150000"/>
              </a:lnSpc>
              <a:spcBef>
                <a:spcPct val="50000"/>
              </a:spcBef>
            </a:pPr>
            <a:r>
              <a:rPr lang="en-US" sz="3200" b="1" dirty="0">
                <a:solidFill>
                  <a:schemeClr val="bg1"/>
                </a:solidFill>
                <a:latin typeface="Times New Roman" pitchFamily="18" charset="0"/>
              </a:rPr>
              <a:t>Our </a:t>
            </a:r>
            <a:r>
              <a:rPr lang="en-US" sz="3200" b="1" dirty="0" smtClean="0">
                <a:solidFill>
                  <a:schemeClr val="bg1"/>
                </a:solidFill>
                <a:latin typeface="Times New Roman" pitchFamily="18" charset="0"/>
              </a:rPr>
              <a:t>unique “Tradition”</a:t>
            </a:r>
            <a:endParaRPr lang="en-US" sz="3200" b="1" dirty="0">
              <a:solidFill>
                <a:schemeClr val="bg1"/>
              </a:solidFill>
              <a:latin typeface="Times New Roman" pitchFamily="18" charset="0"/>
            </a:endParaRPr>
          </a:p>
          <a:p>
            <a:pPr>
              <a:lnSpc>
                <a:spcPct val="150000"/>
              </a:lnSpc>
              <a:spcBef>
                <a:spcPct val="50000"/>
              </a:spcBef>
            </a:pPr>
            <a:r>
              <a:rPr lang="en-US" sz="3200" b="1" dirty="0">
                <a:solidFill>
                  <a:schemeClr val="bg1"/>
                </a:solidFill>
                <a:latin typeface="Times New Roman" pitchFamily="18" charset="0"/>
              </a:rPr>
              <a:t>Don’t Believe in Music</a:t>
            </a:r>
          </a:p>
          <a:p>
            <a:pPr>
              <a:lnSpc>
                <a:spcPct val="150000"/>
              </a:lnSpc>
              <a:spcBef>
                <a:spcPct val="50000"/>
              </a:spcBef>
            </a:pPr>
            <a:r>
              <a:rPr lang="en-US" sz="3200" b="1" dirty="0">
                <a:solidFill>
                  <a:schemeClr val="bg1"/>
                </a:solidFill>
                <a:latin typeface="Times New Roman" pitchFamily="18" charset="0"/>
              </a:rPr>
              <a:t>Wish to be Different</a:t>
            </a:r>
          </a:p>
          <a:p>
            <a:pPr>
              <a:lnSpc>
                <a:spcPct val="150000"/>
              </a:lnSpc>
              <a:spcBef>
                <a:spcPct val="50000"/>
              </a:spcBef>
            </a:pPr>
            <a:r>
              <a:rPr lang="en-US" sz="3200" b="1" dirty="0">
                <a:solidFill>
                  <a:schemeClr val="bg1"/>
                </a:solidFill>
                <a:latin typeface="Times New Roman" pitchFamily="18" charset="0"/>
              </a:rPr>
              <a:t>Just Argumentative </a:t>
            </a:r>
          </a:p>
        </p:txBody>
      </p:sp>
      <p:sp>
        <p:nvSpPr>
          <p:cNvPr id="3" name="TextBox 2"/>
          <p:cNvSpPr txBox="1"/>
          <p:nvPr/>
        </p:nvSpPr>
        <p:spPr>
          <a:xfrm>
            <a:off x="4267200" y="3429000"/>
            <a:ext cx="4572000" cy="3170099"/>
          </a:xfrm>
          <a:prstGeom prst="rect">
            <a:avLst/>
          </a:prstGeom>
          <a:blipFill dpi="0" rotWithShape="1">
            <a:blip r:embed="rId2">
              <a:extLst>
                <a:ext uri="{28A0092B-C50C-407E-A947-70E740481C1C}">
                  <a14:useLocalDpi xmlns:a14="http://schemas.microsoft.com/office/drawing/2010/main" val="0"/>
                </a:ext>
              </a:extLst>
            </a:blip>
            <a:srcRect/>
            <a:stretch>
              <a:fillRect/>
            </a:stretch>
          </a:blipFill>
          <a:effectLst>
            <a:glow rad="228600">
              <a:schemeClr val="accent3">
                <a:satMod val="175000"/>
                <a:alpha val="40000"/>
              </a:schemeClr>
            </a:glow>
          </a:effectLst>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Copperplate Gothic Bold" pitchFamily="34" charset="0"/>
              </a:rPr>
              <a:t>Why don’t</a:t>
            </a:r>
          </a:p>
          <a:p>
            <a:pPr algn="ctr"/>
            <a:r>
              <a:rPr lang="en-US" sz="4000" b="1" dirty="0" smtClean="0">
                <a:solidFill>
                  <a:schemeClr val="bg1"/>
                </a:solidFill>
                <a:effectLst>
                  <a:outerShdw blurRad="38100" dist="38100" dir="2700000" algn="tl">
                    <a:srgbClr val="000000">
                      <a:alpha val="43137"/>
                    </a:srgbClr>
                  </a:outerShdw>
                </a:effectLst>
                <a:latin typeface="Copperplate Gothic Bold" pitchFamily="34" charset="0"/>
              </a:rPr>
              <a:t>you use instruments of music in your Worship?</a:t>
            </a:r>
            <a:endParaRPr lang="en-US" sz="4000" b="1" dirty="0">
              <a:solidFill>
                <a:schemeClr val="bg1"/>
              </a:solidFill>
              <a:effectLst>
                <a:outerShdw blurRad="38100" dist="38100" dir="2700000" algn="tl">
                  <a:srgbClr val="000000">
                    <a:alpha val="43137"/>
                  </a:srgbClr>
                </a:outerShdw>
              </a:effectLst>
              <a:latin typeface="Copperplate Gothic Bol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bg/>
                                          </p:spTgt>
                                        </p:tgtEl>
                                        <p:attrNameLst>
                                          <p:attrName>style.visibility</p:attrName>
                                        </p:attrNameLst>
                                      </p:cBhvr>
                                      <p:to>
                                        <p:strVal val="visible"/>
                                      </p:to>
                                    </p:set>
                                    <p:animEffect transition="in" filter="wipe(up)">
                                      <p:cBhvr>
                                        <p:cTn id="15" dur="2000"/>
                                        <p:tgtEl>
                                          <p:spTgt spid="17">
                                            <p:bg/>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left)">
                                      <p:cBhvr>
                                        <p:cTn id="19" dur="2000"/>
                                        <p:tgtEl>
                                          <p:spTgt spid="1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wipe(left)">
                                      <p:cBhvr>
                                        <p:cTn id="24" dur="2000"/>
                                        <p:tgtEl>
                                          <p:spTgt spid="1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Effect transition="in" filter="wipe(left)">
                                      <p:cBhvr>
                                        <p:cTn id="29" dur="2000"/>
                                        <p:tgtEl>
                                          <p:spTgt spid="1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xEl>
                                              <p:pRg st="3" end="3"/>
                                            </p:txEl>
                                          </p:spTgt>
                                        </p:tgtEl>
                                        <p:attrNameLst>
                                          <p:attrName>style.visibility</p:attrName>
                                        </p:attrNameLst>
                                      </p:cBhvr>
                                      <p:to>
                                        <p:strVal val="visible"/>
                                      </p:to>
                                    </p:set>
                                    <p:animEffect transition="in" filter="wipe(left)">
                                      <p:cBhvr>
                                        <p:cTn id="34" dur="2000"/>
                                        <p:tgtEl>
                                          <p:spTgt spid="1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wipe(left)">
                                      <p:cBhvr>
                                        <p:cTn id="39" dur="2000"/>
                                        <p:tgtEl>
                                          <p:spTgt spid="1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7">
                                            <p:txEl>
                                              <p:pRg st="5" end="5"/>
                                            </p:txEl>
                                          </p:spTgt>
                                        </p:tgtEl>
                                        <p:attrNameLst>
                                          <p:attrName>style.visibility</p:attrName>
                                        </p:attrNameLst>
                                      </p:cBhvr>
                                      <p:to>
                                        <p:strVal val="visible"/>
                                      </p:to>
                                    </p:set>
                                    <p:animEffect transition="in" filter="wipe(left)">
                                      <p:cBhvr>
                                        <p:cTn id="44" dur="2000"/>
                                        <p:tgtEl>
                                          <p:spTgt spid="1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xEl>
                                              <p:pRg st="6" end="6"/>
                                            </p:txEl>
                                          </p:spTgt>
                                        </p:tgtEl>
                                        <p:attrNameLst>
                                          <p:attrName>style.visibility</p:attrName>
                                        </p:attrNameLst>
                                      </p:cBhvr>
                                      <p:to>
                                        <p:strVal val="visible"/>
                                      </p:to>
                                    </p:set>
                                    <p:animEffect transition="in" filter="wipe(left)">
                                      <p:cBhvr>
                                        <p:cTn id="49" dur="20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bldLvl="5"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0" y="0"/>
            <a:ext cx="91179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smtClean="0">
                <a:solidFill>
                  <a:srgbClr val="FFFFFF"/>
                </a:solidFill>
                <a:effectLst>
                  <a:outerShdw blurRad="38100" dist="38100" dir="2700000" algn="tl">
                    <a:srgbClr val="C0C0C0"/>
                  </a:outerShdw>
                </a:effectLst>
                <a:latin typeface="Times New Roman" pitchFamily="18" charset="0"/>
                <a:cs typeface="Times New Roman" pitchFamily="18" charset="0"/>
              </a:rPr>
              <a:t>What Others Have Said about Music in Worship</a:t>
            </a:r>
            <a:endParaRPr lang="en-US" sz="3200" b="1" dirty="0">
              <a:solidFill>
                <a:srgbClr val="FFFFFF"/>
              </a:solidFill>
              <a:effectLst>
                <a:outerShdw blurRad="38100" dist="38100" dir="2700000" algn="tl">
                  <a:srgbClr val="C0C0C0"/>
                </a:outerShdw>
              </a:effectLst>
              <a:latin typeface="Times New Roman" pitchFamily="18" charset="0"/>
              <a:cs typeface="Times New Roman" pitchFamily="18" charset="0"/>
            </a:endParaRPr>
          </a:p>
        </p:txBody>
      </p:sp>
      <p:pic>
        <p:nvPicPr>
          <p:cNvPr id="61442" name="Picture 2" descr="http://www.galleryhistoricalfigures.com/images/JohnCalvin_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029200"/>
            <a:ext cx="3810000" cy="707886"/>
          </a:xfrm>
          <a:prstGeom prst="rect">
            <a:avLst/>
          </a:prstGeom>
          <a:solidFill>
            <a:schemeClr val="tx1"/>
          </a:solid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John Calvin</a:t>
            </a:r>
            <a:endParaRPr lang="en-US" sz="4000" b="1" dirty="0">
              <a:solidFill>
                <a:schemeClr val="bg1"/>
              </a:solidFill>
              <a:effectLst>
                <a:outerShdw blurRad="38100" dist="38100" dir="2700000" algn="tl">
                  <a:srgbClr val="000000">
                    <a:alpha val="43137"/>
                  </a:srgbClr>
                </a:outerShdw>
              </a:effectLst>
            </a:endParaRPr>
          </a:p>
        </p:txBody>
      </p:sp>
      <p:sp>
        <p:nvSpPr>
          <p:cNvPr id="8" name="Text Box 11"/>
          <p:cNvSpPr txBox="1">
            <a:spLocks noChangeArrowheads="1"/>
          </p:cNvSpPr>
          <p:nvPr/>
        </p:nvSpPr>
        <p:spPr bwMode="auto">
          <a:xfrm>
            <a:off x="4573859" y="1243548"/>
            <a:ext cx="4343400" cy="4401205"/>
          </a:xfrm>
          <a:prstGeom prst="rect">
            <a:avLst/>
          </a:prstGeom>
          <a:solidFill>
            <a:srgbClr val="FFFFFF">
              <a:alpha val="74902"/>
            </a:srgbClr>
          </a:solidFill>
          <a:ln>
            <a:noFill/>
          </a:ln>
          <a:effectLst/>
        </p:spPr>
        <p:txBody>
          <a:bodyPr wrap="square">
            <a:spAutoFit/>
          </a:bodyPr>
          <a:lstStyle/>
          <a:p>
            <a:pPr>
              <a:spcBef>
                <a:spcPct val="50000"/>
              </a:spcBef>
            </a:pPr>
            <a:r>
              <a:rPr lang="en-US" sz="2800" b="1" dirty="0">
                <a:effectLst>
                  <a:outerShdw blurRad="38100" dist="38100" dir="2700000" algn="tl">
                    <a:srgbClr val="C0C0C0"/>
                  </a:outerShdw>
                </a:effectLst>
                <a:latin typeface="Times New Roman" pitchFamily="18" charset="0"/>
                <a:cs typeface="Times New Roman" pitchFamily="18" charset="0"/>
              </a:rPr>
              <a:t>“Musical instruments in the celebration of praises of God would be no more suitable than the burning of incense, the lighting of lamps, and the restoration of other shadows of the Law . . . Men who are fond of outward pomp may delight in the noise.”</a:t>
            </a:r>
          </a:p>
        </p:txBody>
      </p:sp>
    </p:spTree>
    <p:extLst>
      <p:ext uri="{BB962C8B-B14F-4D97-AF65-F5344CB8AC3E}">
        <p14:creationId xmlns:p14="http://schemas.microsoft.com/office/powerpoint/2010/main" val="3074701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0" y="0"/>
            <a:ext cx="91179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a:solidFill>
                  <a:srgbClr val="FFFFFF"/>
                </a:solidFill>
                <a:effectLst>
                  <a:outerShdw blurRad="38100" dist="38100" dir="2700000" algn="tl">
                    <a:srgbClr val="C0C0C0"/>
                  </a:outerShdw>
                </a:effectLst>
                <a:latin typeface="Times New Roman" pitchFamily="18" charset="0"/>
                <a:cs typeface="Times New Roman" pitchFamily="18" charset="0"/>
              </a:rPr>
              <a:t>What Others Have Said about Music in Worship</a:t>
            </a:r>
          </a:p>
        </p:txBody>
      </p:sp>
      <p:sp>
        <p:nvSpPr>
          <p:cNvPr id="2" name="TextBox 1"/>
          <p:cNvSpPr txBox="1"/>
          <p:nvPr/>
        </p:nvSpPr>
        <p:spPr>
          <a:xfrm>
            <a:off x="581632" y="5029200"/>
            <a:ext cx="3561135" cy="646331"/>
          </a:xfrm>
          <a:prstGeom prst="rect">
            <a:avLst/>
          </a:prstGeom>
          <a:solidFill>
            <a:schemeClr val="tx1"/>
          </a:solidFill>
        </p:spPr>
        <p:txBody>
          <a:bodyPr wrap="square" rtlCol="0">
            <a:spAutoFit/>
          </a:bodyPr>
          <a:lstStyle/>
          <a:p>
            <a:pPr algn="ctr"/>
            <a:r>
              <a:rPr lang="en-US" sz="3600" b="1" dirty="0" smtClean="0">
                <a:solidFill>
                  <a:srgbClr val="FFFFFF"/>
                </a:solidFill>
                <a:effectLst>
                  <a:outerShdw blurRad="38100" dist="38100" dir="2700000" algn="tl">
                    <a:srgbClr val="000000">
                      <a:alpha val="43137"/>
                    </a:srgbClr>
                  </a:outerShdw>
                </a:effectLst>
              </a:rPr>
              <a:t>Martin Luther</a:t>
            </a:r>
            <a:endParaRPr lang="en-US" sz="3600" b="1" dirty="0">
              <a:solidFill>
                <a:srgbClr val="FFFFFF"/>
              </a:solidFill>
              <a:effectLst>
                <a:outerShdw blurRad="38100" dist="38100" dir="2700000" algn="tl">
                  <a:srgbClr val="000000">
                    <a:alpha val="43137"/>
                  </a:srgbClr>
                </a:outerShdw>
              </a:effectLst>
            </a:endParaRPr>
          </a:p>
        </p:txBody>
      </p:sp>
      <p:sp>
        <p:nvSpPr>
          <p:cNvPr id="8" name="Text Box 11"/>
          <p:cNvSpPr txBox="1">
            <a:spLocks noChangeArrowheads="1"/>
          </p:cNvSpPr>
          <p:nvPr/>
        </p:nvSpPr>
        <p:spPr bwMode="auto">
          <a:xfrm>
            <a:off x="4573859" y="1676400"/>
            <a:ext cx="4343400" cy="1384995"/>
          </a:xfrm>
          <a:prstGeom prst="rect">
            <a:avLst/>
          </a:prstGeom>
          <a:solidFill>
            <a:srgbClr val="FFFFFF">
              <a:alpha val="74902"/>
            </a:srgbClr>
          </a:solidFill>
          <a:ln>
            <a:noFill/>
          </a:ln>
          <a:effectLst/>
        </p:spPr>
        <p:txBody>
          <a:bodyPr wrap="square">
            <a:spAutoFit/>
          </a:bodyPr>
          <a:lstStyle/>
          <a:p>
            <a:pPr>
              <a:spcBef>
                <a:spcPct val="50000"/>
              </a:spcBef>
            </a:pP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rPr>
              <a:t>“An organ in the worship of God is an ensign </a:t>
            </a:r>
            <a:r>
              <a:rPr lang="en-US" sz="2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(badge) of </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rPr>
              <a:t>Baal.”</a:t>
            </a:r>
          </a:p>
        </p:txBody>
      </p:sp>
      <p:pic>
        <p:nvPicPr>
          <p:cNvPr id="79874" name="Picture 2" descr="http://upload.wikimedia.org/wikipedia/commons/thumb/9/9a/Martin_Luther_by_Cranach-restoration.tif/lossy-page1-220px-Martin_Luther_by_Cranach-restoration.t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32" y="1243548"/>
            <a:ext cx="3561135" cy="382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696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0" y="0"/>
            <a:ext cx="91179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a:solidFill>
                  <a:srgbClr val="FFFFFF"/>
                </a:solidFill>
                <a:effectLst>
                  <a:outerShdw blurRad="38100" dist="38100" dir="2700000" algn="tl">
                    <a:srgbClr val="C0C0C0"/>
                  </a:outerShdw>
                </a:effectLst>
                <a:latin typeface="Times New Roman" pitchFamily="18" charset="0"/>
                <a:cs typeface="Times New Roman" pitchFamily="18" charset="0"/>
              </a:rPr>
              <a:t>What Others Have Said about Music in Worship</a:t>
            </a:r>
          </a:p>
        </p:txBody>
      </p:sp>
      <p:sp>
        <p:nvSpPr>
          <p:cNvPr id="2" name="TextBox 1"/>
          <p:cNvSpPr txBox="1"/>
          <p:nvPr/>
        </p:nvSpPr>
        <p:spPr>
          <a:xfrm>
            <a:off x="581632" y="5297269"/>
            <a:ext cx="3561135" cy="646331"/>
          </a:xfrm>
          <a:prstGeom prst="rect">
            <a:avLst/>
          </a:prstGeom>
          <a:solidFill>
            <a:schemeClr val="tx1"/>
          </a:solidFill>
        </p:spPr>
        <p:txBody>
          <a:bodyPr wrap="square" rtlCol="0">
            <a:spAutoFit/>
          </a:bodyPr>
          <a:lstStyle/>
          <a:p>
            <a:pPr algn="ctr"/>
            <a:r>
              <a:rPr lang="en-US" sz="3600" b="1" dirty="0" smtClean="0">
                <a:solidFill>
                  <a:srgbClr val="FFFFFF"/>
                </a:solidFill>
                <a:effectLst>
                  <a:outerShdw blurRad="38100" dist="38100" dir="2700000" algn="tl">
                    <a:srgbClr val="000000">
                      <a:alpha val="43137"/>
                    </a:srgbClr>
                  </a:outerShdw>
                </a:effectLst>
              </a:rPr>
              <a:t>John Wesley</a:t>
            </a:r>
            <a:endParaRPr lang="en-US" sz="3600" b="1" dirty="0">
              <a:solidFill>
                <a:srgbClr val="FFFFFF"/>
              </a:solidFill>
              <a:effectLst>
                <a:outerShdw blurRad="38100" dist="38100" dir="2700000" algn="tl">
                  <a:srgbClr val="000000">
                    <a:alpha val="43137"/>
                  </a:srgbClr>
                </a:outerShdw>
              </a:effectLst>
            </a:endParaRPr>
          </a:p>
        </p:txBody>
      </p:sp>
      <p:sp>
        <p:nvSpPr>
          <p:cNvPr id="8" name="Text Box 11"/>
          <p:cNvSpPr txBox="1">
            <a:spLocks noChangeArrowheads="1"/>
          </p:cNvSpPr>
          <p:nvPr/>
        </p:nvSpPr>
        <p:spPr bwMode="auto">
          <a:xfrm>
            <a:off x="4573859" y="1676400"/>
            <a:ext cx="4343400" cy="2246769"/>
          </a:xfrm>
          <a:prstGeom prst="rect">
            <a:avLst/>
          </a:prstGeom>
          <a:solidFill>
            <a:srgbClr val="FFFFFF">
              <a:alpha val="74902"/>
            </a:srgbClr>
          </a:solidFill>
          <a:ln>
            <a:noFill/>
          </a:ln>
          <a:effectLst/>
        </p:spPr>
        <p:txBody>
          <a:bodyPr wrap="square">
            <a:spAutoFit/>
          </a:bodyPr>
          <a:lstStyle/>
          <a:p>
            <a:pPr>
              <a:spcBef>
                <a:spcPct val="50000"/>
              </a:spcBef>
            </a:pP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rPr>
              <a:t>“I have no objection to instruments of music in our chapels, provided they are neither seen nor heard.”</a:t>
            </a:r>
          </a:p>
        </p:txBody>
      </p:sp>
      <p:pic>
        <p:nvPicPr>
          <p:cNvPr id="80898" name="Picture 2" descr="http://www.brycchancarey.com/abolition/wes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32" y="1024734"/>
            <a:ext cx="3561135" cy="427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405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bwMode="auto">
          <a:xfrm>
            <a:off x="533134" y="762000"/>
            <a:ext cx="3609633" cy="4191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1988" name="Text Box 4"/>
          <p:cNvSpPr txBox="1">
            <a:spLocks noChangeArrowheads="1"/>
          </p:cNvSpPr>
          <p:nvPr/>
        </p:nvSpPr>
        <p:spPr bwMode="auto">
          <a:xfrm>
            <a:off x="0" y="0"/>
            <a:ext cx="91179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a:solidFill>
                  <a:srgbClr val="FFFFFF"/>
                </a:solidFill>
                <a:effectLst>
                  <a:outerShdw blurRad="38100" dist="38100" dir="2700000" algn="tl">
                    <a:srgbClr val="C0C0C0"/>
                  </a:outerShdw>
                </a:effectLst>
                <a:latin typeface="Times New Roman" pitchFamily="18" charset="0"/>
                <a:cs typeface="Times New Roman" pitchFamily="18" charset="0"/>
              </a:rPr>
              <a:t>What Others Have Said about Music in Worship</a:t>
            </a:r>
          </a:p>
        </p:txBody>
      </p:sp>
      <p:sp>
        <p:nvSpPr>
          <p:cNvPr id="2" name="TextBox 1"/>
          <p:cNvSpPr txBox="1"/>
          <p:nvPr/>
        </p:nvSpPr>
        <p:spPr>
          <a:xfrm>
            <a:off x="533134" y="5297269"/>
            <a:ext cx="3609633" cy="523220"/>
          </a:xfrm>
          <a:prstGeom prst="rect">
            <a:avLst/>
          </a:prstGeom>
          <a:solidFill>
            <a:schemeClr val="tx1"/>
          </a:solidFill>
        </p:spPr>
        <p:txBody>
          <a:bodyPr wrap="square" rtlCol="0">
            <a:spAutoFit/>
          </a:bodyPr>
          <a:lstStyle/>
          <a:p>
            <a:pPr algn="ctr"/>
            <a:r>
              <a:rPr lang="en-US" sz="2800" b="1" dirty="0" smtClean="0">
                <a:solidFill>
                  <a:srgbClr val="FFFFFF"/>
                </a:solidFill>
                <a:effectLst>
                  <a:outerShdw blurRad="38100" dist="38100" dir="2700000" algn="tl">
                    <a:srgbClr val="000000">
                      <a:alpha val="43137"/>
                    </a:srgbClr>
                  </a:outerShdw>
                </a:effectLst>
              </a:rPr>
              <a:t>Charles Spurgeon</a:t>
            </a:r>
            <a:endParaRPr lang="en-US" sz="2800" b="1" dirty="0">
              <a:solidFill>
                <a:srgbClr val="FFFFFF"/>
              </a:solidFill>
              <a:effectLst>
                <a:outerShdw blurRad="38100" dist="38100" dir="2700000" algn="tl">
                  <a:srgbClr val="000000">
                    <a:alpha val="43137"/>
                  </a:srgbClr>
                </a:outerShdw>
              </a:effectLst>
            </a:endParaRPr>
          </a:p>
        </p:txBody>
      </p:sp>
      <p:sp>
        <p:nvSpPr>
          <p:cNvPr id="8" name="Text Box 11"/>
          <p:cNvSpPr txBox="1">
            <a:spLocks noChangeArrowheads="1"/>
          </p:cNvSpPr>
          <p:nvPr/>
        </p:nvSpPr>
        <p:spPr bwMode="auto">
          <a:xfrm>
            <a:off x="4573859" y="1676400"/>
            <a:ext cx="4343400" cy="1384995"/>
          </a:xfrm>
          <a:prstGeom prst="rect">
            <a:avLst/>
          </a:prstGeom>
          <a:solidFill>
            <a:srgbClr val="FFFFFF">
              <a:alpha val="74902"/>
            </a:srgbClr>
          </a:solidFill>
          <a:ln>
            <a:noFill/>
          </a:ln>
          <a:effectLst/>
        </p:spPr>
        <p:txBody>
          <a:bodyPr wrap="square">
            <a:spAutoFit/>
          </a:bodyPr>
          <a:lstStyle/>
          <a:p>
            <a:pPr>
              <a:spcBef>
                <a:spcPct val="50000"/>
              </a:spcBef>
            </a:pP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rPr>
              <a:t>“I’d as soon pray to God with machinery as to sing to God with machinery.”</a:t>
            </a:r>
          </a:p>
        </p:txBody>
      </p:sp>
      <p:pic>
        <p:nvPicPr>
          <p:cNvPr id="83970" name="Picture 2" descr="http://www.spurgeon.org/images/spurgn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34" y="1039459"/>
            <a:ext cx="3609634" cy="429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16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0" y="0"/>
            <a:ext cx="91179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a:solidFill>
                  <a:srgbClr val="FFFFFF"/>
                </a:solidFill>
                <a:effectLst>
                  <a:outerShdw blurRad="38100" dist="38100" dir="2700000" algn="tl">
                    <a:srgbClr val="C0C0C0"/>
                  </a:outerShdw>
                </a:effectLst>
                <a:latin typeface="Times New Roman" pitchFamily="18" charset="0"/>
                <a:cs typeface="Times New Roman" pitchFamily="18" charset="0"/>
              </a:rPr>
              <a:t>What Others Have Said about Music in Worship</a:t>
            </a:r>
          </a:p>
        </p:txBody>
      </p:sp>
      <p:sp>
        <p:nvSpPr>
          <p:cNvPr id="8" name="Text Box 11"/>
          <p:cNvSpPr txBox="1">
            <a:spLocks noChangeArrowheads="1"/>
          </p:cNvSpPr>
          <p:nvPr/>
        </p:nvSpPr>
        <p:spPr bwMode="auto">
          <a:xfrm>
            <a:off x="4573859" y="1676400"/>
            <a:ext cx="4343400" cy="3108543"/>
          </a:xfrm>
          <a:prstGeom prst="rect">
            <a:avLst/>
          </a:prstGeom>
          <a:solidFill>
            <a:srgbClr val="FFFFFF">
              <a:alpha val="74902"/>
            </a:srgbClr>
          </a:solidFill>
          <a:ln>
            <a:noFill/>
          </a:ln>
          <a:effectLst/>
        </p:spPr>
        <p:txBody>
          <a:bodyPr wrap="square">
            <a:spAutoFit/>
          </a:bodyPr>
          <a:lstStyle/>
          <a:p>
            <a:pPr>
              <a:spcBef>
                <a:spcPct val="50000"/>
              </a:spcBef>
            </a:pP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rPr>
              <a:t>“For years the Baptists fought the introduction of instrumental music into the churches . . . Installation of the organ brought serious difficulties in many churches.” </a:t>
            </a:r>
          </a:p>
        </p:txBody>
      </p:sp>
      <p:pic>
        <p:nvPicPr>
          <p:cNvPr id="6" name="Picture 7" descr="http://t2.gstatic.com/images?q=tbn:ANd9GcQqqJ0aM-geKcuApFSvX8eVzwc4kcKPVeTXq4Nx7JIoEfetdnMkCQ&amp;t=1"/>
          <p:cNvPicPr>
            <a:picLocks noChangeAspect="1" noChangeArrowheads="1"/>
          </p:cNvPicPr>
          <p:nvPr/>
        </p:nvPicPr>
        <p:blipFill rotWithShape="1">
          <a:blip r:embed="rId2">
            <a:extLst>
              <a:ext uri="{28A0092B-C50C-407E-A947-70E740481C1C}">
                <a14:useLocalDpi xmlns:a14="http://schemas.microsoft.com/office/drawing/2010/main" val="0"/>
              </a:ext>
            </a:extLst>
          </a:blip>
          <a:srcRect l="15908" r="15499"/>
          <a:stretch/>
        </p:blipFill>
        <p:spPr bwMode="auto">
          <a:xfrm>
            <a:off x="533134" y="869091"/>
            <a:ext cx="3389971" cy="49421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134" y="4419600"/>
            <a:ext cx="3389971" cy="400110"/>
          </a:xfrm>
          <a:prstGeom prst="rect">
            <a:avLst/>
          </a:prstGeom>
          <a:solidFill>
            <a:schemeClr val="tx1"/>
          </a:solidFill>
        </p:spPr>
        <p:txBody>
          <a:bodyPr wrap="square" rtlCol="0">
            <a:spAutoFit/>
          </a:bodyPr>
          <a:lstStyle/>
          <a:p>
            <a:pPr algn="ctr"/>
            <a:r>
              <a:rPr lang="en-US" sz="2000" b="1" dirty="0" smtClean="0">
                <a:solidFill>
                  <a:srgbClr val="FFFFFF"/>
                </a:solidFill>
                <a:effectLst>
                  <a:outerShdw blurRad="38100" dist="38100" dir="2700000" algn="tl">
                    <a:srgbClr val="000000">
                      <a:alpha val="43137"/>
                    </a:srgbClr>
                  </a:outerShdw>
                </a:effectLst>
              </a:rPr>
              <a:t>Walter Brownlow Posey</a:t>
            </a:r>
            <a:endParaRPr lang="en-US" sz="20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71275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0" y="0"/>
            <a:ext cx="91179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a:solidFill>
                  <a:srgbClr val="FFFFFF"/>
                </a:solidFill>
                <a:effectLst>
                  <a:outerShdw blurRad="38100" dist="38100" dir="2700000" algn="tl">
                    <a:srgbClr val="C0C0C0"/>
                  </a:outerShdw>
                </a:effectLst>
                <a:latin typeface="Times New Roman" pitchFamily="18" charset="0"/>
                <a:cs typeface="Times New Roman" pitchFamily="18" charset="0"/>
              </a:rPr>
              <a:t>What Others Have Said about Music in Worship</a:t>
            </a:r>
          </a:p>
        </p:txBody>
      </p:sp>
      <p:sp>
        <p:nvSpPr>
          <p:cNvPr id="8" name="Text Box 11"/>
          <p:cNvSpPr txBox="1">
            <a:spLocks noChangeArrowheads="1"/>
          </p:cNvSpPr>
          <p:nvPr/>
        </p:nvSpPr>
        <p:spPr bwMode="auto">
          <a:xfrm>
            <a:off x="4114800" y="1143000"/>
            <a:ext cx="4813610" cy="5262979"/>
          </a:xfrm>
          <a:prstGeom prst="rect">
            <a:avLst/>
          </a:prstGeom>
          <a:solidFill>
            <a:srgbClr val="FFFFFF">
              <a:alpha val="74902"/>
            </a:srgbClr>
          </a:solidFill>
          <a:ln>
            <a:noFill/>
          </a:ln>
          <a:effectLst/>
        </p:spPr>
        <p:txBody>
          <a:bodyPr wrap="square">
            <a:spAutoFit/>
          </a:bodyPr>
          <a:lstStyle/>
          <a:p>
            <a:r>
              <a:rPr lang="en-US" sz="2800" b="1" u="sng" dirty="0" smtClean="0"/>
              <a:t>L. L. Pinkerton </a:t>
            </a:r>
            <a:r>
              <a:rPr lang="en-US" sz="2800" b="1" dirty="0" smtClean="0"/>
              <a:t>introduced this melodeon into worship. In caused so much trouble in Midway that Adam Hibler, an elder of the church, removed the “instrument of Satan” from the church late one night with the assistance of a servant who passed it out to Hibler through a window.</a:t>
            </a:r>
            <a:endParaRPr lang="en-US" sz="2800" b="1" dirty="0"/>
          </a:p>
        </p:txBody>
      </p:sp>
      <p:sp>
        <p:nvSpPr>
          <p:cNvPr id="7" name="TextBox 6"/>
          <p:cNvSpPr txBox="1"/>
          <p:nvPr/>
        </p:nvSpPr>
        <p:spPr>
          <a:xfrm>
            <a:off x="627830" y="3774489"/>
            <a:ext cx="3501838" cy="461665"/>
          </a:xfrm>
          <a:prstGeom prst="rect">
            <a:avLst/>
          </a:prstGeom>
          <a:solidFill>
            <a:schemeClr val="tx1"/>
          </a:solidFill>
        </p:spPr>
        <p:txBody>
          <a:bodyPr wrap="square" rtlCol="0">
            <a:spAutoFit/>
          </a:bodyPr>
          <a:lstStyle/>
          <a:p>
            <a:pPr algn="ctr"/>
            <a:r>
              <a:rPr lang="en-US" sz="2400" b="1" dirty="0" smtClean="0">
                <a:solidFill>
                  <a:srgbClr val="FFFFFF"/>
                </a:solidFill>
                <a:effectLst>
                  <a:outerShdw blurRad="38100" dist="38100" dir="2700000" algn="tl">
                    <a:srgbClr val="000000">
                      <a:alpha val="43137"/>
                    </a:srgbClr>
                  </a:outerShdw>
                </a:effectLst>
              </a:rPr>
              <a:t>Midway, Kentucky</a:t>
            </a:r>
            <a:endParaRPr lang="en-US" sz="2400" b="1" dirty="0">
              <a:solidFill>
                <a:srgbClr val="FFFFFF"/>
              </a:solidFill>
              <a:effectLst>
                <a:outerShdw blurRad="38100" dist="38100" dir="2700000" algn="tl">
                  <a:srgbClr val="000000">
                    <a:alpha val="43137"/>
                  </a:srgbClr>
                </a:outerShdw>
              </a:effectLst>
            </a:endParaRPr>
          </a:p>
        </p:txBody>
      </p:sp>
      <p:pic>
        <p:nvPicPr>
          <p:cNvPr id="84994" name="Picture 2" descr="http://www.plainbibleteaching.com/wp-content/uploads/2011/03/midway-melode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30" y="678863"/>
            <a:ext cx="3501838" cy="3095626"/>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descr="http://www.therestorationmovement.com/images3/pinkerton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830" y="4236154"/>
            <a:ext cx="1962970" cy="25456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489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Box 12"/>
          <p:cNvSpPr txBox="1">
            <a:spLocks noChangeArrowheads="1"/>
          </p:cNvSpPr>
          <p:nvPr/>
        </p:nvSpPr>
        <p:spPr bwMode="auto">
          <a:xfrm>
            <a:off x="0" y="-802"/>
            <a:ext cx="4572000" cy="6740307"/>
          </a:xfrm>
          <a:prstGeom prst="rect">
            <a:avLst/>
          </a:prstGeom>
          <a:solidFill>
            <a:srgbClr val="000000">
              <a:alpha val="69804"/>
            </a:srgbClr>
          </a:solidFill>
          <a:ln>
            <a:noFill/>
          </a:ln>
          <a:effectLst>
            <a:softEdge rad="127000"/>
          </a:effectLst>
        </p:spPr>
        <p:txBody>
          <a:bodyPr wrap="square">
            <a:spAutoFit/>
          </a:bodyPr>
          <a:lstStyle/>
          <a:p>
            <a:pPr>
              <a:lnSpc>
                <a:spcPct val="150000"/>
              </a:lnSpc>
              <a:spcBef>
                <a:spcPct val="50000"/>
              </a:spcBef>
            </a:pPr>
            <a:r>
              <a:rPr lang="en-US" sz="3200" b="1" dirty="0">
                <a:solidFill>
                  <a:schemeClr val="bg1"/>
                </a:solidFill>
                <a:latin typeface="Times New Roman" pitchFamily="18" charset="0"/>
              </a:rPr>
              <a:t>Can’t Afford </a:t>
            </a:r>
            <a:r>
              <a:rPr lang="en-US" sz="3200" b="1" dirty="0" smtClean="0">
                <a:solidFill>
                  <a:schemeClr val="bg1"/>
                </a:solidFill>
                <a:latin typeface="Times New Roman" pitchFamily="18" charset="0"/>
              </a:rPr>
              <a:t>One</a:t>
            </a:r>
            <a:endParaRPr lang="en-US" sz="3200" b="1" dirty="0">
              <a:solidFill>
                <a:schemeClr val="bg1"/>
              </a:solidFill>
              <a:latin typeface="Times New Roman" pitchFamily="18" charset="0"/>
            </a:endParaRPr>
          </a:p>
          <a:p>
            <a:pPr>
              <a:lnSpc>
                <a:spcPct val="150000"/>
              </a:lnSpc>
              <a:spcBef>
                <a:spcPct val="50000"/>
              </a:spcBef>
            </a:pPr>
            <a:r>
              <a:rPr lang="en-US" sz="3200" b="1" dirty="0">
                <a:solidFill>
                  <a:schemeClr val="bg1"/>
                </a:solidFill>
                <a:latin typeface="Times New Roman" pitchFamily="18" charset="0"/>
              </a:rPr>
              <a:t>Don’t Like the Sound</a:t>
            </a:r>
          </a:p>
          <a:p>
            <a:pPr>
              <a:lnSpc>
                <a:spcPct val="150000"/>
              </a:lnSpc>
              <a:spcBef>
                <a:spcPct val="50000"/>
              </a:spcBef>
            </a:pPr>
            <a:r>
              <a:rPr lang="en-US" sz="3200" b="1" dirty="0">
                <a:solidFill>
                  <a:schemeClr val="bg1"/>
                </a:solidFill>
                <a:latin typeface="Times New Roman" pitchFamily="18" charset="0"/>
              </a:rPr>
              <a:t>No one Able to Play</a:t>
            </a:r>
          </a:p>
          <a:p>
            <a:pPr>
              <a:lnSpc>
                <a:spcPct val="150000"/>
              </a:lnSpc>
              <a:spcBef>
                <a:spcPct val="50000"/>
              </a:spcBef>
            </a:pPr>
            <a:r>
              <a:rPr lang="en-US" sz="3200" b="1" dirty="0">
                <a:solidFill>
                  <a:schemeClr val="bg1"/>
                </a:solidFill>
                <a:latin typeface="Times New Roman" pitchFamily="18" charset="0"/>
              </a:rPr>
              <a:t>Our </a:t>
            </a:r>
            <a:r>
              <a:rPr lang="en-US" sz="3200" b="1" dirty="0" smtClean="0">
                <a:solidFill>
                  <a:schemeClr val="bg1"/>
                </a:solidFill>
                <a:latin typeface="Times New Roman" pitchFamily="18" charset="0"/>
              </a:rPr>
              <a:t>unique “Tradition”</a:t>
            </a:r>
            <a:endParaRPr lang="en-US" sz="3200" b="1" dirty="0">
              <a:solidFill>
                <a:schemeClr val="bg1"/>
              </a:solidFill>
              <a:latin typeface="Times New Roman" pitchFamily="18" charset="0"/>
            </a:endParaRPr>
          </a:p>
          <a:p>
            <a:pPr>
              <a:lnSpc>
                <a:spcPct val="150000"/>
              </a:lnSpc>
              <a:spcBef>
                <a:spcPct val="50000"/>
              </a:spcBef>
            </a:pPr>
            <a:r>
              <a:rPr lang="en-US" sz="3200" b="1" dirty="0">
                <a:solidFill>
                  <a:schemeClr val="bg1"/>
                </a:solidFill>
                <a:latin typeface="Times New Roman" pitchFamily="18" charset="0"/>
              </a:rPr>
              <a:t>Don’t Believe in Music</a:t>
            </a:r>
          </a:p>
          <a:p>
            <a:pPr>
              <a:lnSpc>
                <a:spcPct val="150000"/>
              </a:lnSpc>
              <a:spcBef>
                <a:spcPct val="50000"/>
              </a:spcBef>
            </a:pPr>
            <a:r>
              <a:rPr lang="en-US" sz="3200" b="1" dirty="0">
                <a:solidFill>
                  <a:schemeClr val="bg1"/>
                </a:solidFill>
                <a:latin typeface="Times New Roman" pitchFamily="18" charset="0"/>
              </a:rPr>
              <a:t>Wish to be Different</a:t>
            </a:r>
          </a:p>
          <a:p>
            <a:pPr>
              <a:lnSpc>
                <a:spcPct val="150000"/>
              </a:lnSpc>
              <a:spcBef>
                <a:spcPct val="50000"/>
              </a:spcBef>
            </a:pPr>
            <a:r>
              <a:rPr lang="en-US" sz="3200" b="1" dirty="0">
                <a:solidFill>
                  <a:schemeClr val="bg1"/>
                </a:solidFill>
                <a:latin typeface="Times New Roman" pitchFamily="18" charset="0"/>
              </a:rPr>
              <a:t>Just Argumentative </a:t>
            </a:r>
          </a:p>
        </p:txBody>
      </p:sp>
      <p:sp>
        <p:nvSpPr>
          <p:cNvPr id="3" name="TextBox 2"/>
          <p:cNvSpPr txBox="1"/>
          <p:nvPr/>
        </p:nvSpPr>
        <p:spPr>
          <a:xfrm>
            <a:off x="4267200" y="3429000"/>
            <a:ext cx="4572000" cy="3170099"/>
          </a:xfrm>
          <a:prstGeom prst="rect">
            <a:avLst/>
          </a:prstGeom>
          <a:blipFill dpi="0" rotWithShape="1">
            <a:blip r:embed="rId2">
              <a:extLst>
                <a:ext uri="{28A0092B-C50C-407E-A947-70E740481C1C}">
                  <a14:useLocalDpi xmlns:a14="http://schemas.microsoft.com/office/drawing/2010/main" val="0"/>
                </a:ext>
              </a:extLst>
            </a:blip>
            <a:srcRect/>
            <a:stretch>
              <a:fillRect/>
            </a:stretch>
          </a:blipFill>
          <a:effectLst>
            <a:glow rad="228600">
              <a:schemeClr val="accent3">
                <a:satMod val="175000"/>
                <a:alpha val="40000"/>
              </a:schemeClr>
            </a:glow>
          </a:effectLst>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Copperplate Gothic Bold" pitchFamily="34" charset="0"/>
              </a:rPr>
              <a:t>Why don’t</a:t>
            </a:r>
          </a:p>
          <a:p>
            <a:pPr algn="ctr"/>
            <a:r>
              <a:rPr lang="en-US" sz="4000" b="1" dirty="0" smtClean="0">
                <a:solidFill>
                  <a:schemeClr val="bg1"/>
                </a:solidFill>
                <a:effectLst>
                  <a:outerShdw blurRad="38100" dist="38100" dir="2700000" algn="tl">
                    <a:srgbClr val="000000">
                      <a:alpha val="43137"/>
                    </a:srgbClr>
                  </a:outerShdw>
                </a:effectLst>
                <a:latin typeface="Copperplate Gothic Bold" pitchFamily="34" charset="0"/>
              </a:rPr>
              <a:t>you use instruments of music in your Worship?</a:t>
            </a:r>
            <a:endParaRPr lang="en-US" sz="4000" b="1" dirty="0">
              <a:solidFill>
                <a:schemeClr val="bg1"/>
              </a:solidFill>
              <a:effectLst>
                <a:outerShdw blurRad="38100" dist="38100" dir="2700000" algn="tl">
                  <a:srgbClr val="000000">
                    <a:alpha val="43137"/>
                  </a:srgbClr>
                </a:outerShdw>
              </a:effectLst>
              <a:latin typeface="Copperplate Gothic Bold" pitchFamily="34" charset="0"/>
            </a:endParaRP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5400" y="11017"/>
            <a:ext cx="923925" cy="923925"/>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61431" y="946761"/>
            <a:ext cx="923925" cy="923925"/>
          </a:xfrm>
          <a:prstGeom prst="rect">
            <a:avLst/>
          </a:prstGeom>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61431" y="1928293"/>
            <a:ext cx="923925" cy="923925"/>
          </a:xfrm>
          <a:prstGeom prst="rect">
            <a:avLst/>
          </a:prstGeo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5176" y="2890404"/>
            <a:ext cx="923925" cy="923925"/>
          </a:xfrm>
          <a:prstGeom prst="rect">
            <a:avLst/>
          </a:prstGeom>
        </p:spPr>
      </p:pic>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5176" y="3838308"/>
            <a:ext cx="923925" cy="923925"/>
          </a:xfrm>
          <a:prstGeom prst="rect">
            <a:avLst/>
          </a:prstGeom>
        </p:spPr>
      </p:pic>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1530" y="4819499"/>
            <a:ext cx="923925" cy="923925"/>
          </a:xfrm>
          <a:prstGeom prst="rect">
            <a:avLst/>
          </a:prstGeom>
        </p:spPr>
      </p:pic>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5175" y="5781610"/>
            <a:ext cx="923925" cy="923925"/>
          </a:xfrm>
          <a:prstGeom prst="rect">
            <a:avLst/>
          </a:prstGeom>
        </p:spPr>
      </p:pic>
      <p:sp>
        <p:nvSpPr>
          <p:cNvPr id="11" name="TextBox 10"/>
          <p:cNvSpPr txBox="1"/>
          <p:nvPr/>
        </p:nvSpPr>
        <p:spPr>
          <a:xfrm>
            <a:off x="4267200" y="3429000"/>
            <a:ext cx="4572000" cy="3170099"/>
          </a:xfrm>
          <a:prstGeom prst="rect">
            <a:avLst/>
          </a:prstGeom>
          <a:blipFill dpi="0"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effectLst>
            <a:glow rad="228600">
              <a:schemeClr val="accent3">
                <a:satMod val="175000"/>
                <a:alpha val="40000"/>
              </a:schemeClr>
            </a:glow>
          </a:effectLst>
        </p:spPr>
        <p:txBody>
          <a:bodyPr wrap="square" rtlCol="0">
            <a:spAutoFit/>
          </a:bodyPr>
          <a:lstStyle/>
          <a:p>
            <a:pPr algn="ctr"/>
            <a:r>
              <a:rPr lang="en-US" sz="4000" b="1" dirty="0" smtClean="0">
                <a:effectLst>
                  <a:outerShdw blurRad="38100" dist="38100" dir="2700000" algn="tl">
                    <a:srgbClr val="000000">
                      <a:alpha val="43137"/>
                    </a:srgbClr>
                  </a:outerShdw>
                </a:effectLst>
                <a:latin typeface="Copperplate Gothic Bold" pitchFamily="34" charset="0"/>
              </a:rPr>
              <a:t>Christ has not given us permission (authority) for their use!</a:t>
            </a:r>
            <a:endParaRPr lang="en-US" sz="4000" b="1" dirty="0">
              <a:effectLst>
                <a:outerShdw blurRad="38100" dist="38100" dir="2700000" algn="tl">
                  <a:srgbClr val="000000">
                    <a:alpha val="43137"/>
                  </a:srgbClr>
                </a:outerShdw>
              </a:effectLst>
              <a:latin typeface="Copperplate Gothic Bold" pitchFamily="34" charset="0"/>
            </a:endParaRPr>
          </a:p>
        </p:txBody>
      </p:sp>
    </p:spTree>
    <p:extLst>
      <p:ext uri="{BB962C8B-B14F-4D97-AF65-F5344CB8AC3E}">
        <p14:creationId xmlns:p14="http://schemas.microsoft.com/office/powerpoint/2010/main" val="1143153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2000"/>
                                        <p:tgtEl>
                                          <p:spTgt spid="5"/>
                                        </p:tgtEl>
                                      </p:cBhvr>
                                    </p:animEffect>
                                  </p:childTnLst>
                                </p:cTn>
                              </p:par>
                            </p:childTnLst>
                          </p:cTn>
                        </p:par>
                        <p:par>
                          <p:cTn id="12" fill="hold">
                            <p:stCondLst>
                              <p:cond delay="4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2000"/>
                                        <p:tgtEl>
                                          <p:spTgt spid="6"/>
                                        </p:tgtEl>
                                      </p:cBhvr>
                                    </p:animEffect>
                                  </p:childTnLst>
                                </p:cTn>
                              </p:par>
                            </p:childTnLst>
                          </p:cTn>
                        </p:par>
                        <p:par>
                          <p:cTn id="16" fill="hold">
                            <p:stCondLst>
                              <p:cond delay="600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2000"/>
                                        <p:tgtEl>
                                          <p:spTgt spid="7"/>
                                        </p:tgtEl>
                                      </p:cBhvr>
                                    </p:animEffect>
                                  </p:childTnLst>
                                </p:cTn>
                              </p:par>
                            </p:childTnLst>
                          </p:cTn>
                        </p:par>
                        <p:par>
                          <p:cTn id="20" fill="hold">
                            <p:stCondLst>
                              <p:cond delay="8000"/>
                            </p:stCondLst>
                            <p:childTnLst>
                              <p:par>
                                <p:cTn id="21" presetID="16" presetClass="entr" presetSubtype="2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2000"/>
                                        <p:tgtEl>
                                          <p:spTgt spid="8"/>
                                        </p:tgtEl>
                                      </p:cBhvr>
                                    </p:animEffect>
                                  </p:childTnLst>
                                </p:cTn>
                              </p:par>
                            </p:childTnLst>
                          </p:cTn>
                        </p:par>
                        <p:par>
                          <p:cTn id="24" fill="hold">
                            <p:stCondLst>
                              <p:cond delay="10000"/>
                            </p:stCondLst>
                            <p:childTnLst>
                              <p:par>
                                <p:cTn id="25" presetID="16" presetClass="entr" presetSubtype="2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2000"/>
                                        <p:tgtEl>
                                          <p:spTgt spid="9"/>
                                        </p:tgtEl>
                                      </p:cBhvr>
                                    </p:animEffect>
                                  </p:childTnLst>
                                </p:cTn>
                              </p:par>
                            </p:childTnLst>
                          </p:cTn>
                        </p:par>
                        <p:par>
                          <p:cTn id="28" fill="hold">
                            <p:stCondLst>
                              <p:cond delay="12000"/>
                            </p:stCondLst>
                            <p:childTnLst>
                              <p:par>
                                <p:cTn id="29" presetID="16" presetClass="entr" presetSubtype="2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600200"/>
            <a:ext cx="4114800" cy="3046988"/>
          </a:xfrm>
          <a:prstGeom prst="rect">
            <a:avLst/>
          </a:prstGeom>
          <a:noFill/>
        </p:spPr>
        <p:txBody>
          <a:bodyPr wrap="square" rtlCol="0">
            <a:spAutoFit/>
          </a:bodyPr>
          <a:lstStyle/>
          <a:p>
            <a:r>
              <a:rPr lang="en-US" sz="2400" b="1" dirty="0" smtClean="0">
                <a:latin typeface="Arial" pitchFamily="34" charset="0"/>
                <a:cs typeface="Arial" pitchFamily="34" charset="0"/>
              </a:rPr>
              <a:t>“. . . though </a:t>
            </a:r>
            <a:r>
              <a:rPr lang="en-US" sz="2400" b="1" dirty="0">
                <a:latin typeface="Arial" pitchFamily="34" charset="0"/>
                <a:cs typeface="Arial" pitchFamily="34" charset="0"/>
              </a:rPr>
              <a:t>He was a Son, yet He learned obedience by the things which He suffered. </a:t>
            </a:r>
            <a:r>
              <a:rPr lang="en-US" sz="2400" b="1" dirty="0" smtClean="0">
                <a:latin typeface="Arial" pitchFamily="34" charset="0"/>
                <a:cs typeface="Arial" pitchFamily="34" charset="0"/>
              </a:rPr>
              <a:t>And </a:t>
            </a:r>
            <a:r>
              <a:rPr lang="en-US" sz="2400" b="1" dirty="0">
                <a:latin typeface="Arial" pitchFamily="34" charset="0"/>
                <a:cs typeface="Arial" pitchFamily="34" charset="0"/>
              </a:rPr>
              <a:t>having been perfected, He became the author of eternal salvation to all who obey </a:t>
            </a:r>
            <a:r>
              <a:rPr lang="en-US" sz="2400" b="1" dirty="0" smtClean="0">
                <a:latin typeface="Arial" pitchFamily="34" charset="0"/>
                <a:cs typeface="Arial" pitchFamily="34" charset="0"/>
              </a:rPr>
              <a:t>Him . . .”</a:t>
            </a:r>
          </a:p>
          <a:p>
            <a:pPr algn="ctr"/>
            <a:r>
              <a:rPr lang="en-US" sz="2400" b="1" dirty="0" smtClean="0">
                <a:latin typeface="Arial" pitchFamily="34" charset="0"/>
                <a:cs typeface="Arial" pitchFamily="34" charset="0"/>
              </a:rPr>
              <a:t>(Hebrews 5:8-9)</a:t>
            </a:r>
            <a:endParaRPr lang="en-US" sz="2400" b="1" dirty="0">
              <a:latin typeface="Arial" pitchFamily="34" charset="0"/>
              <a:cs typeface="Arial" pitchFamily="34" charset="0"/>
            </a:endParaRPr>
          </a:p>
        </p:txBody>
      </p:sp>
      <p:sp>
        <p:nvSpPr>
          <p:cNvPr id="3" name="TextBox 2"/>
          <p:cNvSpPr txBox="1"/>
          <p:nvPr/>
        </p:nvSpPr>
        <p:spPr>
          <a:xfrm>
            <a:off x="457200" y="1600200"/>
            <a:ext cx="4114800" cy="3046988"/>
          </a:xfrm>
          <a:prstGeom prst="rect">
            <a:avLst/>
          </a:prstGeom>
          <a:noFill/>
        </p:spPr>
        <p:txBody>
          <a:bodyPr wrap="square" rtlCol="0">
            <a:spAutoFit/>
          </a:bodyPr>
          <a:lstStyle/>
          <a:p>
            <a:r>
              <a:rPr lang="en-US" sz="2400" b="1" dirty="0" smtClean="0">
                <a:latin typeface="Arial" pitchFamily="34" charset="0"/>
                <a:cs typeface="Arial" pitchFamily="34" charset="0"/>
              </a:rPr>
              <a:t>“. . . though </a:t>
            </a:r>
            <a:r>
              <a:rPr lang="en-US" sz="2400" b="1" dirty="0">
                <a:latin typeface="Arial" pitchFamily="34" charset="0"/>
                <a:cs typeface="Arial" pitchFamily="34" charset="0"/>
              </a:rPr>
              <a:t>He was a Son, yet He learned obedience by the things which He suffered. </a:t>
            </a:r>
            <a:r>
              <a:rPr lang="en-US" sz="2400" b="1" dirty="0" smtClean="0">
                <a:latin typeface="Arial" pitchFamily="34" charset="0"/>
                <a:cs typeface="Arial" pitchFamily="34" charset="0"/>
              </a:rPr>
              <a:t>And </a:t>
            </a:r>
            <a:r>
              <a:rPr lang="en-US" sz="2400" b="1" dirty="0">
                <a:latin typeface="Arial" pitchFamily="34" charset="0"/>
                <a:cs typeface="Arial" pitchFamily="34" charset="0"/>
              </a:rPr>
              <a:t>having been perfected, </a:t>
            </a:r>
            <a:r>
              <a:rPr lang="en-US"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He became the author of eternal salvation to all who obey </a:t>
            </a:r>
            <a:r>
              <a:rPr lang="en-US" sz="24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Him </a:t>
            </a:r>
            <a:r>
              <a:rPr lang="en-US" sz="2400" b="1" dirty="0" smtClean="0">
                <a:latin typeface="Arial" pitchFamily="34" charset="0"/>
                <a:cs typeface="Arial" pitchFamily="34" charset="0"/>
              </a:rPr>
              <a:t>. . .”</a:t>
            </a:r>
          </a:p>
          <a:p>
            <a:pPr algn="ctr"/>
            <a:r>
              <a:rPr lang="en-US" sz="2400" b="1" dirty="0" smtClean="0">
                <a:latin typeface="Arial" pitchFamily="34" charset="0"/>
                <a:cs typeface="Arial" pitchFamily="34" charset="0"/>
              </a:rPr>
              <a:t>(Hebrews 5:8-9)</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121720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bwMode="auto">
          <a:xfrm>
            <a:off x="152400" y="102220"/>
            <a:ext cx="5410200" cy="2640980"/>
          </a:xfrm>
          <a:prstGeom prst="wedgeEllipseCallout">
            <a:avLst>
              <a:gd name="adj1" fmla="val 99950"/>
              <a:gd name="adj2" fmla="val 113303"/>
            </a:avLst>
          </a:prstGeom>
          <a:solidFill>
            <a:srgbClr val="FFFFFF">
              <a:alpha val="69804"/>
            </a:srgbClr>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effectLst>
                  <a:outerShdw blurRad="38100" dist="38100" dir="2700000" algn="tl">
                    <a:srgbClr val="000000">
                      <a:alpha val="43137"/>
                    </a:srgbClr>
                  </a:outerShdw>
                </a:effectLst>
                <a:latin typeface="Narkisim" pitchFamily="34" charset="-79"/>
                <a:cs typeface="Narkisim" pitchFamily="34" charset="-79"/>
              </a:rPr>
              <a:t>All we can know about </a:t>
            </a:r>
            <a:r>
              <a:rPr kumimoji="0" lang="en-US" sz="2800" b="1" i="0" u="sng" strike="noStrike" cap="none" normalizeH="0" baseline="0" dirty="0" smtClean="0">
                <a:ln>
                  <a:noFill/>
                </a:ln>
                <a:effectLst>
                  <a:outerShdw blurRad="38100" dist="38100" dir="2700000" algn="tl">
                    <a:srgbClr val="000000">
                      <a:alpha val="43137"/>
                    </a:srgbClr>
                  </a:outerShdw>
                </a:effectLst>
                <a:latin typeface="Narkisim" pitchFamily="34" charset="-79"/>
                <a:cs typeface="Narkisim" pitchFamily="34" charset="-79"/>
              </a:rPr>
              <a:t>music</a:t>
            </a:r>
            <a:r>
              <a:rPr kumimoji="0" lang="en-US" sz="2800" b="1" i="0" u="sng" strike="noStrike" cap="none" normalizeH="0" dirty="0" smtClean="0">
                <a:ln>
                  <a:noFill/>
                </a:ln>
                <a:effectLst>
                  <a:outerShdw blurRad="38100" dist="38100" dir="2700000" algn="tl">
                    <a:srgbClr val="000000">
                      <a:alpha val="43137"/>
                    </a:srgbClr>
                  </a:outerShdw>
                </a:effectLst>
                <a:latin typeface="Narkisim" pitchFamily="34" charset="-79"/>
                <a:cs typeface="Narkisim" pitchFamily="34" charset="-79"/>
              </a:rPr>
              <a:t> in worship</a:t>
            </a:r>
            <a:r>
              <a:rPr kumimoji="0" lang="en-US" sz="2800" b="1" i="0" u="none" strike="noStrike" cap="none" normalizeH="0" dirty="0" smtClean="0">
                <a:ln>
                  <a:noFill/>
                </a:ln>
                <a:effectLst>
                  <a:outerShdw blurRad="38100" dist="38100" dir="2700000" algn="tl">
                    <a:srgbClr val="000000">
                      <a:alpha val="43137"/>
                    </a:srgbClr>
                  </a:outerShdw>
                </a:effectLst>
                <a:latin typeface="Narkisim" pitchFamily="34" charset="-79"/>
                <a:cs typeface="Narkisim" pitchFamily="34" charset="-79"/>
              </a:rPr>
              <a:t>, or any religious subject, is by consulting the Bible!</a:t>
            </a:r>
            <a:endParaRPr kumimoji="0" lang="en-US" sz="2800" b="1" i="0" u="none" strike="noStrike" cap="none" normalizeH="0" baseline="0" dirty="0" smtClean="0">
              <a:ln>
                <a:noFill/>
              </a:ln>
              <a:effectLst>
                <a:outerShdw blurRad="38100" dist="38100" dir="2700000" algn="tl">
                  <a:srgbClr val="000000">
                    <a:alpha val="43137"/>
                  </a:srgbClr>
                </a:outerShdw>
              </a:effectLst>
              <a:latin typeface="Narkisim" pitchFamily="34" charset="-79"/>
              <a:cs typeface="Narkisim" pitchFamily="34" charset="-79"/>
            </a:endParaRPr>
          </a:p>
        </p:txBody>
      </p:sp>
    </p:spTree>
    <p:extLst>
      <p:ext uri="{BB962C8B-B14F-4D97-AF65-F5344CB8AC3E}">
        <p14:creationId xmlns:p14="http://schemas.microsoft.com/office/powerpoint/2010/main" val="584623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52400" y="76200"/>
            <a:ext cx="883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a:solidFill>
                  <a:srgbClr val="FFFFFF"/>
                </a:solidFill>
                <a:effectLst>
                  <a:outerShdw blurRad="38100" dist="38100" dir="2700000" algn="tl">
                    <a:srgbClr val="C0C0C0"/>
                  </a:outerShdw>
                </a:effectLst>
                <a:latin typeface="Times New Roman" pitchFamily="18" charset="0"/>
                <a:cs typeface="Times New Roman" pitchFamily="18" charset="0"/>
              </a:rPr>
              <a:t>Consider God’s Attitude Toward Obedience</a:t>
            </a:r>
          </a:p>
        </p:txBody>
      </p:sp>
      <p:sp>
        <p:nvSpPr>
          <p:cNvPr id="41989" name="Text Box 5"/>
          <p:cNvSpPr txBox="1">
            <a:spLocks noChangeArrowheads="1"/>
          </p:cNvSpPr>
          <p:nvPr/>
        </p:nvSpPr>
        <p:spPr bwMode="auto">
          <a:xfrm>
            <a:off x="4545980" y="1561171"/>
            <a:ext cx="457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FF0000"/>
              </a:buClr>
            </a:pPr>
            <a:r>
              <a:rPr lang="en-US" sz="4000" b="1" dirty="0">
                <a:solidFill>
                  <a:srgbClr val="000000"/>
                </a:solidFill>
                <a:effectLst>
                  <a:outerShdw blurRad="38100" dist="38100" dir="2700000" algn="tl">
                    <a:srgbClr val="C0C0C0"/>
                  </a:outerShdw>
                </a:effectLst>
              </a:rPr>
              <a:t> </a:t>
            </a:r>
            <a:r>
              <a:rPr lang="en-US" sz="3600" b="1" dirty="0">
                <a:solidFill>
                  <a:schemeClr val="bg1"/>
                </a:solidFill>
                <a:effectLst>
                  <a:outerShdw blurRad="38100" dist="38100" dir="2700000" algn="tl">
                    <a:srgbClr val="C0C0C0"/>
                  </a:outerShdw>
                </a:effectLst>
              </a:rPr>
              <a:t>Cain – Gen 4:3-5</a:t>
            </a:r>
            <a:r>
              <a:rPr lang="en-US" sz="3600" dirty="0">
                <a:solidFill>
                  <a:schemeClr val="bg1"/>
                </a:solidFill>
              </a:rPr>
              <a:t> </a:t>
            </a:r>
          </a:p>
        </p:txBody>
      </p:sp>
      <p:sp>
        <p:nvSpPr>
          <p:cNvPr id="41990" name="Text Box 6"/>
          <p:cNvSpPr txBox="1">
            <a:spLocks noChangeArrowheads="1"/>
          </p:cNvSpPr>
          <p:nvPr/>
        </p:nvSpPr>
        <p:spPr bwMode="auto">
          <a:xfrm>
            <a:off x="4850780" y="3458830"/>
            <a:ext cx="3962400" cy="946150"/>
          </a:xfrm>
          <a:prstGeom prst="rect">
            <a:avLst/>
          </a:prstGeom>
          <a:solidFill>
            <a:schemeClr val="tx1"/>
          </a:solidFill>
          <a:ln>
            <a:noFill/>
          </a:ln>
          <a:effectLst>
            <a:glow rad="228600">
              <a:srgbClr val="FF0000">
                <a:alpha val="40000"/>
              </a:srgbClr>
            </a:glow>
          </a:effectLst>
        </p:spPr>
        <p:txBody>
          <a:bodyPr>
            <a:spAutoFit/>
          </a:bodyPr>
          <a:lstStyle/>
          <a:p>
            <a:pPr>
              <a:spcBef>
                <a:spcPct val="50000"/>
              </a:spcBef>
            </a:pPr>
            <a:r>
              <a:rPr lang="en-US" sz="2800" b="1" dirty="0">
                <a:solidFill>
                  <a:schemeClr val="bg1"/>
                </a:solidFill>
                <a:effectLst>
                  <a:outerShdw blurRad="38100" dist="38100" dir="2700000" algn="tl">
                    <a:srgbClr val="C0C0C0"/>
                  </a:outerShdw>
                </a:effectLst>
                <a:latin typeface="Times New Roman" pitchFamily="18" charset="0"/>
              </a:rPr>
              <a:t>Cain disobeyed God and his worship was rejected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8418"/>
            <a:ext cx="4542263" cy="5649581"/>
          </a:xfrm>
          <a:prstGeom prst="rect">
            <a:avLst/>
          </a:prstGeom>
          <a:ln>
            <a:noFill/>
          </a:ln>
          <a:effectLst>
            <a:softEdge rad="112500"/>
          </a:effectLst>
        </p:spPr>
      </p:pic>
    </p:spTree>
    <p:extLst>
      <p:ext uri="{BB962C8B-B14F-4D97-AF65-F5344CB8AC3E}">
        <p14:creationId xmlns:p14="http://schemas.microsoft.com/office/powerpoint/2010/main" val="32386206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1989"/>
                                        </p:tgtEl>
                                        <p:attrNameLst>
                                          <p:attrName>style.visibility</p:attrName>
                                        </p:attrNameLst>
                                      </p:cBhvr>
                                      <p:to>
                                        <p:strVal val="visible"/>
                                      </p:to>
                                    </p:set>
                                    <p:anim calcmode="lin" valueType="num">
                                      <p:cBhvr>
                                        <p:cTn id="12" dur="3000" fill="hold"/>
                                        <p:tgtEl>
                                          <p:spTgt spid="41989"/>
                                        </p:tgtEl>
                                        <p:attrNameLst>
                                          <p:attrName>ppt_w</p:attrName>
                                        </p:attrNameLst>
                                      </p:cBhvr>
                                      <p:tavLst>
                                        <p:tav tm="0">
                                          <p:val>
                                            <p:fltVal val="0"/>
                                          </p:val>
                                        </p:tav>
                                        <p:tav tm="100000">
                                          <p:val>
                                            <p:strVal val="#ppt_w"/>
                                          </p:val>
                                        </p:tav>
                                      </p:tavLst>
                                    </p:anim>
                                    <p:anim calcmode="lin" valueType="num">
                                      <p:cBhvr>
                                        <p:cTn id="13" dur="3000" fill="hold"/>
                                        <p:tgtEl>
                                          <p:spTgt spid="41989"/>
                                        </p:tgtEl>
                                        <p:attrNameLst>
                                          <p:attrName>ppt_h</p:attrName>
                                        </p:attrNameLst>
                                      </p:cBhvr>
                                      <p:tavLst>
                                        <p:tav tm="0">
                                          <p:val>
                                            <p:fltVal val="0"/>
                                          </p:val>
                                        </p:tav>
                                        <p:tav tm="100000">
                                          <p:val>
                                            <p:strVal val="#ppt_h"/>
                                          </p:val>
                                        </p:tav>
                                      </p:tavLst>
                                    </p:anim>
                                    <p:animEffect transition="in" filter="fade">
                                      <p:cBhvr>
                                        <p:cTn id="14" dur="3000"/>
                                        <p:tgtEl>
                                          <p:spTgt spid="4198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1990"/>
                                        </p:tgtEl>
                                        <p:attrNameLst>
                                          <p:attrName>style.visibility</p:attrName>
                                        </p:attrNameLst>
                                      </p:cBhvr>
                                      <p:to>
                                        <p:strVal val="visible"/>
                                      </p:to>
                                    </p:set>
                                    <p:anim calcmode="lin" valueType="num">
                                      <p:cBhvr>
                                        <p:cTn id="19" dur="2000" fill="hold"/>
                                        <p:tgtEl>
                                          <p:spTgt spid="41990"/>
                                        </p:tgtEl>
                                        <p:attrNameLst>
                                          <p:attrName>ppt_w</p:attrName>
                                        </p:attrNameLst>
                                      </p:cBhvr>
                                      <p:tavLst>
                                        <p:tav tm="0">
                                          <p:val>
                                            <p:fltVal val="0"/>
                                          </p:val>
                                        </p:tav>
                                        <p:tav tm="100000">
                                          <p:val>
                                            <p:strVal val="#ppt_w"/>
                                          </p:val>
                                        </p:tav>
                                      </p:tavLst>
                                    </p:anim>
                                    <p:anim calcmode="lin" valueType="num">
                                      <p:cBhvr>
                                        <p:cTn id="20" dur="2000" fill="hold"/>
                                        <p:tgtEl>
                                          <p:spTgt spid="41990"/>
                                        </p:tgtEl>
                                        <p:attrNameLst>
                                          <p:attrName>ppt_h</p:attrName>
                                        </p:attrNameLst>
                                      </p:cBhvr>
                                      <p:tavLst>
                                        <p:tav tm="0">
                                          <p:val>
                                            <p:fltVal val="0"/>
                                          </p:val>
                                        </p:tav>
                                        <p:tav tm="100000">
                                          <p:val>
                                            <p:strVal val="#ppt_h"/>
                                          </p:val>
                                        </p:tav>
                                      </p:tavLst>
                                    </p:anim>
                                    <p:animEffect transition="in" filter="fade">
                                      <p:cBhvr>
                                        <p:cTn id="21" dur="2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52400" y="76200"/>
            <a:ext cx="883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a:solidFill>
                  <a:srgbClr val="FFFFFF"/>
                </a:solidFill>
                <a:effectLst>
                  <a:outerShdw blurRad="38100" dist="38100" dir="2700000" algn="tl">
                    <a:srgbClr val="C0C0C0"/>
                  </a:outerShdw>
                </a:effectLst>
                <a:latin typeface="Times New Roman" pitchFamily="18" charset="0"/>
                <a:cs typeface="Times New Roman" pitchFamily="18" charset="0"/>
              </a:rPr>
              <a:t>Consider God’s Attitude Toward Obedience</a:t>
            </a:r>
          </a:p>
        </p:txBody>
      </p:sp>
      <p:sp>
        <p:nvSpPr>
          <p:cNvPr id="41989" name="Text Box 5"/>
          <p:cNvSpPr txBox="1">
            <a:spLocks noChangeArrowheads="1"/>
          </p:cNvSpPr>
          <p:nvPr/>
        </p:nvSpPr>
        <p:spPr bwMode="auto">
          <a:xfrm>
            <a:off x="4545980" y="1561171"/>
            <a:ext cx="4572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
                <a:srgbClr val="FF0000"/>
              </a:buClr>
            </a:pPr>
            <a:r>
              <a:rPr lang="en-US" sz="4000" b="1" dirty="0">
                <a:solidFill>
                  <a:srgbClr val="000000"/>
                </a:solidFill>
                <a:effectLst>
                  <a:outerShdw blurRad="38100" dist="38100" dir="2700000" algn="tl">
                    <a:srgbClr val="C0C0C0"/>
                  </a:outerShdw>
                </a:effectLst>
              </a:rPr>
              <a:t> </a:t>
            </a:r>
            <a:r>
              <a:rPr lang="en-US" sz="3600" b="1" dirty="0" smtClean="0">
                <a:solidFill>
                  <a:srgbClr val="FFFFFF"/>
                </a:solidFill>
                <a:effectLst>
                  <a:outerShdw blurRad="38100" dist="38100" dir="2700000" algn="tl">
                    <a:srgbClr val="C0C0C0"/>
                  </a:outerShdw>
                </a:effectLst>
              </a:rPr>
              <a:t>Nadab &amp; Abihu – Lev 10:1-2</a:t>
            </a:r>
            <a:endParaRPr lang="en-US" sz="3600" dirty="0">
              <a:solidFill>
                <a:srgbClr val="FFFFFF"/>
              </a:solidFill>
            </a:endParaRPr>
          </a:p>
        </p:txBody>
      </p:sp>
      <p:sp>
        <p:nvSpPr>
          <p:cNvPr id="41990" name="Text Box 6"/>
          <p:cNvSpPr txBox="1">
            <a:spLocks noChangeArrowheads="1"/>
          </p:cNvSpPr>
          <p:nvPr/>
        </p:nvSpPr>
        <p:spPr bwMode="auto">
          <a:xfrm>
            <a:off x="4850780" y="3458830"/>
            <a:ext cx="3962400" cy="946150"/>
          </a:xfrm>
          <a:prstGeom prst="rect">
            <a:avLst/>
          </a:prstGeom>
          <a:solidFill>
            <a:schemeClr val="tx1"/>
          </a:solidFill>
          <a:ln>
            <a:noFill/>
          </a:ln>
          <a:effectLst>
            <a:glow rad="228600">
              <a:srgbClr val="FF0000">
                <a:alpha val="40000"/>
              </a:srgbClr>
            </a:glow>
          </a:effectLst>
        </p:spPr>
        <p:txBody>
          <a:bodyPr>
            <a:spAutoFit/>
          </a:bodyPr>
          <a:lstStyle/>
          <a:p>
            <a:pPr algn="ctr">
              <a:spcBef>
                <a:spcPct val="50000"/>
              </a:spcBef>
            </a:pPr>
            <a:r>
              <a:rPr lang="en-US" sz="2800" b="1" dirty="0" smtClean="0">
                <a:solidFill>
                  <a:srgbClr val="FFFFFF"/>
                </a:solidFill>
                <a:effectLst>
                  <a:outerShdw blurRad="38100" dist="38100" dir="2700000" algn="tl">
                    <a:srgbClr val="C0C0C0"/>
                  </a:outerShdw>
                </a:effectLst>
                <a:latin typeface="Times New Roman" pitchFamily="18" charset="0"/>
              </a:rPr>
              <a:t>N/A disobeyed </a:t>
            </a:r>
            <a:r>
              <a:rPr lang="en-US" sz="2800" b="1" dirty="0">
                <a:solidFill>
                  <a:srgbClr val="FFFFFF"/>
                </a:solidFill>
                <a:effectLst>
                  <a:outerShdw blurRad="38100" dist="38100" dir="2700000" algn="tl">
                    <a:srgbClr val="C0C0C0"/>
                  </a:outerShdw>
                </a:effectLst>
                <a:latin typeface="Times New Roman" pitchFamily="18" charset="0"/>
              </a:rPr>
              <a:t>God and </a:t>
            </a:r>
            <a:r>
              <a:rPr lang="en-US" sz="2800" b="1" dirty="0" smtClean="0">
                <a:solidFill>
                  <a:srgbClr val="FFFFFF"/>
                </a:solidFill>
                <a:effectLst>
                  <a:outerShdw blurRad="38100" dist="38100" dir="2700000" algn="tl">
                    <a:srgbClr val="C0C0C0"/>
                  </a:outerShdw>
                </a:effectLst>
                <a:latin typeface="Times New Roman" pitchFamily="18" charset="0"/>
              </a:rPr>
              <a:t>were destroyed by fire</a:t>
            </a:r>
            <a:endParaRPr lang="en-US" sz="2800" b="1" dirty="0">
              <a:solidFill>
                <a:srgbClr val="FFFFFF"/>
              </a:solidFill>
              <a:effectLst>
                <a:outerShdw blurRad="38100" dist="38100" dir="2700000" algn="tl">
                  <a:srgbClr val="C0C0C0"/>
                </a:outerShdw>
              </a:effectLst>
              <a:latin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320" y="1226805"/>
            <a:ext cx="4267200" cy="5410200"/>
          </a:xfrm>
          <a:prstGeom prst="rect">
            <a:avLst/>
          </a:prstGeom>
          <a:ln>
            <a:noFill/>
          </a:ln>
          <a:effectLst>
            <a:softEdge rad="112500"/>
          </a:effectLst>
        </p:spPr>
      </p:pic>
    </p:spTree>
    <p:extLst>
      <p:ext uri="{BB962C8B-B14F-4D97-AF65-F5344CB8AC3E}">
        <p14:creationId xmlns:p14="http://schemas.microsoft.com/office/powerpoint/2010/main" val="15937112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p:cTn id="7" dur="2000" fill="hold"/>
                                        <p:tgtEl>
                                          <p:spTgt spid="41990"/>
                                        </p:tgtEl>
                                        <p:attrNameLst>
                                          <p:attrName>ppt_w</p:attrName>
                                        </p:attrNameLst>
                                      </p:cBhvr>
                                      <p:tavLst>
                                        <p:tav tm="0">
                                          <p:val>
                                            <p:fltVal val="0"/>
                                          </p:val>
                                        </p:tav>
                                        <p:tav tm="100000">
                                          <p:val>
                                            <p:strVal val="#ppt_w"/>
                                          </p:val>
                                        </p:tav>
                                      </p:tavLst>
                                    </p:anim>
                                    <p:anim calcmode="lin" valueType="num">
                                      <p:cBhvr>
                                        <p:cTn id="8" dur="2000" fill="hold"/>
                                        <p:tgtEl>
                                          <p:spTgt spid="41990"/>
                                        </p:tgtEl>
                                        <p:attrNameLst>
                                          <p:attrName>ppt_h</p:attrName>
                                        </p:attrNameLst>
                                      </p:cBhvr>
                                      <p:tavLst>
                                        <p:tav tm="0">
                                          <p:val>
                                            <p:fltVal val="0"/>
                                          </p:val>
                                        </p:tav>
                                        <p:tav tm="100000">
                                          <p:val>
                                            <p:strVal val="#ppt_h"/>
                                          </p:val>
                                        </p:tav>
                                      </p:tavLst>
                                    </p:anim>
                                    <p:animEffect transition="in" filter="fade">
                                      <p:cBhvr>
                                        <p:cTn id="9" dur="2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52400" y="76200"/>
            <a:ext cx="883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a:solidFill>
                  <a:srgbClr val="FFFFFF"/>
                </a:solidFill>
                <a:effectLst>
                  <a:outerShdw blurRad="38100" dist="38100" dir="2700000" algn="tl">
                    <a:srgbClr val="C0C0C0"/>
                  </a:outerShdw>
                </a:effectLst>
                <a:latin typeface="Times New Roman" pitchFamily="18" charset="0"/>
                <a:cs typeface="Times New Roman" pitchFamily="18" charset="0"/>
              </a:rPr>
              <a:t>Consider God’s Attitude Toward Obedience</a:t>
            </a:r>
          </a:p>
        </p:txBody>
      </p:sp>
      <p:sp>
        <p:nvSpPr>
          <p:cNvPr id="41989" name="Text Box 5"/>
          <p:cNvSpPr txBox="1">
            <a:spLocks noChangeArrowheads="1"/>
          </p:cNvSpPr>
          <p:nvPr/>
        </p:nvSpPr>
        <p:spPr bwMode="auto">
          <a:xfrm>
            <a:off x="4545980" y="1561171"/>
            <a:ext cx="4572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
                <a:srgbClr val="FF0000"/>
              </a:buClr>
            </a:pPr>
            <a:r>
              <a:rPr lang="en-US" sz="4000" b="1" dirty="0">
                <a:solidFill>
                  <a:srgbClr val="000000"/>
                </a:solidFill>
                <a:effectLst>
                  <a:outerShdw blurRad="38100" dist="38100" dir="2700000" algn="tl">
                    <a:srgbClr val="C0C0C0"/>
                  </a:outerShdw>
                </a:effectLst>
              </a:rPr>
              <a:t> </a:t>
            </a:r>
            <a:r>
              <a:rPr lang="en-US" sz="3600" b="1" dirty="0" smtClean="0">
                <a:solidFill>
                  <a:srgbClr val="FFFFFF"/>
                </a:solidFill>
                <a:effectLst>
                  <a:outerShdw blurRad="38100" dist="38100" dir="2700000" algn="tl">
                    <a:srgbClr val="C0C0C0"/>
                  </a:outerShdw>
                </a:effectLst>
              </a:rPr>
              <a:t>King Saul –           1 </a:t>
            </a:r>
            <a:r>
              <a:rPr lang="en-US" sz="3600" b="1" dirty="0">
                <a:solidFill>
                  <a:srgbClr val="FFFFFF"/>
                </a:solidFill>
                <a:effectLst>
                  <a:outerShdw blurRad="38100" dist="38100" dir="2700000" algn="tl">
                    <a:srgbClr val="C0C0C0"/>
                  </a:outerShdw>
                </a:effectLst>
              </a:rPr>
              <a:t>S</a:t>
            </a:r>
            <a:r>
              <a:rPr lang="en-US" sz="3600" b="1" dirty="0" smtClean="0">
                <a:solidFill>
                  <a:srgbClr val="FFFFFF"/>
                </a:solidFill>
                <a:effectLst>
                  <a:outerShdw blurRad="38100" dist="38100" dir="2700000" algn="tl">
                    <a:srgbClr val="C0C0C0"/>
                  </a:outerShdw>
                </a:effectLst>
              </a:rPr>
              <a:t>am 15:15, 22</a:t>
            </a:r>
            <a:endParaRPr lang="en-US" sz="3600" dirty="0">
              <a:solidFill>
                <a:srgbClr val="FFFFFF"/>
              </a:solidFill>
            </a:endParaRPr>
          </a:p>
        </p:txBody>
      </p:sp>
      <p:sp>
        <p:nvSpPr>
          <p:cNvPr id="41990" name="Text Box 6"/>
          <p:cNvSpPr txBox="1">
            <a:spLocks noChangeArrowheads="1"/>
          </p:cNvSpPr>
          <p:nvPr/>
        </p:nvSpPr>
        <p:spPr bwMode="auto">
          <a:xfrm>
            <a:off x="4850780" y="3458830"/>
            <a:ext cx="3962400" cy="946150"/>
          </a:xfrm>
          <a:prstGeom prst="rect">
            <a:avLst/>
          </a:prstGeom>
          <a:solidFill>
            <a:schemeClr val="tx1"/>
          </a:solidFill>
          <a:ln>
            <a:noFill/>
          </a:ln>
          <a:effectLst>
            <a:glow rad="228600">
              <a:srgbClr val="FF0000">
                <a:alpha val="40000"/>
              </a:srgbClr>
            </a:glow>
          </a:effectLst>
        </p:spPr>
        <p:txBody>
          <a:bodyPr>
            <a:spAutoFit/>
          </a:bodyPr>
          <a:lstStyle/>
          <a:p>
            <a:pPr algn="ctr">
              <a:spcBef>
                <a:spcPct val="50000"/>
              </a:spcBef>
            </a:pPr>
            <a:r>
              <a:rPr lang="en-US" sz="2800" b="1" dirty="0" smtClean="0">
                <a:solidFill>
                  <a:srgbClr val="FFFFFF"/>
                </a:solidFill>
                <a:effectLst>
                  <a:outerShdw blurRad="38100" dist="38100" dir="2700000" algn="tl">
                    <a:srgbClr val="C0C0C0"/>
                  </a:outerShdw>
                </a:effectLst>
                <a:latin typeface="Times New Roman" pitchFamily="18" charset="0"/>
              </a:rPr>
              <a:t>Saul </a:t>
            </a:r>
            <a:r>
              <a:rPr lang="en-US" sz="2800" b="1" dirty="0">
                <a:solidFill>
                  <a:srgbClr val="FFFFFF"/>
                </a:solidFill>
                <a:effectLst>
                  <a:outerShdw blurRad="38100" dist="38100" dir="2700000" algn="tl">
                    <a:srgbClr val="C0C0C0"/>
                  </a:outerShdw>
                </a:effectLst>
                <a:latin typeface="Times New Roman" pitchFamily="18" charset="0"/>
              </a:rPr>
              <a:t>disobeyed God and </a:t>
            </a:r>
            <a:r>
              <a:rPr lang="en-US" sz="2800" b="1" dirty="0" smtClean="0">
                <a:solidFill>
                  <a:srgbClr val="FFFFFF"/>
                </a:solidFill>
                <a:effectLst>
                  <a:outerShdw blurRad="38100" dist="38100" dir="2700000" algn="tl">
                    <a:srgbClr val="C0C0C0"/>
                  </a:outerShdw>
                </a:effectLst>
                <a:latin typeface="Times New Roman" pitchFamily="18" charset="0"/>
              </a:rPr>
              <a:t>lost his kingdom</a:t>
            </a:r>
            <a:endParaRPr lang="en-US" sz="2800" b="1" dirty="0">
              <a:solidFill>
                <a:srgbClr val="FFFFFF"/>
              </a:solidFill>
              <a:effectLst>
                <a:outerShdw blurRad="38100" dist="38100" dir="2700000" algn="tl">
                  <a:srgbClr val="C0C0C0"/>
                </a:outerShdw>
              </a:effectLst>
              <a:latin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5486" r="-2"/>
          <a:stretch/>
        </p:blipFill>
        <p:spPr>
          <a:xfrm>
            <a:off x="0" y="1215852"/>
            <a:ext cx="4565032" cy="5660733"/>
          </a:xfrm>
          <a:prstGeom prst="rect">
            <a:avLst/>
          </a:prstGeom>
          <a:ln>
            <a:noFill/>
          </a:ln>
          <a:effectLst>
            <a:softEdge rad="112500"/>
          </a:effectLst>
        </p:spPr>
      </p:pic>
    </p:spTree>
    <p:extLst>
      <p:ext uri="{BB962C8B-B14F-4D97-AF65-F5344CB8AC3E}">
        <p14:creationId xmlns:p14="http://schemas.microsoft.com/office/powerpoint/2010/main" val="3694088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p:cTn id="7" dur="2000" fill="hold"/>
                                        <p:tgtEl>
                                          <p:spTgt spid="41990"/>
                                        </p:tgtEl>
                                        <p:attrNameLst>
                                          <p:attrName>ppt_w</p:attrName>
                                        </p:attrNameLst>
                                      </p:cBhvr>
                                      <p:tavLst>
                                        <p:tav tm="0">
                                          <p:val>
                                            <p:fltVal val="0"/>
                                          </p:val>
                                        </p:tav>
                                        <p:tav tm="100000">
                                          <p:val>
                                            <p:strVal val="#ppt_w"/>
                                          </p:val>
                                        </p:tav>
                                      </p:tavLst>
                                    </p:anim>
                                    <p:anim calcmode="lin" valueType="num">
                                      <p:cBhvr>
                                        <p:cTn id="8" dur="2000" fill="hold"/>
                                        <p:tgtEl>
                                          <p:spTgt spid="41990"/>
                                        </p:tgtEl>
                                        <p:attrNameLst>
                                          <p:attrName>ppt_h</p:attrName>
                                        </p:attrNameLst>
                                      </p:cBhvr>
                                      <p:tavLst>
                                        <p:tav tm="0">
                                          <p:val>
                                            <p:fltVal val="0"/>
                                          </p:val>
                                        </p:tav>
                                        <p:tav tm="100000">
                                          <p:val>
                                            <p:strVal val="#ppt_h"/>
                                          </p:val>
                                        </p:tav>
                                      </p:tavLst>
                                    </p:anim>
                                    <p:animEffect transition="in" filter="fade">
                                      <p:cBhvr>
                                        <p:cTn id="9" dur="2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52400" y="76200"/>
            <a:ext cx="883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a:solidFill>
                  <a:srgbClr val="FFFFFF"/>
                </a:solidFill>
                <a:effectLst>
                  <a:outerShdw blurRad="38100" dist="38100" dir="2700000" algn="tl">
                    <a:srgbClr val="C0C0C0"/>
                  </a:outerShdw>
                </a:effectLst>
                <a:latin typeface="Times New Roman" pitchFamily="18" charset="0"/>
                <a:cs typeface="Times New Roman" pitchFamily="18" charset="0"/>
              </a:rPr>
              <a:t>Consider God’s Attitude Toward Obedience</a:t>
            </a:r>
          </a:p>
        </p:txBody>
      </p:sp>
      <p:sp>
        <p:nvSpPr>
          <p:cNvPr id="41989" name="Text Box 5"/>
          <p:cNvSpPr txBox="1">
            <a:spLocks noChangeArrowheads="1"/>
          </p:cNvSpPr>
          <p:nvPr/>
        </p:nvSpPr>
        <p:spPr bwMode="auto">
          <a:xfrm>
            <a:off x="4545980" y="1561171"/>
            <a:ext cx="4572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
                <a:srgbClr val="FF0000"/>
              </a:buClr>
            </a:pPr>
            <a:r>
              <a:rPr lang="en-US" sz="4000" b="1" dirty="0">
                <a:solidFill>
                  <a:srgbClr val="000000"/>
                </a:solidFill>
                <a:effectLst>
                  <a:outerShdw blurRad="38100" dist="38100" dir="2700000" algn="tl">
                    <a:srgbClr val="C0C0C0"/>
                  </a:outerShdw>
                </a:effectLst>
              </a:rPr>
              <a:t> </a:t>
            </a:r>
            <a:r>
              <a:rPr lang="en-US" sz="3600" b="1" dirty="0" smtClean="0">
                <a:solidFill>
                  <a:srgbClr val="FFFFFF"/>
                </a:solidFill>
                <a:effectLst>
                  <a:outerShdw blurRad="38100" dist="38100" dir="2700000" algn="tl">
                    <a:srgbClr val="C0C0C0"/>
                  </a:outerShdw>
                </a:effectLst>
              </a:rPr>
              <a:t>Jesus Christ –           Matthew 9:13</a:t>
            </a:r>
            <a:endParaRPr lang="en-US" sz="3600" dirty="0">
              <a:solidFill>
                <a:srgbClr val="FFFFFF"/>
              </a:solidFill>
            </a:endParaRPr>
          </a:p>
        </p:txBody>
      </p:sp>
      <p:sp>
        <p:nvSpPr>
          <p:cNvPr id="41990" name="Text Box 6"/>
          <p:cNvSpPr txBox="1">
            <a:spLocks noChangeArrowheads="1"/>
          </p:cNvSpPr>
          <p:nvPr/>
        </p:nvSpPr>
        <p:spPr bwMode="auto">
          <a:xfrm>
            <a:off x="4850780" y="3458830"/>
            <a:ext cx="3962400" cy="1815882"/>
          </a:xfrm>
          <a:prstGeom prst="rect">
            <a:avLst/>
          </a:prstGeom>
          <a:solidFill>
            <a:schemeClr val="tx1"/>
          </a:solidFill>
          <a:ln>
            <a:noFill/>
          </a:ln>
          <a:effectLst>
            <a:glow rad="228600">
              <a:srgbClr val="FF0000">
                <a:alpha val="40000"/>
              </a:srgbClr>
            </a:glow>
          </a:effectLst>
        </p:spPr>
        <p:txBody>
          <a:bodyPr>
            <a:spAutoFit/>
          </a:bodyPr>
          <a:lstStyle/>
          <a:p>
            <a:pPr algn="ctr">
              <a:spcBef>
                <a:spcPct val="50000"/>
              </a:spcBef>
            </a:pPr>
            <a:r>
              <a:rPr lang="en-US" sz="2800" b="1" dirty="0" smtClean="0">
                <a:solidFill>
                  <a:srgbClr val="FFFFFF"/>
                </a:solidFill>
                <a:effectLst>
                  <a:outerShdw blurRad="38100" dist="38100" dir="2700000" algn="tl">
                    <a:srgbClr val="C0C0C0"/>
                  </a:outerShdw>
                </a:effectLst>
                <a:latin typeface="Times New Roman" pitchFamily="18" charset="0"/>
              </a:rPr>
              <a:t>True love &amp; devotion is not bound up in token “worship” but in faithfulness (mercy)</a:t>
            </a:r>
            <a:endParaRPr lang="en-US" sz="2800" b="1" dirty="0">
              <a:solidFill>
                <a:srgbClr val="FFFFFF"/>
              </a:solidFill>
              <a:effectLst>
                <a:outerShdw blurRad="38100" dist="38100" dir="2700000" algn="tl">
                  <a:srgbClr val="C0C0C0"/>
                </a:outerShdw>
              </a:effectLst>
              <a:latin typeface="Times New Roman"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5889" r="10566" b="10311"/>
          <a:stretch/>
        </p:blipFill>
        <p:spPr>
          <a:xfrm>
            <a:off x="0" y="1147062"/>
            <a:ext cx="4545980" cy="5710938"/>
          </a:xfrm>
          <a:prstGeom prst="rect">
            <a:avLst/>
          </a:prstGeom>
          <a:ln>
            <a:noFill/>
          </a:ln>
          <a:effectLst>
            <a:softEdge rad="112500"/>
          </a:effectLst>
        </p:spPr>
      </p:pic>
    </p:spTree>
    <p:extLst>
      <p:ext uri="{BB962C8B-B14F-4D97-AF65-F5344CB8AC3E}">
        <p14:creationId xmlns:p14="http://schemas.microsoft.com/office/powerpoint/2010/main" val="2762424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p:cTn id="7" dur="2000" fill="hold"/>
                                        <p:tgtEl>
                                          <p:spTgt spid="41990"/>
                                        </p:tgtEl>
                                        <p:attrNameLst>
                                          <p:attrName>ppt_w</p:attrName>
                                        </p:attrNameLst>
                                      </p:cBhvr>
                                      <p:tavLst>
                                        <p:tav tm="0">
                                          <p:val>
                                            <p:fltVal val="0"/>
                                          </p:val>
                                        </p:tav>
                                        <p:tav tm="100000">
                                          <p:val>
                                            <p:strVal val="#ppt_w"/>
                                          </p:val>
                                        </p:tav>
                                      </p:tavLst>
                                    </p:anim>
                                    <p:anim calcmode="lin" valueType="num">
                                      <p:cBhvr>
                                        <p:cTn id="8" dur="2000" fill="hold"/>
                                        <p:tgtEl>
                                          <p:spTgt spid="41990"/>
                                        </p:tgtEl>
                                        <p:attrNameLst>
                                          <p:attrName>ppt_h</p:attrName>
                                        </p:attrNameLst>
                                      </p:cBhvr>
                                      <p:tavLst>
                                        <p:tav tm="0">
                                          <p:val>
                                            <p:fltVal val="0"/>
                                          </p:val>
                                        </p:tav>
                                        <p:tav tm="100000">
                                          <p:val>
                                            <p:strVal val="#ppt_h"/>
                                          </p:val>
                                        </p:tav>
                                      </p:tavLst>
                                    </p:anim>
                                    <p:animEffect transition="in" filter="fade">
                                      <p:cBhvr>
                                        <p:cTn id="9" dur="2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125561" cy="6858000"/>
          </a:xfrm>
          <a:prstGeom prst="rect">
            <a:avLst/>
          </a:prstGeom>
        </p:spPr>
      </p:pic>
      <p:sp>
        <p:nvSpPr>
          <p:cNvPr id="7" name="Text Box 12"/>
          <p:cNvSpPr txBox="1">
            <a:spLocks noChangeArrowheads="1"/>
          </p:cNvSpPr>
          <p:nvPr/>
        </p:nvSpPr>
        <p:spPr bwMode="auto">
          <a:xfrm>
            <a:off x="5129277" y="0"/>
            <a:ext cx="4018440" cy="7571303"/>
          </a:xfrm>
          <a:prstGeom prst="rect">
            <a:avLst/>
          </a:prstGeom>
          <a:solidFill>
            <a:schemeClr val="bg1"/>
          </a:solidFill>
          <a:ln>
            <a:noFill/>
          </a:ln>
          <a:effectLst/>
        </p:spPr>
        <p:txBody>
          <a:bodyPr wrap="square">
            <a:spAutoFit/>
          </a:bodyPr>
          <a:lstStyle/>
          <a:p>
            <a:pPr algn="ctr">
              <a:spcBef>
                <a:spcPct val="50000"/>
              </a:spcBef>
            </a:pPr>
            <a:r>
              <a:rPr lang="en-US" sz="4400" b="1" dirty="0" smtClean="0">
                <a:effectLst>
                  <a:outerShdw blurRad="38100" dist="38100" dir="2700000" algn="tl">
                    <a:srgbClr val="C0C0C0"/>
                  </a:outerShdw>
                </a:effectLst>
                <a:latin typeface="Times New Roman" pitchFamily="18" charset="0"/>
                <a:cs typeface="Times New Roman" pitchFamily="18" charset="0"/>
              </a:rPr>
              <a:t>Music</a:t>
            </a:r>
            <a:r>
              <a:rPr lang="en-US" sz="3600" b="1" dirty="0" smtClean="0">
                <a:effectLst>
                  <a:outerShdw blurRad="38100" dist="38100" dir="2700000" algn="tl">
                    <a:srgbClr val="C0C0C0"/>
                  </a:outerShdw>
                </a:effectLst>
                <a:latin typeface="Times New Roman" pitchFamily="18" charset="0"/>
                <a:cs typeface="Times New Roman" pitchFamily="18" charset="0"/>
              </a:rPr>
              <a:t> </a:t>
            </a:r>
            <a:r>
              <a:rPr lang="en-US" sz="3600" i="1" dirty="0">
                <a:effectLst>
                  <a:outerShdw blurRad="38100" dist="38100" dir="2700000" algn="tl">
                    <a:srgbClr val="C0C0C0"/>
                  </a:outerShdw>
                </a:effectLst>
                <a:latin typeface="Times New Roman" pitchFamily="18" charset="0"/>
                <a:cs typeface="Times New Roman" pitchFamily="18" charset="0"/>
              </a:rPr>
              <a:t>n</a:t>
            </a:r>
            <a:r>
              <a:rPr lang="en-US" sz="3600" b="1" dirty="0">
                <a:effectLst>
                  <a:outerShdw blurRad="38100" dist="38100" dir="2700000" algn="tl">
                    <a:srgbClr val="C0C0C0"/>
                  </a:outerShdw>
                </a:effectLst>
                <a:latin typeface="Times New Roman" pitchFamily="18" charset="0"/>
                <a:cs typeface="Times New Roman" pitchFamily="18" charset="0"/>
              </a:rPr>
              <a:t> </a:t>
            </a:r>
            <a:endParaRPr lang="en-US" sz="3600" b="1" dirty="0" smtClean="0">
              <a:effectLst>
                <a:outerShdw blurRad="38100" dist="38100" dir="2700000" algn="tl">
                  <a:srgbClr val="C0C0C0"/>
                </a:outerShdw>
              </a:effectLst>
              <a:latin typeface="Times New Roman" pitchFamily="18" charset="0"/>
              <a:cs typeface="Times New Roman" pitchFamily="18" charset="0"/>
            </a:endParaRPr>
          </a:p>
          <a:p>
            <a:pPr algn="ctr">
              <a:spcBef>
                <a:spcPct val="50000"/>
              </a:spcBef>
            </a:pPr>
            <a:r>
              <a:rPr lang="en-US" sz="3400" b="1" dirty="0" smtClean="0">
                <a:effectLst>
                  <a:outerShdw blurRad="38100" dist="38100" dir="2700000" algn="tl">
                    <a:srgbClr val="C0C0C0"/>
                  </a:outerShdw>
                </a:effectLst>
                <a:latin typeface="Times New Roman" pitchFamily="18" charset="0"/>
                <a:cs typeface="Times New Roman" pitchFamily="18" charset="0"/>
              </a:rPr>
              <a:t>“</a:t>
            </a:r>
            <a:r>
              <a:rPr lang="en-US" sz="3400" b="1" dirty="0">
                <a:effectLst>
                  <a:outerShdw blurRad="38100" dist="38100" dir="2700000" algn="tl">
                    <a:srgbClr val="C0C0C0"/>
                  </a:outerShdw>
                </a:effectLst>
                <a:latin typeface="Times New Roman" pitchFamily="18" charset="0"/>
                <a:cs typeface="Times New Roman" pitchFamily="18" charset="0"/>
              </a:rPr>
              <a:t>The art of combining tones into a composition having structure and continuity; </a:t>
            </a:r>
            <a:r>
              <a:rPr lang="en-US" sz="3400" b="1" u="sng" dirty="0">
                <a:solidFill>
                  <a:schemeClr val="hlink"/>
                </a:solidFill>
                <a:effectLst>
                  <a:outerShdw blurRad="38100" dist="38100" dir="2700000" algn="tl">
                    <a:srgbClr val="C0C0C0"/>
                  </a:outerShdw>
                </a:effectLst>
                <a:latin typeface="Times New Roman" pitchFamily="18" charset="0"/>
                <a:cs typeface="Times New Roman" pitchFamily="18" charset="0"/>
              </a:rPr>
              <a:t>vocal</a:t>
            </a:r>
            <a:r>
              <a:rPr lang="en-US" sz="3400" b="1" dirty="0">
                <a:effectLst>
                  <a:outerShdw blurRad="38100" dist="38100" dir="2700000" algn="tl">
                    <a:srgbClr val="C0C0C0"/>
                  </a:outerShdw>
                </a:effectLst>
                <a:latin typeface="Times New Roman" pitchFamily="18" charset="0"/>
                <a:cs typeface="Times New Roman" pitchFamily="18" charset="0"/>
              </a:rPr>
              <a:t> or </a:t>
            </a:r>
            <a:r>
              <a:rPr lang="en-US" sz="3400" b="1" u="sng" dirty="0">
                <a:solidFill>
                  <a:schemeClr val="hlink"/>
                </a:solidFill>
                <a:effectLst>
                  <a:outerShdw blurRad="38100" dist="38100" dir="2700000" algn="tl">
                    <a:srgbClr val="C0C0C0"/>
                  </a:outerShdw>
                </a:effectLst>
                <a:latin typeface="Times New Roman" pitchFamily="18" charset="0"/>
                <a:cs typeface="Times New Roman" pitchFamily="18" charset="0"/>
              </a:rPr>
              <a:t>instrumental</a:t>
            </a:r>
            <a:r>
              <a:rPr lang="en-US" sz="3400" b="1" dirty="0">
                <a:effectLst>
                  <a:outerShdw blurRad="38100" dist="38100" dir="2700000" algn="tl">
                    <a:srgbClr val="C0C0C0"/>
                  </a:outerShdw>
                </a:effectLst>
                <a:latin typeface="Times New Roman" pitchFamily="18" charset="0"/>
                <a:cs typeface="Times New Roman" pitchFamily="18" charset="0"/>
              </a:rPr>
              <a:t> sounds having rhythm, melody, or harmony; an agreeable sound</a:t>
            </a:r>
            <a:r>
              <a:rPr lang="en-US" sz="3400" b="1" dirty="0" smtClean="0">
                <a:effectLst>
                  <a:outerShdw blurRad="38100" dist="38100" dir="2700000" algn="tl">
                    <a:srgbClr val="C0C0C0"/>
                  </a:outerShdw>
                </a:effectLst>
                <a:latin typeface="Times New Roman" pitchFamily="18" charset="0"/>
                <a:cs typeface="Times New Roman" pitchFamily="18" charset="0"/>
              </a:rPr>
              <a:t>.”</a:t>
            </a:r>
          </a:p>
          <a:p>
            <a:pPr algn="ctr">
              <a:spcBef>
                <a:spcPct val="50000"/>
              </a:spcBef>
            </a:pPr>
            <a:endParaRPr lang="en-US" sz="3400" b="1" dirty="0">
              <a:effectLst>
                <a:outerShdw blurRad="38100" dist="38100" dir="2700000" algn="tl">
                  <a:srgbClr val="C0C0C0"/>
                </a:outerShdw>
              </a:effectLst>
              <a:latin typeface="Times New Roman" pitchFamily="18" charset="0"/>
              <a:cs typeface="Times New Roman" pitchFamily="18" charset="0"/>
            </a:endParaRPr>
          </a:p>
        </p:txBody>
      </p:sp>
      <p:sp>
        <p:nvSpPr>
          <p:cNvPr id="3" name="Rounded Rectangle 2"/>
          <p:cNvSpPr/>
          <p:nvPr/>
        </p:nvSpPr>
        <p:spPr bwMode="auto">
          <a:xfrm>
            <a:off x="6172200" y="76200"/>
            <a:ext cx="1600200" cy="685800"/>
          </a:xfrm>
          <a:prstGeom prst="roundRect">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 name="Right Arrow 3"/>
          <p:cNvSpPr/>
          <p:nvPr/>
        </p:nvSpPr>
        <p:spPr bwMode="auto">
          <a:xfrm>
            <a:off x="3581400" y="3505201"/>
            <a:ext cx="2743200" cy="685800"/>
          </a:xfrm>
          <a:prstGeom prst="rightArrow">
            <a:avLst/>
          </a:prstGeom>
          <a:solidFill>
            <a:schemeClr val="accent2"/>
          </a:solidFill>
          <a:ln w="57150" cap="flat" cmpd="sng" algn="ctr">
            <a:solidFill>
              <a:schemeClr val="tx1">
                <a:lumMod val="95000"/>
                <a:lumOff val="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May</a:t>
            </a:r>
            <a:r>
              <a:rPr kumimoji="0" lang="en-US" b="1" i="0" u="none" strike="noStrike" cap="none" normalizeH="0" dirty="0" smtClean="0">
                <a:ln>
                  <a:noFill/>
                </a:ln>
                <a:solidFill>
                  <a:schemeClr val="tx1"/>
                </a:solidFill>
                <a:effectLst>
                  <a:outerShdw blurRad="38100" dist="38100" dir="2700000" algn="tl">
                    <a:srgbClr val="000000">
                      <a:alpha val="43137"/>
                    </a:srgbClr>
                  </a:outerShdw>
                </a:effectLst>
                <a:latin typeface="Tahoma" pitchFamily="34" charset="0"/>
              </a:rPr>
              <a:t> be</a:t>
            </a:r>
            <a:endPar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ight Arrow 7"/>
          <p:cNvSpPr/>
          <p:nvPr/>
        </p:nvSpPr>
        <p:spPr bwMode="auto">
          <a:xfrm>
            <a:off x="2444352" y="4114800"/>
            <a:ext cx="2743200" cy="685800"/>
          </a:xfrm>
          <a:prstGeom prst="rightArrow">
            <a:avLst/>
          </a:prstGeom>
          <a:solidFill>
            <a:schemeClr val="accent2"/>
          </a:solidFill>
          <a:ln w="57150" cap="flat" cmpd="sng" algn="ctr">
            <a:solidFill>
              <a:schemeClr val="tx1">
                <a:lumMod val="95000"/>
                <a:lumOff val="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May</a:t>
            </a:r>
            <a:r>
              <a:rPr kumimoji="0" lang="en-US" b="1" i="0" u="none" strike="noStrike" cap="none" normalizeH="0" dirty="0" smtClean="0">
                <a:ln>
                  <a:noFill/>
                </a:ln>
                <a:solidFill>
                  <a:schemeClr val="tx1"/>
                </a:solidFill>
                <a:effectLst>
                  <a:outerShdw blurRad="38100" dist="38100" dir="2700000" algn="tl">
                    <a:srgbClr val="000000">
                      <a:alpha val="43137"/>
                    </a:srgbClr>
                  </a:outerShdw>
                </a:effectLst>
                <a:latin typeface="Tahoma" pitchFamily="34" charset="0"/>
              </a:rPr>
              <a:t> be</a:t>
            </a:r>
            <a:endPar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893158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2000"/>
                                        <p:tgtEl>
                                          <p:spTgt spid="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2000"/>
                                        <p:tgtEl>
                                          <p:spTgt spid="4"/>
                                        </p:tgtEl>
                                      </p:cBhvr>
                                    </p:animEffect>
                                  </p:childTnLst>
                                </p:cTn>
                              </p:par>
                            </p:childTnLst>
                          </p:cTn>
                        </p:par>
                        <p:par>
                          <p:cTn id="17" fill="hold">
                            <p:stCondLst>
                              <p:cond delay="4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914400" y="0"/>
            <a:ext cx="7239000" cy="646331"/>
          </a:xfrm>
          <a:prstGeom prst="rect">
            <a:avLst/>
          </a:prstGeom>
          <a:solidFill>
            <a:srgbClr val="000000">
              <a:alpha val="50196"/>
            </a:srgbClr>
          </a:solidFill>
          <a:ln>
            <a:noFill/>
          </a:ln>
          <a:effectLst>
            <a:softEdge rad="63500"/>
          </a:effectLst>
        </p:spPr>
        <p:txBody>
          <a:bodyPr wrap="square">
            <a:spAutoFit/>
          </a:bodyPr>
          <a:lstStyle/>
          <a:p>
            <a:pPr algn="ctr">
              <a:spcBef>
                <a:spcPct val="50000"/>
              </a:spcBef>
            </a:pPr>
            <a:r>
              <a:rPr lang="en-US" sz="3600" b="1" dirty="0" smtClean="0">
                <a:solidFill>
                  <a:srgbClr val="FFFFFF"/>
                </a:solidFill>
                <a:effectLst>
                  <a:outerShdw blurRad="38100" dist="38100" dir="2700000" algn="tl">
                    <a:srgbClr val="C0C0C0"/>
                  </a:outerShdw>
                </a:effectLst>
                <a:latin typeface="Times New Roman" pitchFamily="18" charset="0"/>
                <a:cs typeface="Times New Roman" pitchFamily="18" charset="0"/>
              </a:rPr>
              <a:t>The New Testament and Music</a:t>
            </a:r>
            <a:endParaRPr lang="en-US" sz="3600" b="1" dirty="0">
              <a:solidFill>
                <a:srgbClr val="FFFFFF"/>
              </a:solidFill>
              <a:effectLst>
                <a:outerShdw blurRad="38100" dist="38100" dir="2700000" algn="tl">
                  <a:srgbClr val="C0C0C0"/>
                </a:outerShdw>
              </a:effectLst>
              <a:latin typeface="Times New Roman" pitchFamily="18" charset="0"/>
              <a:cs typeface="Times New Roman" pitchFamily="18" charset="0"/>
            </a:endParaRPr>
          </a:p>
        </p:txBody>
      </p:sp>
      <p:sp>
        <p:nvSpPr>
          <p:cNvPr id="2" name="Rectangle 1"/>
          <p:cNvSpPr/>
          <p:nvPr/>
        </p:nvSpPr>
        <p:spPr>
          <a:xfrm>
            <a:off x="3027961" y="5083314"/>
            <a:ext cx="3062057"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Matthew 26:30</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17" name="Rectangle 16"/>
          <p:cNvSpPr/>
          <p:nvPr/>
        </p:nvSpPr>
        <p:spPr>
          <a:xfrm>
            <a:off x="3493020" y="4473714"/>
            <a:ext cx="2157963"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Acts 16:25</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18" name="Rectangle 17"/>
          <p:cNvSpPr/>
          <p:nvPr/>
        </p:nvSpPr>
        <p:spPr>
          <a:xfrm>
            <a:off x="3312031" y="3810000"/>
            <a:ext cx="2557111"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Romans 15:9</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19" name="Rectangle 18"/>
          <p:cNvSpPr/>
          <p:nvPr/>
        </p:nvSpPr>
        <p:spPr>
          <a:xfrm>
            <a:off x="2695679" y="3124200"/>
            <a:ext cx="3789820"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1 Corinthians 14:15</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20" name="Rectangle 19"/>
          <p:cNvSpPr/>
          <p:nvPr/>
        </p:nvSpPr>
        <p:spPr>
          <a:xfrm>
            <a:off x="3088880" y="2438400"/>
            <a:ext cx="2980303"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Colossians 3:16</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21" name="Rectangle 20"/>
          <p:cNvSpPr/>
          <p:nvPr/>
        </p:nvSpPr>
        <p:spPr>
          <a:xfrm>
            <a:off x="3244707" y="1066800"/>
            <a:ext cx="2691764"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Hebrews 2:12</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22" name="Rectangle 21"/>
          <p:cNvSpPr/>
          <p:nvPr/>
        </p:nvSpPr>
        <p:spPr>
          <a:xfrm>
            <a:off x="3484820" y="1752600"/>
            <a:ext cx="2188421"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James 5:13</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anim calcmode="lin" valueType="num">
                                      <p:cBhvr>
                                        <p:cTn id="15" dur="2000" fill="hold"/>
                                        <p:tgtEl>
                                          <p:spTgt spid="17"/>
                                        </p:tgtEl>
                                        <p:attrNameLst>
                                          <p:attrName>ppt_x</p:attrName>
                                        </p:attrNameLst>
                                      </p:cBhvr>
                                      <p:tavLst>
                                        <p:tav tm="0">
                                          <p:val>
                                            <p:strVal val="#ppt_x"/>
                                          </p:val>
                                        </p:tav>
                                        <p:tav tm="100000">
                                          <p:val>
                                            <p:strVal val="#ppt_x"/>
                                          </p:val>
                                        </p:tav>
                                      </p:tavLst>
                                    </p:anim>
                                    <p:anim calcmode="lin" valueType="num">
                                      <p:cBhvr>
                                        <p:cTn id="16" dur="2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anim calcmode="lin" valueType="num">
                                      <p:cBhvr>
                                        <p:cTn id="22" dur="2000" fill="hold"/>
                                        <p:tgtEl>
                                          <p:spTgt spid="18"/>
                                        </p:tgtEl>
                                        <p:attrNameLst>
                                          <p:attrName>ppt_x</p:attrName>
                                        </p:attrNameLst>
                                      </p:cBhvr>
                                      <p:tavLst>
                                        <p:tav tm="0">
                                          <p:val>
                                            <p:strVal val="#ppt_x"/>
                                          </p:val>
                                        </p:tav>
                                        <p:tav tm="100000">
                                          <p:val>
                                            <p:strVal val="#ppt_x"/>
                                          </p:val>
                                        </p:tav>
                                      </p:tavLst>
                                    </p:anim>
                                    <p:anim calcmode="lin" valueType="num">
                                      <p:cBhvr>
                                        <p:cTn id="23"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anim calcmode="lin" valueType="num">
                                      <p:cBhvr>
                                        <p:cTn id="29" dur="2000" fill="hold"/>
                                        <p:tgtEl>
                                          <p:spTgt spid="19"/>
                                        </p:tgtEl>
                                        <p:attrNameLst>
                                          <p:attrName>ppt_x</p:attrName>
                                        </p:attrNameLst>
                                      </p:cBhvr>
                                      <p:tavLst>
                                        <p:tav tm="0">
                                          <p:val>
                                            <p:strVal val="#ppt_x"/>
                                          </p:val>
                                        </p:tav>
                                        <p:tav tm="100000">
                                          <p:val>
                                            <p:strVal val="#ppt_x"/>
                                          </p:val>
                                        </p:tav>
                                      </p:tavLst>
                                    </p:anim>
                                    <p:anim calcmode="lin" valueType="num">
                                      <p:cBhvr>
                                        <p:cTn id="30"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000"/>
                                        <p:tgtEl>
                                          <p:spTgt spid="20"/>
                                        </p:tgtEl>
                                      </p:cBhvr>
                                    </p:animEffect>
                                    <p:anim calcmode="lin" valueType="num">
                                      <p:cBhvr>
                                        <p:cTn id="36" dur="2000" fill="hold"/>
                                        <p:tgtEl>
                                          <p:spTgt spid="20"/>
                                        </p:tgtEl>
                                        <p:attrNameLst>
                                          <p:attrName>ppt_x</p:attrName>
                                        </p:attrNameLst>
                                      </p:cBhvr>
                                      <p:tavLst>
                                        <p:tav tm="0">
                                          <p:val>
                                            <p:strVal val="#ppt_x"/>
                                          </p:val>
                                        </p:tav>
                                        <p:tav tm="100000">
                                          <p:val>
                                            <p:strVal val="#ppt_x"/>
                                          </p:val>
                                        </p:tav>
                                      </p:tavLst>
                                    </p:anim>
                                    <p:anim calcmode="lin" valueType="num">
                                      <p:cBhvr>
                                        <p:cTn id="37" dur="2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000"/>
                                        <p:tgtEl>
                                          <p:spTgt spid="22"/>
                                        </p:tgtEl>
                                      </p:cBhvr>
                                    </p:animEffect>
                                    <p:anim calcmode="lin" valueType="num">
                                      <p:cBhvr>
                                        <p:cTn id="43" dur="2000" fill="hold"/>
                                        <p:tgtEl>
                                          <p:spTgt spid="22"/>
                                        </p:tgtEl>
                                        <p:attrNameLst>
                                          <p:attrName>ppt_x</p:attrName>
                                        </p:attrNameLst>
                                      </p:cBhvr>
                                      <p:tavLst>
                                        <p:tav tm="0">
                                          <p:val>
                                            <p:strVal val="#ppt_x"/>
                                          </p:val>
                                        </p:tav>
                                        <p:tav tm="100000">
                                          <p:val>
                                            <p:strVal val="#ppt_x"/>
                                          </p:val>
                                        </p:tav>
                                      </p:tavLst>
                                    </p:anim>
                                    <p:anim calcmode="lin" valueType="num">
                                      <p:cBhvr>
                                        <p:cTn id="44" dur="2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0"/>
                                        <p:tgtEl>
                                          <p:spTgt spid="21"/>
                                        </p:tgtEl>
                                      </p:cBhvr>
                                    </p:animEffect>
                                    <p:anim calcmode="lin" valueType="num">
                                      <p:cBhvr>
                                        <p:cTn id="50" dur="2000" fill="hold"/>
                                        <p:tgtEl>
                                          <p:spTgt spid="21"/>
                                        </p:tgtEl>
                                        <p:attrNameLst>
                                          <p:attrName>ppt_x</p:attrName>
                                        </p:attrNameLst>
                                      </p:cBhvr>
                                      <p:tavLst>
                                        <p:tav tm="0">
                                          <p:val>
                                            <p:strVal val="#ppt_x"/>
                                          </p:val>
                                        </p:tav>
                                        <p:tav tm="100000">
                                          <p:val>
                                            <p:strVal val="#ppt_x"/>
                                          </p:val>
                                        </p:tav>
                                      </p:tavLst>
                                    </p:anim>
                                    <p:anim calcmode="lin" valueType="num">
                                      <p:cBhvr>
                                        <p:cTn id="51" dur="2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914400" y="0"/>
            <a:ext cx="7239000" cy="646331"/>
          </a:xfrm>
          <a:prstGeom prst="rect">
            <a:avLst/>
          </a:prstGeom>
          <a:solidFill>
            <a:srgbClr val="000000">
              <a:alpha val="50196"/>
            </a:srgbClr>
          </a:solidFill>
          <a:ln>
            <a:noFill/>
          </a:ln>
          <a:effectLst>
            <a:softEdge rad="63500"/>
          </a:effectLst>
        </p:spPr>
        <p:txBody>
          <a:bodyPr wrap="square">
            <a:spAutoFit/>
          </a:bodyPr>
          <a:lstStyle/>
          <a:p>
            <a:pPr algn="ctr">
              <a:spcBef>
                <a:spcPct val="50000"/>
              </a:spcBef>
            </a:pPr>
            <a:r>
              <a:rPr lang="en-US" sz="3600" b="1" dirty="0">
                <a:solidFill>
                  <a:srgbClr val="FFFFFF"/>
                </a:solidFill>
                <a:effectLst>
                  <a:outerShdw blurRad="38100" dist="38100" dir="2700000" algn="tl">
                    <a:srgbClr val="C0C0C0"/>
                  </a:outerShdw>
                </a:effectLst>
                <a:latin typeface="Times New Roman" pitchFamily="18" charset="0"/>
                <a:cs typeface="Times New Roman" pitchFamily="18" charset="0"/>
              </a:rPr>
              <a:t>The New Testament and Music</a:t>
            </a:r>
          </a:p>
        </p:txBody>
      </p:sp>
      <p:sp>
        <p:nvSpPr>
          <p:cNvPr id="10" name="Rectangle 9"/>
          <p:cNvSpPr/>
          <p:nvPr/>
        </p:nvSpPr>
        <p:spPr>
          <a:xfrm>
            <a:off x="3079261" y="5083314"/>
            <a:ext cx="2959465"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Ephesians 5:19</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11" name="Text Box 18"/>
          <p:cNvSpPr txBox="1">
            <a:spLocks noChangeArrowheads="1"/>
          </p:cNvSpPr>
          <p:nvPr/>
        </p:nvSpPr>
        <p:spPr bwMode="auto">
          <a:xfrm>
            <a:off x="609600" y="3429000"/>
            <a:ext cx="7911793" cy="1569660"/>
          </a:xfrm>
          <a:prstGeom prst="rect">
            <a:avLst/>
          </a:prstGeom>
          <a:solidFill>
            <a:srgbClr val="FFFFFF">
              <a:alpha val="74902"/>
            </a:srgbClr>
          </a:solidFill>
          <a:ln>
            <a:noFill/>
          </a:ln>
          <a:effectLst>
            <a:glow rad="228600">
              <a:schemeClr val="accent3">
                <a:satMod val="175000"/>
                <a:alpha val="40000"/>
              </a:schemeClr>
            </a:glow>
          </a:effectLst>
        </p:spPr>
        <p:txBody>
          <a:bodyPr wrap="square">
            <a:spAutoFit/>
          </a:bodyPr>
          <a:lstStyle/>
          <a:p>
            <a:pPr algn="ctr"/>
            <a:r>
              <a:rPr lang="en-US" sz="3200" b="1" dirty="0">
                <a:latin typeface="Times New Roman" pitchFamily="18" charset="0"/>
                <a:cs typeface="Times New Roman" pitchFamily="18" charset="0"/>
              </a:rPr>
              <a:t>“Speaking to one another in psalms and hymns and spiritual songs, singing and making melody in your heart to the Lord”</a:t>
            </a:r>
          </a:p>
        </p:txBody>
      </p:sp>
      <p:sp>
        <p:nvSpPr>
          <p:cNvPr id="12" name="Text Box 18"/>
          <p:cNvSpPr txBox="1">
            <a:spLocks noChangeArrowheads="1"/>
          </p:cNvSpPr>
          <p:nvPr/>
        </p:nvSpPr>
        <p:spPr bwMode="auto">
          <a:xfrm>
            <a:off x="609600" y="3429000"/>
            <a:ext cx="7911793" cy="1569660"/>
          </a:xfrm>
          <a:prstGeom prst="rect">
            <a:avLst/>
          </a:prstGeom>
          <a:noFill/>
          <a:ln>
            <a:noFill/>
          </a:ln>
          <a:effectLst/>
        </p:spPr>
        <p:txBody>
          <a:bodyPr wrap="square">
            <a:spAutoFit/>
          </a:bodyPr>
          <a:lstStyle/>
          <a:p>
            <a:pPr algn="ctr"/>
            <a:r>
              <a:rPr lang="en-US" sz="3200" b="1" dirty="0">
                <a:latin typeface="Times New Roman" pitchFamily="18" charset="0"/>
                <a:cs typeface="Times New Roman" pitchFamily="18" charset="0"/>
              </a:rPr>
              <a: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Speaking to one another</a:t>
            </a:r>
            <a:r>
              <a:rPr lang="en-US" sz="3200" b="1" dirty="0">
                <a:latin typeface="Times New Roman" pitchFamily="18" charset="0"/>
                <a:cs typeface="Times New Roman" pitchFamily="18" charset="0"/>
              </a:rPr>
              <a:t> in psalms and hymns and spiritual songs, singing and making melody in your heart to the Lord”</a:t>
            </a:r>
          </a:p>
        </p:txBody>
      </p:sp>
      <p:sp>
        <p:nvSpPr>
          <p:cNvPr id="13" name="Text Box 18"/>
          <p:cNvSpPr txBox="1">
            <a:spLocks noChangeArrowheads="1"/>
          </p:cNvSpPr>
          <p:nvPr/>
        </p:nvSpPr>
        <p:spPr bwMode="auto">
          <a:xfrm>
            <a:off x="609600" y="3429000"/>
            <a:ext cx="7911793" cy="1569660"/>
          </a:xfrm>
          <a:prstGeom prst="rect">
            <a:avLst/>
          </a:prstGeom>
          <a:noFill/>
          <a:ln>
            <a:noFill/>
          </a:ln>
          <a:effectLst/>
        </p:spPr>
        <p:txBody>
          <a:bodyPr wrap="square">
            <a:spAutoFit/>
          </a:bodyPr>
          <a:lstStyle/>
          <a:p>
            <a:pPr algn="ctr"/>
            <a:r>
              <a:rPr lang="en-US" sz="3200" b="1" dirty="0">
                <a:latin typeface="Times New Roman" pitchFamily="18" charset="0"/>
                <a:cs typeface="Times New Roman" pitchFamily="18" charset="0"/>
              </a:rPr>
              <a:t>“Speaking to one another in psalms and hymns and spiritual songs,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singing </a:t>
            </a:r>
            <a:r>
              <a:rPr lang="en-US" sz="3200" b="1" dirty="0">
                <a:latin typeface="Times New Roman" pitchFamily="18" charset="0"/>
                <a:cs typeface="Times New Roman" pitchFamily="18" charset="0"/>
              </a:rPr>
              <a:t>and making melody in your heart to the Lord”</a:t>
            </a:r>
          </a:p>
        </p:txBody>
      </p:sp>
      <p:sp>
        <p:nvSpPr>
          <p:cNvPr id="14" name="Text Box 18"/>
          <p:cNvSpPr txBox="1">
            <a:spLocks noChangeArrowheads="1"/>
          </p:cNvSpPr>
          <p:nvPr/>
        </p:nvSpPr>
        <p:spPr bwMode="auto">
          <a:xfrm>
            <a:off x="609600" y="3429000"/>
            <a:ext cx="7911793" cy="1569660"/>
          </a:xfrm>
          <a:prstGeom prst="rect">
            <a:avLst/>
          </a:prstGeom>
          <a:noFill/>
          <a:ln>
            <a:noFill/>
          </a:ln>
          <a:effectLst/>
        </p:spPr>
        <p:txBody>
          <a:bodyPr wrap="square">
            <a:spAutoFit/>
          </a:bodyPr>
          <a:lstStyle/>
          <a:p>
            <a:pPr algn="ctr"/>
            <a:r>
              <a:rPr lang="en-US" sz="3200" b="1" dirty="0">
                <a:latin typeface="Times New Roman" pitchFamily="18" charset="0"/>
                <a:cs typeface="Times New Roman" pitchFamily="18" charset="0"/>
              </a:rPr>
              <a:t>“Speaking to one another in psalms and hymns and spiritual songs, singing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latin typeface="Times New Roman" pitchFamily="18" charset="0"/>
                <a:cs typeface="Times New Roman" pitchFamily="18" charset="0"/>
              </a:rPr>
              <a:t>and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making melody in your heart</a:t>
            </a:r>
            <a:r>
              <a:rPr lang="en-US" sz="3200" b="1" dirty="0">
                <a:latin typeface="Times New Roman" pitchFamily="18" charset="0"/>
                <a:cs typeface="Times New Roman" pitchFamily="18" charset="0"/>
              </a:rPr>
              <a:t> to the Lord”</a:t>
            </a:r>
          </a:p>
        </p:txBody>
      </p:sp>
      <p:sp>
        <p:nvSpPr>
          <p:cNvPr id="16" name="Text Box 18"/>
          <p:cNvSpPr txBox="1">
            <a:spLocks noChangeArrowheads="1"/>
          </p:cNvSpPr>
          <p:nvPr/>
        </p:nvSpPr>
        <p:spPr bwMode="auto">
          <a:xfrm>
            <a:off x="616103" y="3429000"/>
            <a:ext cx="7911793" cy="1569660"/>
          </a:xfrm>
          <a:prstGeom prst="rect">
            <a:avLst/>
          </a:prstGeom>
          <a:noFill/>
          <a:ln>
            <a:noFill/>
          </a:ln>
          <a:effectLst/>
        </p:spPr>
        <p:txBody>
          <a:bodyPr wrap="square">
            <a:spAutoFit/>
          </a:bodyPr>
          <a:lstStyle/>
          <a:p>
            <a:pPr algn="ctr"/>
            <a:r>
              <a:rPr lang="en-US" sz="3200" b="1" dirty="0">
                <a:latin typeface="Times New Roman" pitchFamily="18" charset="0"/>
                <a:cs typeface="Times New Roman" pitchFamily="18" charset="0"/>
              </a:rPr>
              <a:t>“Speaking to one another in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psalms </a:t>
            </a:r>
            <a:r>
              <a:rPr lang="en-US" sz="3200" b="1" dirty="0">
                <a:latin typeface="Times New Roman" pitchFamily="18" charset="0"/>
                <a:cs typeface="Times New Roman" pitchFamily="18" charset="0"/>
              </a:rPr>
              <a:t>and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hymns </a:t>
            </a:r>
            <a:r>
              <a:rPr lang="en-US" sz="3200" b="1" dirty="0">
                <a:latin typeface="Times New Roman" pitchFamily="18" charset="0"/>
                <a:cs typeface="Times New Roman" pitchFamily="18" charset="0"/>
              </a:rPr>
              <a:t>and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spiritual songs</a:t>
            </a:r>
            <a:r>
              <a:rPr lang="en-US" sz="3200" b="1" dirty="0">
                <a:latin typeface="Times New Roman" pitchFamily="18" charset="0"/>
                <a:cs typeface="Times New Roman" pitchFamily="18" charset="0"/>
              </a:rPr>
              <a:t>, singing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latin typeface="Times New Roman" pitchFamily="18" charset="0"/>
                <a:cs typeface="Times New Roman" pitchFamily="18" charset="0"/>
              </a:rPr>
              <a:t>and making melody in your heart to the Lord”</a:t>
            </a:r>
          </a:p>
        </p:txBody>
      </p:sp>
      <p:sp>
        <p:nvSpPr>
          <p:cNvPr id="3" name="TextBox 2"/>
          <p:cNvSpPr txBox="1"/>
          <p:nvPr/>
        </p:nvSpPr>
        <p:spPr>
          <a:xfrm>
            <a:off x="336395" y="762000"/>
            <a:ext cx="8534400" cy="2308324"/>
          </a:xfrm>
          <a:prstGeom prst="rect">
            <a:avLst/>
          </a:prstGeom>
          <a:solidFill>
            <a:srgbClr val="000000">
              <a:alpha val="74902"/>
            </a:srgbClr>
          </a:solidFill>
        </p:spPr>
        <p:txBody>
          <a:bodyPr wrap="square" rtlCol="0">
            <a:spAutoFit/>
          </a:bodyPr>
          <a:lstStyle/>
          <a:p>
            <a:pPr marL="342900" indent="-342900">
              <a:lnSpc>
                <a:spcPct val="150000"/>
              </a:lnSpc>
              <a:buFont typeface="+mj-lt"/>
              <a:buAutoNum type="arabicPeriod"/>
            </a:pPr>
            <a:r>
              <a:rPr lang="en-US" sz="2400" b="1" dirty="0" smtClean="0">
                <a:solidFill>
                  <a:schemeClr val="bg1"/>
                </a:solidFill>
                <a:latin typeface="Arial" pitchFamily="34" charset="0"/>
                <a:cs typeface="Arial" pitchFamily="34" charset="0"/>
              </a:rPr>
              <a:t>Who? “All Christians” (not choirs, groups, solos).</a:t>
            </a:r>
          </a:p>
          <a:p>
            <a:pPr marL="342900" indent="-342900">
              <a:lnSpc>
                <a:spcPct val="150000"/>
              </a:lnSpc>
              <a:buFont typeface="+mj-lt"/>
              <a:buAutoNum type="arabicPeriod"/>
            </a:pPr>
            <a:r>
              <a:rPr lang="en-US" sz="2400" b="1" dirty="0" smtClean="0">
                <a:solidFill>
                  <a:schemeClr val="bg1"/>
                </a:solidFill>
                <a:latin typeface="Arial" pitchFamily="34" charset="0"/>
                <a:cs typeface="Arial" pitchFamily="34" charset="0"/>
              </a:rPr>
              <a:t>Kind? “Vocal” (Sing, not play).</a:t>
            </a:r>
          </a:p>
          <a:p>
            <a:pPr marL="342900" indent="-342900">
              <a:lnSpc>
                <a:spcPct val="150000"/>
              </a:lnSpc>
              <a:buFont typeface="+mj-lt"/>
              <a:buAutoNum type="arabicPeriod"/>
            </a:pPr>
            <a:r>
              <a:rPr lang="en-US" sz="2400" b="1" dirty="0" smtClean="0">
                <a:solidFill>
                  <a:schemeClr val="bg1"/>
                </a:solidFill>
                <a:latin typeface="Arial" pitchFamily="34" charset="0"/>
                <a:cs typeface="Arial" pitchFamily="34" charset="0"/>
              </a:rPr>
              <a:t>How? “Sincerely” (Engage the mind and the mouth).</a:t>
            </a:r>
          </a:p>
          <a:p>
            <a:pPr marL="342900" indent="-342900">
              <a:lnSpc>
                <a:spcPct val="150000"/>
              </a:lnSpc>
              <a:buFont typeface="+mj-lt"/>
              <a:buAutoNum type="arabicPeriod"/>
            </a:pPr>
            <a:r>
              <a:rPr lang="en-US" sz="2400" b="1" dirty="0" smtClean="0">
                <a:solidFill>
                  <a:schemeClr val="bg1"/>
                </a:solidFill>
                <a:latin typeface="Arial" pitchFamily="34" charset="0"/>
                <a:cs typeface="Arial" pitchFamily="34" charset="0"/>
              </a:rPr>
              <a:t>What? “P / H / SS” (Not country, rock, Hip Hop).</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4845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2000"/>
                                        <p:tgtEl>
                                          <p:spTgt spid="1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wipe(up)">
                                      <p:cBhvr>
                                        <p:cTn id="23" dur="2000"/>
                                        <p:tgtEl>
                                          <p:spTgt spid="3">
                                            <p:bg/>
                                          </p:spTgt>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2000"/>
                                        <p:tgtEl>
                                          <p:spTgt spid="13"/>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left)">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2000"/>
                                        <p:tgtEl>
                                          <p:spTgt spid="14"/>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left)">
                                      <p:cBhvr>
                                        <p:cTn id="45" dur="20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2000"/>
                                        <p:tgtEl>
                                          <p:spTgt spid="1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wipe(left)">
                                      <p:cBhvr>
                                        <p:cTn id="5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p:bldP spid="16" grpId="0"/>
      <p:bldP spid="3" grpId="0" uiExpand="1" build="p" bldLvl="5"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2010</TotalTime>
  <Words>779</Words>
  <Application>Microsoft Office PowerPoint</Application>
  <PresentationFormat>On-screen Show (4:3)</PresentationFormat>
  <Paragraphs>78</Paragraphs>
  <Slides>17</Slides>
  <Notes>1</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17</vt:i4>
      </vt:variant>
    </vt:vector>
  </HeadingPairs>
  <TitlesOfParts>
    <vt:vector size="33" baseType="lpstr">
      <vt:lpstr>Arial</vt:lpstr>
      <vt:lpstr>Copperplate Gothic Bold</vt:lpstr>
      <vt:lpstr>Narkisim</vt:lpstr>
      <vt:lpstr>Wingdings</vt:lpstr>
      <vt:lpstr>Calibri</vt:lpstr>
      <vt:lpstr>Times New Roman</vt:lpstr>
      <vt:lpstr>Monotype Corsiva</vt:lpstr>
      <vt:lpstr>Tahoma</vt:lpstr>
      <vt:lpstr>Blends</vt:lpstr>
      <vt:lpstr>3_Blends</vt:lpstr>
      <vt:lpstr>4_Blends</vt:lpstr>
      <vt:lpstr>1_Blends</vt:lpstr>
      <vt:lpstr>2_Blends</vt:lpstr>
      <vt:lpstr>5_Blends</vt:lpstr>
      <vt:lpstr>6_Blends</vt:lpstr>
      <vt:lpstr>7_Blends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Danville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 Bronger</dc:creator>
  <cp:lastModifiedBy>Guest</cp:lastModifiedBy>
  <cp:revision>36</cp:revision>
  <dcterms:created xsi:type="dcterms:W3CDTF">2006-01-24T14:19:10Z</dcterms:created>
  <dcterms:modified xsi:type="dcterms:W3CDTF">2013-05-10T13:14:40Z</dcterms:modified>
</cp:coreProperties>
</file>