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1" r:id="rId3"/>
    <p:sldId id="285" r:id="rId4"/>
    <p:sldId id="286" r:id="rId5"/>
    <p:sldId id="287" r:id="rId6"/>
    <p:sldId id="288" r:id="rId7"/>
    <p:sldId id="289" r:id="rId8"/>
    <p:sldId id="262" r:id="rId9"/>
    <p:sldId id="263" r:id="rId10"/>
    <p:sldId id="265" r:id="rId11"/>
    <p:sldId id="278" r:id="rId12"/>
    <p:sldId id="279" r:id="rId13"/>
    <p:sldId id="280" r:id="rId14"/>
    <p:sldId id="283" r:id="rId15"/>
    <p:sldId id="284" r:id="rId16"/>
    <p:sldId id="282" r:id="rId17"/>
    <p:sldId id="267" r:id="rId18"/>
    <p:sldId id="268" r:id="rId19"/>
    <p:sldId id="264" r:id="rId20"/>
    <p:sldId id="269" r:id="rId21"/>
    <p:sldId id="271" r:id="rId22"/>
    <p:sldId id="272" r:id="rId23"/>
    <p:sldId id="270" r:id="rId24"/>
    <p:sldId id="274" r:id="rId25"/>
    <p:sldId id="275" r:id="rId26"/>
    <p:sldId id="273" r:id="rId27"/>
    <p:sldId id="276" r:id="rId28"/>
    <p:sldId id="277" r:id="rId29"/>
    <p:sldId id="290" r:id="rId30"/>
    <p:sldId id="257" r:id="rId31"/>
    <p:sldId id="258" r:id="rId32"/>
    <p:sldId id="26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171025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375566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285246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901DD3B-62B2-4008-A7DB-479B81D8559F}" type="datetimeFigureOut">
              <a:rPr lang="en-US" smtClean="0"/>
              <a:t>3/10/2013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2CD773D-0D2E-467C-9422-ADB6E3B2032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CD773D-0D2E-467C-9422-ADB6E3B20329}"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CD773D-0D2E-467C-9422-ADB6E3B2032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CD773D-0D2E-467C-9422-ADB6E3B20329}"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CD773D-0D2E-467C-9422-ADB6E3B203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CD773D-0D2E-467C-9422-ADB6E3B20329}"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2CD773D-0D2E-467C-9422-ADB6E3B2032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901DD3B-62B2-4008-A7DB-479B81D8559F}" type="datetimeFigureOut">
              <a:rPr lang="en-US" smtClean="0"/>
              <a:t>3/10/2013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CD773D-0D2E-467C-9422-ADB6E3B2032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2419095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901DD3B-62B2-4008-A7DB-479B81D8559F}" type="datetimeFigureOut">
              <a:rPr lang="en-US" smtClean="0"/>
              <a:t>3/10/2013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2CD773D-0D2E-467C-9422-ADB6E3B2032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CD773D-0D2E-467C-9422-ADB6E3B2032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CD773D-0D2E-467C-9422-ADB6E3B2032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1DD3B-62B2-4008-A7DB-479B81D8559F}" type="datetimeFigureOut">
              <a:rPr lang="en-US" smtClean="0"/>
              <a:t>3/10/2013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421988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01DD3B-62B2-4008-A7DB-479B81D8559F}"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131492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01DD3B-62B2-4008-A7DB-479B81D8559F}" type="datetimeFigureOut">
              <a:rPr lang="en-US" smtClean="0"/>
              <a:t>3/10/2013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245518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01DD3B-62B2-4008-A7DB-479B81D8559F}" type="datetimeFigureOut">
              <a:rPr lang="en-US" smtClean="0"/>
              <a:t>3/10/2013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225902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1DD3B-62B2-4008-A7DB-479B81D8559F}" type="datetimeFigureOut">
              <a:rPr lang="en-US" smtClean="0"/>
              <a:t>3/10/2013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339165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1DD3B-62B2-4008-A7DB-479B81D8559F}"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443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1DD3B-62B2-4008-A7DB-479B81D8559F}" type="datetimeFigureOut">
              <a:rPr lang="en-US" smtClean="0"/>
              <a:t>3/10/2013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D773D-0D2E-467C-9422-ADB6E3B20329}" type="slidenum">
              <a:rPr lang="en-US" smtClean="0"/>
              <a:t>‹#›</a:t>
            </a:fld>
            <a:endParaRPr lang="en-US"/>
          </a:p>
        </p:txBody>
      </p:sp>
    </p:spTree>
    <p:extLst>
      <p:ext uri="{BB962C8B-B14F-4D97-AF65-F5344CB8AC3E}">
        <p14:creationId xmlns:p14="http://schemas.microsoft.com/office/powerpoint/2010/main" val="213319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1DD3B-62B2-4008-A7DB-479B81D8559F}" type="datetimeFigureOut">
              <a:rPr lang="en-US" smtClean="0"/>
              <a:t>3/10/2013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D773D-0D2E-467C-9422-ADB6E3B20329}" type="slidenum">
              <a:rPr lang="en-US" smtClean="0"/>
              <a:t>‹#›</a:t>
            </a:fld>
            <a:endParaRPr lang="en-US"/>
          </a:p>
        </p:txBody>
      </p:sp>
    </p:spTree>
    <p:extLst>
      <p:ext uri="{BB962C8B-B14F-4D97-AF65-F5344CB8AC3E}">
        <p14:creationId xmlns:p14="http://schemas.microsoft.com/office/powerpoint/2010/main" val="457924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01DD3B-62B2-4008-A7DB-479B81D8559F}" type="datetimeFigureOut">
              <a:rPr lang="en-US" smtClean="0"/>
              <a:t>3/10/2013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CD773D-0D2E-467C-9422-ADB6E3B2032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050" name="Picture 2" descr="http://www.alphaschoolmalta.com/uploads/pics/Xaqqa_Silhouette_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48" t="14219" r="15119" b="16025"/>
          <a:stretch/>
        </p:blipFill>
        <p:spPr bwMode="auto">
          <a:xfrm>
            <a:off x="914400" y="2080048"/>
            <a:ext cx="3124200" cy="4334827"/>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191000" y="2133600"/>
            <a:ext cx="4572000" cy="4267200"/>
          </a:xfrm>
        </p:spPr>
        <p:txBody>
          <a:bodyPr>
            <a:normAutofit/>
          </a:bodyPr>
          <a:lstStyle/>
          <a:p>
            <a:pPr marL="0" indent="0" algn="r">
              <a:buNone/>
            </a:pPr>
            <a:r>
              <a:rPr lang="en-US" b="1" dirty="0">
                <a:solidFill>
                  <a:schemeClr val="bg1"/>
                </a:solidFill>
              </a:rPr>
              <a:t>“For all that is in the world - the lust of the flesh, the lust of the </a:t>
            </a:r>
            <a:r>
              <a:rPr lang="en-US" b="1" dirty="0" smtClean="0">
                <a:solidFill>
                  <a:schemeClr val="bg1"/>
                </a:solidFill>
              </a:rPr>
              <a:t> eyes</a:t>
            </a:r>
            <a:r>
              <a:rPr lang="en-US" b="1" dirty="0">
                <a:solidFill>
                  <a:schemeClr val="bg1"/>
                </a:solidFill>
              </a:rPr>
              <a:t>, and the pride of </a:t>
            </a:r>
            <a:r>
              <a:rPr lang="en-US" b="1" dirty="0" smtClean="0">
                <a:solidFill>
                  <a:schemeClr val="bg1"/>
                </a:solidFill>
              </a:rPr>
              <a:t>  life </a:t>
            </a:r>
            <a:r>
              <a:rPr lang="en-US" b="1" dirty="0">
                <a:solidFill>
                  <a:schemeClr val="bg1"/>
                </a:solidFill>
              </a:rPr>
              <a:t>- is not of the </a:t>
            </a:r>
            <a:r>
              <a:rPr lang="en-US" b="1" dirty="0" smtClean="0">
                <a:solidFill>
                  <a:schemeClr val="bg1"/>
                </a:solidFill>
              </a:rPr>
              <a:t>    Father </a:t>
            </a:r>
            <a:r>
              <a:rPr lang="en-US" b="1" dirty="0">
                <a:solidFill>
                  <a:schemeClr val="bg1"/>
                </a:solidFill>
              </a:rPr>
              <a:t>but is of </a:t>
            </a:r>
            <a:r>
              <a:rPr lang="en-US" b="1" dirty="0" smtClean="0">
                <a:solidFill>
                  <a:schemeClr val="bg1"/>
                </a:solidFill>
              </a:rPr>
              <a:t>             the </a:t>
            </a:r>
            <a:r>
              <a:rPr lang="en-US" b="1" dirty="0">
                <a:solidFill>
                  <a:schemeClr val="bg1"/>
                </a:solidFill>
              </a:rPr>
              <a:t>world.”</a:t>
            </a:r>
          </a:p>
          <a:p>
            <a:pPr marL="0" indent="0" algn="r">
              <a:buNone/>
            </a:pPr>
            <a:endParaRPr lang="en-US" sz="800" b="1" dirty="0">
              <a:solidFill>
                <a:schemeClr val="bg1"/>
              </a:solidFill>
            </a:endParaRPr>
          </a:p>
          <a:p>
            <a:pPr marL="0" indent="0" algn="r">
              <a:buNone/>
            </a:pPr>
            <a:r>
              <a:rPr lang="en-US" b="1" dirty="0">
                <a:solidFill>
                  <a:schemeClr val="bg1"/>
                </a:solidFill>
              </a:rPr>
              <a:t>1 John </a:t>
            </a:r>
            <a:r>
              <a:rPr lang="en-US" b="1" dirty="0" smtClean="0">
                <a:solidFill>
                  <a:schemeClr val="bg1"/>
                </a:solidFill>
              </a:rPr>
              <a:t>2:16</a:t>
            </a:r>
            <a:endParaRPr lang="en-US" b="1" dirty="0">
              <a:solidFill>
                <a:schemeClr val="bg1"/>
              </a:solidFill>
            </a:endParaRPr>
          </a:p>
        </p:txBody>
      </p:sp>
      <p:sp>
        <p:nvSpPr>
          <p:cNvPr id="5" name="Title 1"/>
          <p:cNvSpPr txBox="1">
            <a:spLocks/>
          </p:cNvSpPr>
          <p:nvPr/>
        </p:nvSpPr>
        <p:spPr>
          <a:xfrm>
            <a:off x="838200" y="457200"/>
            <a:ext cx="7543800" cy="1447800"/>
          </a:xfrm>
          <a:prstGeom prst="rect">
            <a:avLst/>
          </a:prstGeom>
        </p:spPr>
        <p:txBody>
          <a:bodyPr vert="horz" lIns="91440" tIns="45720" rIns="91440" bIns="45720" numCol="1" rtlCol="0" anchor="ctr">
            <a:prstTxWarp prst="textDeflateBottom">
              <a:avLst>
                <a:gd name="adj" fmla="val 80936"/>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b="1" dirty="0" smtClean="0">
                <a:ln w="31550" cmpd="sng">
                  <a:solidFill>
                    <a:srgbClr val="002060"/>
                  </a:solidFill>
                  <a:prstDash val="solid"/>
                </a:ln>
                <a:solidFill>
                  <a:schemeClr val="bg1"/>
                </a:solidFill>
                <a:effectLst>
                  <a:outerShdw blurRad="50800" dist="40000" dir="5400000" algn="tl" rotWithShape="0">
                    <a:srgbClr val="000000">
                      <a:shade val="5000"/>
                      <a:satMod val="120000"/>
                      <a:alpha val="33000"/>
                    </a:srgbClr>
                  </a:outerShdw>
                </a:effectLst>
              </a:rPr>
              <a:t>Overcoming Lust</a:t>
            </a:r>
            <a:endParaRPr lang="en-US" sz="8000" b="1" dirty="0">
              <a:ln w="31550" cmpd="sng">
                <a:solidFill>
                  <a:srgbClr val="002060"/>
                </a:solidFill>
                <a:prstDash val="solid"/>
              </a:ln>
              <a:solidFill>
                <a:schemeClr val="bg1"/>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765277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Specific Sins Caused By Lust</a:t>
            </a:r>
            <a:endParaRPr lang="en-US" b="1" dirty="0">
              <a:solidFill>
                <a:schemeClr val="bg1"/>
              </a:solidFill>
            </a:endParaRPr>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9902619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Specific Sins Caused By Lust</a:t>
            </a:r>
            <a:endParaRPr lang="en-US" b="1" dirty="0">
              <a:solidFill>
                <a:schemeClr val="bg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chemeClr val="bg1"/>
                </a:solidFill>
              </a:rPr>
              <a:t>Drunkenness and Revelries</a:t>
            </a:r>
          </a:p>
          <a:p>
            <a:endParaRPr lang="en-US" b="1" dirty="0">
              <a:solidFill>
                <a:schemeClr val="bg1"/>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09689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Specific Sins Caused By Lust</a:t>
            </a:r>
            <a:endParaRPr lang="en-US" b="1" dirty="0">
              <a:solidFill>
                <a:schemeClr val="bg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b="1" dirty="0" smtClean="0">
                <a:solidFill>
                  <a:schemeClr val="bg1"/>
                </a:solidFill>
              </a:rPr>
              <a:t>Drunkenness and Revelries</a:t>
            </a:r>
          </a:p>
          <a:p>
            <a:endParaRPr lang="en-US" b="1" dirty="0">
              <a:solidFill>
                <a:schemeClr val="bg1"/>
              </a:solidFill>
            </a:endParaRPr>
          </a:p>
          <a:p>
            <a:pPr marL="0" indent="0">
              <a:buNone/>
            </a:pPr>
            <a:r>
              <a:rPr lang="en-US" b="1" dirty="0" smtClean="0">
                <a:solidFill>
                  <a:schemeClr val="bg1"/>
                </a:solidFill>
              </a:rPr>
              <a:t>“Let </a:t>
            </a:r>
            <a:r>
              <a:rPr lang="en-US" b="1" dirty="0">
                <a:solidFill>
                  <a:schemeClr val="bg1"/>
                </a:solidFill>
              </a:rPr>
              <a:t>us walk properly, as in the day, not in revelry and drunkenness, not in lewdness and lust, not in strife and envy</a:t>
            </a:r>
            <a:r>
              <a:rPr lang="en-US" b="1" dirty="0" smtClean="0">
                <a:solidFill>
                  <a:schemeClr val="bg1"/>
                </a:solidFill>
              </a:rPr>
              <a:t>.”</a:t>
            </a:r>
            <a:endParaRPr lang="en-US" b="1" dirty="0">
              <a:solidFill>
                <a:schemeClr val="bg1"/>
              </a:solidFill>
            </a:endParaRPr>
          </a:p>
          <a:p>
            <a:pPr marL="0" indent="0">
              <a:buNone/>
            </a:pPr>
            <a:endParaRPr lang="en-US" sz="800" b="1" dirty="0" smtClean="0">
              <a:solidFill>
                <a:schemeClr val="bg1"/>
              </a:solidFill>
            </a:endParaRPr>
          </a:p>
          <a:p>
            <a:pPr marL="0" indent="0">
              <a:buNone/>
            </a:pPr>
            <a:r>
              <a:rPr lang="en-US" b="1" dirty="0" smtClean="0">
                <a:solidFill>
                  <a:schemeClr val="bg1"/>
                </a:solidFill>
              </a:rPr>
              <a:t>Romans 13:13</a:t>
            </a:r>
            <a:endParaRPr lang="en-US" b="1" dirty="0">
              <a:solidFill>
                <a:schemeClr val="bg1"/>
              </a:solidFill>
            </a:endParaRPr>
          </a:p>
          <a:p>
            <a:pPr marL="0" indent="0">
              <a:buNone/>
            </a:pPr>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09689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Specific Sins Caused By Lust</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2"/>
            </a:pPr>
            <a:r>
              <a:rPr lang="en-US" b="1" dirty="0" smtClean="0">
                <a:solidFill>
                  <a:schemeClr val="bg1"/>
                </a:solidFill>
              </a:rPr>
              <a:t>Fornication</a:t>
            </a:r>
          </a:p>
          <a:p>
            <a:endParaRPr lang="en-US" b="1" dirty="0">
              <a:solidFill>
                <a:schemeClr val="bg1"/>
              </a:solidFill>
            </a:endParaRPr>
          </a:p>
          <a:p>
            <a:pPr marL="0" indent="0">
              <a:buNone/>
            </a:pPr>
            <a:r>
              <a:rPr lang="en-US" b="1" dirty="0" smtClean="0">
                <a:solidFill>
                  <a:schemeClr val="bg1"/>
                </a:solidFill>
              </a:rPr>
              <a:t>3 </a:t>
            </a:r>
            <a:r>
              <a:rPr lang="en-US" b="1" dirty="0">
                <a:solidFill>
                  <a:schemeClr val="bg1"/>
                </a:solidFill>
              </a:rPr>
              <a:t>For this is the will of God, your sanctification: that you should </a:t>
            </a:r>
            <a:r>
              <a:rPr lang="en-US" b="1" u="sng" dirty="0">
                <a:solidFill>
                  <a:schemeClr val="bg1"/>
                </a:solidFill>
              </a:rPr>
              <a:t>abstain from sexual immorality</a:t>
            </a:r>
            <a:r>
              <a:rPr lang="en-US" b="1" dirty="0">
                <a:solidFill>
                  <a:schemeClr val="bg1"/>
                </a:solidFill>
              </a:rPr>
              <a:t>; </a:t>
            </a:r>
            <a:endParaRPr lang="en-US" b="1" dirty="0" smtClean="0">
              <a:solidFill>
                <a:schemeClr val="bg1"/>
              </a:solidFill>
            </a:endParaRPr>
          </a:p>
          <a:p>
            <a:pPr marL="0" indent="0">
              <a:buNone/>
            </a:pPr>
            <a:r>
              <a:rPr lang="en-US" b="1" dirty="0" smtClean="0">
                <a:solidFill>
                  <a:schemeClr val="bg1"/>
                </a:solidFill>
              </a:rPr>
              <a:t>4 </a:t>
            </a:r>
            <a:r>
              <a:rPr lang="en-US" b="1" dirty="0">
                <a:solidFill>
                  <a:schemeClr val="bg1"/>
                </a:solidFill>
              </a:rPr>
              <a:t>that each of you should know how to possess his own vessel in sanctification and honor, </a:t>
            </a:r>
            <a:endParaRPr lang="en-US" b="1" dirty="0" smtClean="0">
              <a:solidFill>
                <a:schemeClr val="bg1"/>
              </a:solidFill>
            </a:endParaRPr>
          </a:p>
          <a:p>
            <a:pPr marL="0" indent="0">
              <a:buNone/>
            </a:pPr>
            <a:r>
              <a:rPr lang="en-US" b="1" dirty="0" smtClean="0">
                <a:solidFill>
                  <a:schemeClr val="bg1"/>
                </a:solidFill>
              </a:rPr>
              <a:t>5 </a:t>
            </a:r>
            <a:r>
              <a:rPr lang="en-US" b="1" u="sng" dirty="0">
                <a:solidFill>
                  <a:schemeClr val="bg1"/>
                </a:solidFill>
              </a:rPr>
              <a:t>not in passion of lust</a:t>
            </a:r>
            <a:r>
              <a:rPr lang="en-US" b="1" dirty="0">
                <a:solidFill>
                  <a:schemeClr val="bg1"/>
                </a:solidFill>
              </a:rPr>
              <a:t>, like the Gentiles who do not know God; </a:t>
            </a:r>
          </a:p>
          <a:p>
            <a:pPr marL="0" indent="0">
              <a:buNone/>
            </a:pPr>
            <a:endParaRPr lang="en-US" sz="800" b="1" dirty="0" smtClean="0">
              <a:solidFill>
                <a:schemeClr val="bg1"/>
              </a:solidFill>
            </a:endParaRPr>
          </a:p>
          <a:p>
            <a:pPr marL="0" indent="0">
              <a:buNone/>
            </a:pPr>
            <a:r>
              <a:rPr lang="en-US" b="1" dirty="0" smtClean="0">
                <a:solidFill>
                  <a:schemeClr val="bg1"/>
                </a:solidFill>
              </a:rPr>
              <a:t>1 Thess. 4:3-4</a:t>
            </a:r>
            <a:endParaRPr lang="en-US" b="1" dirty="0">
              <a:solidFill>
                <a:schemeClr val="bg1"/>
              </a:solidFill>
            </a:endParaRPr>
          </a:p>
        </p:txBody>
      </p:sp>
    </p:spTree>
    <p:extLst>
      <p:ext uri="{BB962C8B-B14F-4D97-AF65-F5344CB8AC3E}">
        <p14:creationId xmlns:p14="http://schemas.microsoft.com/office/powerpoint/2010/main" val="20928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Specific Sins Caused By Lust</a:t>
            </a:r>
            <a:endParaRPr lang="en-US" b="1" dirty="0">
              <a:solidFill>
                <a:schemeClr val="bg1"/>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startAt="2"/>
            </a:pPr>
            <a:r>
              <a:rPr lang="en-US" sz="3000" b="1" dirty="0" smtClean="0">
                <a:solidFill>
                  <a:schemeClr val="bg1"/>
                </a:solidFill>
              </a:rPr>
              <a:t>Fornication</a:t>
            </a:r>
          </a:p>
          <a:p>
            <a:endParaRPr lang="en-US" sz="3000" b="1" dirty="0" smtClean="0">
              <a:solidFill>
                <a:schemeClr val="bg1"/>
              </a:solidFill>
            </a:endParaRPr>
          </a:p>
          <a:p>
            <a:pPr>
              <a:buFont typeface="Wingdings" pitchFamily="2" charset="2"/>
              <a:buChar char="è"/>
            </a:pPr>
            <a:r>
              <a:rPr lang="en-US" sz="3000" b="1" dirty="0" smtClean="0">
                <a:solidFill>
                  <a:schemeClr val="bg1"/>
                </a:solidFill>
              </a:rPr>
              <a:t> Dancing</a:t>
            </a:r>
          </a:p>
          <a:p>
            <a:pPr>
              <a:buFont typeface="Wingdings" pitchFamily="2" charset="2"/>
              <a:buChar char="è"/>
            </a:pPr>
            <a:r>
              <a:rPr lang="en-US" sz="3000" b="1" dirty="0" smtClean="0">
                <a:solidFill>
                  <a:schemeClr val="bg1"/>
                </a:solidFill>
              </a:rPr>
              <a:t> Pornography</a:t>
            </a:r>
          </a:p>
          <a:p>
            <a:pPr>
              <a:buFont typeface="Wingdings" pitchFamily="2" charset="2"/>
              <a:buChar char="è"/>
            </a:pPr>
            <a:r>
              <a:rPr lang="en-US" sz="3000" b="1" dirty="0" smtClean="0">
                <a:solidFill>
                  <a:schemeClr val="bg1"/>
                </a:solidFill>
              </a:rPr>
              <a:t> Immodest Dress</a:t>
            </a:r>
          </a:p>
          <a:p>
            <a:pPr>
              <a:buFont typeface="Wingdings" pitchFamily="2" charset="2"/>
              <a:buChar char="è"/>
            </a:pPr>
            <a:r>
              <a:rPr lang="en-US" sz="3000" b="1" dirty="0" smtClean="0">
                <a:solidFill>
                  <a:schemeClr val="bg1"/>
                </a:solidFill>
              </a:rPr>
              <a:t> Mixed Swimming</a:t>
            </a:r>
            <a:endParaRPr lang="en-US" sz="3000" b="1" dirty="0">
              <a:solidFill>
                <a:schemeClr val="bg1"/>
              </a:solidFill>
            </a:endParaRPr>
          </a:p>
        </p:txBody>
      </p:sp>
    </p:spTree>
    <p:extLst>
      <p:ext uri="{BB962C8B-B14F-4D97-AF65-F5344CB8AC3E}">
        <p14:creationId xmlns:p14="http://schemas.microsoft.com/office/powerpoint/2010/main" val="24327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Specific Sins Caused By Lust</a:t>
            </a:r>
            <a:endParaRPr lang="en-US" b="1" dirty="0">
              <a:solidFill>
                <a:schemeClr val="bg1"/>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514350" indent="-514350">
              <a:buFont typeface="+mj-lt"/>
              <a:buAutoNum type="arabicPeriod" startAt="3"/>
            </a:pPr>
            <a:r>
              <a:rPr lang="en-US" b="1" dirty="0" smtClean="0">
                <a:solidFill>
                  <a:schemeClr val="bg1"/>
                </a:solidFill>
              </a:rPr>
              <a:t>Homosexuality</a:t>
            </a:r>
          </a:p>
          <a:p>
            <a:endParaRPr lang="en-US" b="1" dirty="0">
              <a:solidFill>
                <a:schemeClr val="bg1"/>
              </a:solidFill>
            </a:endParaRPr>
          </a:p>
          <a:p>
            <a:pPr marL="0" indent="0">
              <a:buNone/>
            </a:pPr>
            <a:r>
              <a:rPr lang="en-US" b="1" dirty="0" smtClean="0">
                <a:solidFill>
                  <a:schemeClr val="bg1"/>
                </a:solidFill>
              </a:rPr>
              <a:t>“For </a:t>
            </a:r>
            <a:r>
              <a:rPr lang="en-US" b="1" dirty="0">
                <a:solidFill>
                  <a:schemeClr val="bg1"/>
                </a:solidFill>
              </a:rPr>
              <a:t>this reason God gave them up to </a:t>
            </a:r>
            <a:r>
              <a:rPr lang="en-US" b="1" u="sng" dirty="0">
                <a:solidFill>
                  <a:schemeClr val="bg1"/>
                </a:solidFill>
              </a:rPr>
              <a:t>vile passions</a:t>
            </a:r>
            <a:r>
              <a:rPr lang="en-US" b="1" dirty="0">
                <a:solidFill>
                  <a:schemeClr val="bg1"/>
                </a:solidFill>
              </a:rPr>
              <a:t>. For even their women exchanged the natural use for what is against nature. </a:t>
            </a:r>
            <a:r>
              <a:rPr lang="en-US" b="1" dirty="0" smtClean="0">
                <a:solidFill>
                  <a:schemeClr val="bg1"/>
                </a:solidFill>
              </a:rPr>
              <a:t>Likewise </a:t>
            </a:r>
            <a:r>
              <a:rPr lang="en-US" b="1" dirty="0">
                <a:solidFill>
                  <a:schemeClr val="bg1"/>
                </a:solidFill>
              </a:rPr>
              <a:t>also the men, leaving the natural use of the woman, </a:t>
            </a:r>
            <a:r>
              <a:rPr lang="en-US" b="1" u="sng" dirty="0">
                <a:solidFill>
                  <a:schemeClr val="bg1"/>
                </a:solidFill>
              </a:rPr>
              <a:t>burned in their lust</a:t>
            </a:r>
            <a:r>
              <a:rPr lang="en-US" b="1" dirty="0">
                <a:solidFill>
                  <a:schemeClr val="bg1"/>
                </a:solidFill>
              </a:rPr>
              <a:t> for one another, men with men committing what is shameful, and receiving in themselves the penalty of their error which was </a:t>
            </a:r>
            <a:r>
              <a:rPr lang="en-US" b="1" dirty="0" smtClean="0">
                <a:solidFill>
                  <a:schemeClr val="bg1"/>
                </a:solidFill>
              </a:rPr>
              <a:t>due.”</a:t>
            </a:r>
            <a:endParaRPr lang="en-US" b="1" dirty="0">
              <a:solidFill>
                <a:schemeClr val="bg1"/>
              </a:solidFill>
            </a:endParaRPr>
          </a:p>
          <a:p>
            <a:pPr marL="0" indent="0">
              <a:buNone/>
            </a:pPr>
            <a:endParaRPr lang="en-US" sz="800" b="1" dirty="0" smtClean="0">
              <a:solidFill>
                <a:schemeClr val="bg1"/>
              </a:solidFill>
            </a:endParaRPr>
          </a:p>
          <a:p>
            <a:pPr marL="0" indent="0">
              <a:buNone/>
            </a:pPr>
            <a:r>
              <a:rPr lang="en-US" b="1" dirty="0" smtClean="0">
                <a:solidFill>
                  <a:schemeClr val="bg1"/>
                </a:solidFill>
              </a:rPr>
              <a:t>Romans 1:26-27 </a:t>
            </a:r>
            <a:endParaRPr lang="en-US" b="1" dirty="0">
              <a:solidFill>
                <a:schemeClr val="bg1"/>
              </a:solidFill>
            </a:endParaRPr>
          </a:p>
        </p:txBody>
      </p:sp>
    </p:spTree>
    <p:extLst>
      <p:ext uri="{BB962C8B-B14F-4D97-AF65-F5344CB8AC3E}">
        <p14:creationId xmlns:p14="http://schemas.microsoft.com/office/powerpoint/2010/main" val="86744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Lust Makes Us Servants of Sin</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0014542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Lust Makes Us Servants of Sin</a:t>
            </a:r>
            <a:endParaRPr lang="en-US" b="1" dirty="0"/>
          </a:p>
        </p:txBody>
      </p:sp>
      <p:sp>
        <p:nvSpPr>
          <p:cNvPr id="3" name="Content Placeholder 2"/>
          <p:cNvSpPr>
            <a:spLocks noGrp="1"/>
          </p:cNvSpPr>
          <p:nvPr>
            <p:ph idx="1"/>
          </p:nvPr>
        </p:nvSpPr>
        <p:spPr/>
        <p:txBody>
          <a:bodyPr/>
          <a:lstStyle/>
          <a:p>
            <a:pPr marL="0" indent="0">
              <a:buNone/>
            </a:pPr>
            <a:r>
              <a:rPr lang="en-US" b="1" dirty="0" smtClean="0"/>
              <a:t>“The </a:t>
            </a:r>
            <a:r>
              <a:rPr lang="en-US" b="1" dirty="0"/>
              <a:t>righteousness of the upright will deliver them</a:t>
            </a:r>
            <a:r>
              <a:rPr lang="en-US" b="1" dirty="0" smtClean="0"/>
              <a:t>, but </a:t>
            </a:r>
            <a:r>
              <a:rPr lang="en-US" b="1" dirty="0"/>
              <a:t>the unfaithful will be caught by their </a:t>
            </a:r>
            <a:r>
              <a:rPr lang="en-US" b="1" dirty="0" smtClean="0"/>
              <a:t>lust.”</a:t>
            </a:r>
            <a:endParaRPr lang="en-US" b="1" dirty="0"/>
          </a:p>
          <a:p>
            <a:pPr marL="0" indent="0">
              <a:buNone/>
            </a:pPr>
            <a:endParaRPr lang="en-US" sz="800" b="1" dirty="0" smtClean="0"/>
          </a:p>
          <a:p>
            <a:pPr marL="0" indent="0">
              <a:buNone/>
            </a:pPr>
            <a:r>
              <a:rPr lang="en-US" b="1" dirty="0" smtClean="0"/>
              <a:t>Proverbs 11:6</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Lust Makes Us Servants of Sin</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“For </a:t>
            </a:r>
            <a:r>
              <a:rPr lang="en-US" b="1" dirty="0"/>
              <a:t>we ourselves were also once foolish, disobedient, deceived, </a:t>
            </a:r>
            <a:r>
              <a:rPr lang="en-US" b="1" u="sng" dirty="0"/>
              <a:t>serving various lusts and pleasures</a:t>
            </a:r>
            <a:r>
              <a:rPr lang="en-US" b="1" dirty="0"/>
              <a:t>, living in malice and envy, hateful and hating one </a:t>
            </a:r>
            <a:r>
              <a:rPr lang="en-US" b="1" dirty="0" smtClean="0"/>
              <a:t>another.”</a:t>
            </a:r>
            <a:endParaRPr lang="en-US" b="1" dirty="0"/>
          </a:p>
          <a:p>
            <a:pPr marL="0" indent="0">
              <a:buNone/>
            </a:pPr>
            <a:endParaRPr lang="en-US" sz="800" b="1" dirty="0" smtClean="0"/>
          </a:p>
          <a:p>
            <a:pPr marL="0" indent="0">
              <a:buNone/>
            </a:pPr>
            <a:r>
              <a:rPr lang="en-US" b="1" dirty="0" smtClean="0"/>
              <a:t>Titus 3:3</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0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2. Lust Makes Us Servants of Sin</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a:t>
            </a:r>
            <a:r>
              <a:rPr lang="en-US" b="1" dirty="0"/>
              <a:t>A</a:t>
            </a:r>
            <a:r>
              <a:rPr lang="en-US" b="1" dirty="0" smtClean="0"/>
              <a:t>mong </a:t>
            </a:r>
            <a:r>
              <a:rPr lang="en-US" b="1" dirty="0"/>
              <a:t>whom also we all </a:t>
            </a:r>
            <a:r>
              <a:rPr lang="en-US" b="1" u="sng" dirty="0"/>
              <a:t>once conducted ourselves in the lusts of our flesh</a:t>
            </a:r>
            <a:r>
              <a:rPr lang="en-US" b="1" dirty="0"/>
              <a:t>, </a:t>
            </a:r>
            <a:r>
              <a:rPr lang="en-US" b="1" u="sng" dirty="0"/>
              <a:t>fulfilling the desires of the flesh and of the mind</a:t>
            </a:r>
            <a:r>
              <a:rPr lang="en-US" b="1" dirty="0"/>
              <a:t>, and were by nature children of wrath, just as the </a:t>
            </a:r>
            <a:r>
              <a:rPr lang="en-US" b="1" dirty="0" smtClean="0"/>
              <a:t>others.”</a:t>
            </a:r>
            <a:endParaRPr lang="en-US" b="1" dirty="0"/>
          </a:p>
          <a:p>
            <a:pPr marL="0" indent="0">
              <a:buNone/>
            </a:pPr>
            <a:endParaRPr lang="en-US" sz="800" b="1" dirty="0" smtClean="0"/>
          </a:p>
          <a:p>
            <a:pPr marL="0" indent="0">
              <a:buNone/>
            </a:pPr>
            <a:r>
              <a:rPr lang="en-US" b="1" dirty="0" smtClean="0"/>
              <a:t>Ephesians 2:3</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Clr>
                <a:schemeClr val="bg1"/>
              </a:buClr>
              <a:buSzPct val="90000"/>
              <a:buFont typeface="Arial" pitchFamily="34" charset="0"/>
              <a:buChar char="•"/>
            </a:pPr>
            <a:r>
              <a:rPr lang="en-US" sz="3200" b="1" i="1" dirty="0" err="1">
                <a:solidFill>
                  <a:schemeClr val="bg1"/>
                </a:solidFill>
                <a:latin typeface="Calibri" pitchFamily="34" charset="0"/>
              </a:rPr>
              <a:t>epithumia</a:t>
            </a:r>
            <a:r>
              <a:rPr lang="en-US" sz="3200" b="1" dirty="0">
                <a:solidFill>
                  <a:schemeClr val="bg1"/>
                </a:solidFill>
                <a:latin typeface="Calibri" pitchFamily="34" charset="0"/>
              </a:rPr>
              <a:t>, </a:t>
            </a:r>
            <a:r>
              <a:rPr lang="en-US" sz="3200" b="1" i="1" dirty="0" err="1">
                <a:solidFill>
                  <a:schemeClr val="bg1"/>
                </a:solidFill>
                <a:latin typeface="Calibri" pitchFamily="34" charset="0"/>
              </a:rPr>
              <a:t>hedone</a:t>
            </a:r>
            <a:r>
              <a:rPr lang="en-US" sz="3200" b="1" dirty="0">
                <a:solidFill>
                  <a:schemeClr val="bg1"/>
                </a:solidFill>
                <a:latin typeface="Calibri" pitchFamily="34" charset="0"/>
              </a:rPr>
              <a:t>, </a:t>
            </a:r>
            <a:r>
              <a:rPr lang="en-US" sz="3200" b="1" i="1" dirty="0" err="1">
                <a:solidFill>
                  <a:schemeClr val="bg1"/>
                </a:solidFill>
                <a:latin typeface="Calibri" pitchFamily="34" charset="0"/>
              </a:rPr>
              <a:t>epipotheo</a:t>
            </a:r>
            <a:r>
              <a:rPr lang="en-US" sz="3200" b="1" dirty="0">
                <a:solidFill>
                  <a:schemeClr val="bg1"/>
                </a:solidFill>
                <a:latin typeface="Calibri" pitchFamily="34" charset="0"/>
              </a:rPr>
              <a:t>, </a:t>
            </a:r>
            <a:r>
              <a:rPr lang="en-US" sz="3200" b="1" i="1" dirty="0" err="1">
                <a:solidFill>
                  <a:schemeClr val="bg1"/>
                </a:solidFill>
                <a:latin typeface="Calibri" pitchFamily="34" charset="0"/>
              </a:rPr>
              <a:t>orexis</a:t>
            </a:r>
            <a:r>
              <a:rPr lang="en-US" sz="3200" b="1" dirty="0">
                <a:solidFill>
                  <a:schemeClr val="bg1"/>
                </a:solidFill>
                <a:latin typeface="Calibri" pitchFamily="34" charset="0"/>
              </a:rPr>
              <a:t>, </a:t>
            </a:r>
            <a:r>
              <a:rPr lang="en-US" sz="3200" b="1" i="1" dirty="0" smtClean="0">
                <a:solidFill>
                  <a:schemeClr val="bg1"/>
                </a:solidFill>
                <a:latin typeface="Calibri" pitchFamily="34" charset="0"/>
              </a:rPr>
              <a:t>pathos</a:t>
            </a:r>
          </a:p>
          <a:p>
            <a:pPr>
              <a:buClr>
                <a:schemeClr val="bg1"/>
              </a:buClr>
              <a:buSzPct val="90000"/>
              <a:buFont typeface="Arial" pitchFamily="34" charset="0"/>
              <a:buChar char="•"/>
            </a:pPr>
            <a:endParaRPr lang="en-US" sz="3200" b="1" i="1" dirty="0">
              <a:solidFill>
                <a:schemeClr val="bg1"/>
              </a:solidFill>
              <a:latin typeface="Calibri" pitchFamily="34" charset="0"/>
            </a:endParaRPr>
          </a:p>
          <a:p>
            <a:pPr>
              <a:buClr>
                <a:schemeClr val="bg1"/>
              </a:buClr>
              <a:buSzPct val="90000"/>
              <a:buFont typeface="Arial" pitchFamily="34" charset="0"/>
              <a:buChar char="•"/>
            </a:pPr>
            <a:r>
              <a:rPr lang="en-US" sz="3200" b="1" dirty="0">
                <a:solidFill>
                  <a:schemeClr val="bg1"/>
                </a:solidFill>
                <a:latin typeface="Calibri" pitchFamily="34" charset="0"/>
              </a:rPr>
              <a:t>At first, “lust” was a neutral term, referring simply any strong desire or craving. </a:t>
            </a:r>
            <a:endParaRPr lang="en-US" sz="3200" b="1" dirty="0" smtClean="0">
              <a:solidFill>
                <a:schemeClr val="bg1"/>
              </a:solidFill>
              <a:latin typeface="Calibri" pitchFamily="34" charset="0"/>
            </a:endParaRPr>
          </a:p>
          <a:p>
            <a:pPr>
              <a:buClr>
                <a:schemeClr val="bg1"/>
              </a:buClr>
              <a:buSzPct val="90000"/>
              <a:buFont typeface="Arial" pitchFamily="34" charset="0"/>
              <a:buChar char="•"/>
            </a:pPr>
            <a:r>
              <a:rPr lang="en-US" sz="3200" b="1" dirty="0" smtClean="0">
                <a:solidFill>
                  <a:schemeClr val="bg1"/>
                </a:solidFill>
                <a:latin typeface="Calibri" pitchFamily="34" charset="0"/>
              </a:rPr>
              <a:t>Over time, </a:t>
            </a:r>
            <a:r>
              <a:rPr lang="en-US" sz="3200" b="1" dirty="0">
                <a:solidFill>
                  <a:schemeClr val="bg1"/>
                </a:solidFill>
                <a:latin typeface="Calibri" pitchFamily="34" charset="0"/>
              </a:rPr>
              <a:t>the term came to be </a:t>
            </a:r>
            <a:r>
              <a:rPr lang="en-US" sz="3200" b="1" dirty="0" smtClean="0">
                <a:solidFill>
                  <a:schemeClr val="bg1"/>
                </a:solidFill>
                <a:latin typeface="Calibri" pitchFamily="34" charset="0"/>
              </a:rPr>
              <a:t>used </a:t>
            </a:r>
            <a:r>
              <a:rPr lang="en-US" sz="3200" b="1" dirty="0">
                <a:solidFill>
                  <a:schemeClr val="bg1"/>
                </a:solidFill>
                <a:latin typeface="Calibri" pitchFamily="34" charset="0"/>
              </a:rPr>
              <a:t>in a bad sense. </a:t>
            </a:r>
            <a:endParaRPr lang="en-US" sz="3200" b="1" dirty="0" smtClean="0">
              <a:solidFill>
                <a:schemeClr val="bg1"/>
              </a:solidFill>
              <a:latin typeface="Calibri" pitchFamily="34" charset="0"/>
            </a:endParaRPr>
          </a:p>
          <a:p>
            <a:pPr>
              <a:buClr>
                <a:schemeClr val="bg1"/>
              </a:buClr>
              <a:buSzPct val="90000"/>
              <a:buFont typeface="Arial" pitchFamily="34" charset="0"/>
              <a:buChar char="•"/>
            </a:pPr>
            <a:r>
              <a:rPr lang="en-US" sz="3200" b="1" dirty="0" smtClean="0">
                <a:solidFill>
                  <a:schemeClr val="bg1"/>
                </a:solidFill>
                <a:latin typeface="Calibri" pitchFamily="34" charset="0"/>
              </a:rPr>
              <a:t>In </a:t>
            </a:r>
            <a:r>
              <a:rPr lang="en-US" sz="3200" b="1" dirty="0">
                <a:solidFill>
                  <a:schemeClr val="bg1"/>
                </a:solidFill>
                <a:latin typeface="Calibri" pitchFamily="34" charset="0"/>
              </a:rPr>
              <a:t>the New Testament the word “lust” is primarily a desire for things that are contrary to the will of God. </a:t>
            </a:r>
          </a:p>
        </p:txBody>
      </p:sp>
    </p:spTree>
    <p:extLst>
      <p:ext uri="{BB962C8B-B14F-4D97-AF65-F5344CB8AC3E}">
        <p14:creationId xmlns:p14="http://schemas.microsoft.com/office/powerpoint/2010/main" val="44121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Lust Corrupts</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42664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Lust Corrupts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“By </a:t>
            </a:r>
            <a:r>
              <a:rPr lang="en-US" b="1" dirty="0"/>
              <a:t>which have been given to us exceedingly great and precious promises, that through these you may be partakers of the divine nature, having escaped </a:t>
            </a:r>
            <a:r>
              <a:rPr lang="en-US" b="1" u="sng" dirty="0"/>
              <a:t>the corruption that is in the world through </a:t>
            </a:r>
            <a:r>
              <a:rPr lang="en-US" b="1" u="sng" dirty="0" smtClean="0"/>
              <a:t>lust</a:t>
            </a:r>
            <a:r>
              <a:rPr lang="en-US" b="1" dirty="0" smtClean="0"/>
              <a:t>.”</a:t>
            </a:r>
            <a:endParaRPr lang="en-US" b="1" dirty="0"/>
          </a:p>
          <a:p>
            <a:pPr marL="0" indent="0">
              <a:buNone/>
            </a:pPr>
            <a:endParaRPr lang="en-US" sz="800" b="1" dirty="0" smtClean="0"/>
          </a:p>
          <a:p>
            <a:pPr marL="0" indent="0">
              <a:buNone/>
            </a:pPr>
            <a:r>
              <a:rPr lang="en-US" b="1" dirty="0" smtClean="0"/>
              <a:t>2 Peter 1:4</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48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 Lust Corrupts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“But </a:t>
            </a:r>
            <a:r>
              <a:rPr lang="en-US" b="1" dirty="0"/>
              <a:t>evil men and impostors will grow worse and worse, deceiving and being </a:t>
            </a:r>
            <a:r>
              <a:rPr lang="en-US" b="1" dirty="0" smtClean="0"/>
              <a:t>deceived.”</a:t>
            </a:r>
            <a:endParaRPr lang="en-US" b="1" dirty="0"/>
          </a:p>
          <a:p>
            <a:pPr marL="0" indent="0">
              <a:buNone/>
            </a:pPr>
            <a:endParaRPr lang="en-US" sz="800" b="1" dirty="0" smtClean="0"/>
          </a:p>
          <a:p>
            <a:pPr marL="0" indent="0">
              <a:buNone/>
            </a:pPr>
            <a:r>
              <a:rPr lang="en-US" b="1" dirty="0" smtClean="0"/>
              <a:t>2 Timothy 3:13</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2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 Lust Deceives</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1823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 Lust Deceives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a:t>
            </a:r>
            <a:r>
              <a:rPr lang="en-US" b="1" dirty="0"/>
              <a:t>T</a:t>
            </a:r>
            <a:r>
              <a:rPr lang="en-US" b="1" dirty="0" smtClean="0"/>
              <a:t>hat </a:t>
            </a:r>
            <a:r>
              <a:rPr lang="en-US" b="1" dirty="0"/>
              <a:t>you put off, concerning your former conduct, the old man which grows corrupt according to the deceitful </a:t>
            </a:r>
            <a:r>
              <a:rPr lang="en-US" b="1" dirty="0" smtClean="0"/>
              <a:t>lusts.”</a:t>
            </a:r>
            <a:endParaRPr lang="en-US" b="1" dirty="0"/>
          </a:p>
          <a:p>
            <a:pPr marL="0" indent="0">
              <a:buNone/>
            </a:pPr>
            <a:endParaRPr lang="en-US" sz="800" b="1" dirty="0" smtClean="0"/>
          </a:p>
          <a:p>
            <a:pPr marL="0" indent="0">
              <a:buNone/>
            </a:pPr>
            <a:r>
              <a:rPr lang="en-US" b="1" dirty="0" smtClean="0"/>
              <a:t>Ephesians 4:22</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3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4. Lust Deceives</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“But </a:t>
            </a:r>
            <a:r>
              <a:rPr lang="en-US" b="1" dirty="0"/>
              <a:t>those who desire to be rich fall into temptation and a snare, and into many foolish and harmful lusts which drown men in destruction and </a:t>
            </a:r>
            <a:r>
              <a:rPr lang="en-US" b="1" dirty="0" smtClean="0"/>
              <a:t>perdition.”</a:t>
            </a:r>
            <a:endParaRPr lang="en-US" b="1" dirty="0"/>
          </a:p>
          <a:p>
            <a:pPr marL="0" indent="0">
              <a:buNone/>
            </a:pPr>
            <a:endParaRPr lang="en-US" sz="800" b="1" dirty="0" smtClean="0"/>
          </a:p>
          <a:p>
            <a:pPr marL="0" indent="0">
              <a:buNone/>
            </a:pPr>
            <a:r>
              <a:rPr lang="en-US" b="1" dirty="0" smtClean="0"/>
              <a:t>1 Timothy 6:9</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30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 Lust Chokes Out the Word</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26907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 Lust Chokes Out the Word</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“And </a:t>
            </a:r>
            <a:r>
              <a:rPr lang="en-US" b="1" dirty="0"/>
              <a:t>the cares of this world, and the deceitfulness of riches, and the lusts of other things entering in, choke the word, and it </a:t>
            </a:r>
            <a:r>
              <a:rPr lang="en-US" b="1" dirty="0" err="1"/>
              <a:t>becometh</a:t>
            </a:r>
            <a:r>
              <a:rPr lang="en-US" b="1" dirty="0"/>
              <a:t> </a:t>
            </a:r>
            <a:r>
              <a:rPr lang="en-US" b="1" dirty="0" smtClean="0"/>
              <a:t>unfruitful.”</a:t>
            </a:r>
            <a:endParaRPr lang="en-US" b="1" dirty="0"/>
          </a:p>
          <a:p>
            <a:pPr marL="0" indent="0">
              <a:buNone/>
            </a:pPr>
            <a:endParaRPr lang="en-US" sz="800" b="1" dirty="0" smtClean="0"/>
          </a:p>
          <a:p>
            <a:pPr marL="0" indent="0">
              <a:buNone/>
            </a:pPr>
            <a:r>
              <a:rPr lang="en-US" b="1" dirty="0" smtClean="0"/>
              <a:t>Mark 4:19 KJV</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Clr>
                <a:schemeClr val="bg1"/>
              </a:buClr>
              <a:buSzPct val="90000"/>
              <a:buFont typeface="+mj-lt"/>
              <a:buAutoNum type="arabicPeriod"/>
            </a:pPr>
            <a:r>
              <a:rPr lang="en-US" sz="3200" b="1" dirty="0" smtClean="0">
                <a:solidFill>
                  <a:schemeClr val="bg1"/>
                </a:solidFill>
                <a:latin typeface="Calibri" pitchFamily="34" charset="0"/>
              </a:rPr>
              <a:t>The Means By Which We Are Tempted To Sin</a:t>
            </a:r>
          </a:p>
          <a:p>
            <a:pPr marL="514350" indent="-514350">
              <a:buClr>
                <a:schemeClr val="bg1"/>
              </a:buClr>
              <a:buSzPct val="90000"/>
              <a:buFont typeface="+mj-lt"/>
              <a:buAutoNum type="arabicPeriod"/>
            </a:pPr>
            <a:r>
              <a:rPr lang="en-US" sz="3200" b="1" dirty="0" smtClean="0">
                <a:solidFill>
                  <a:schemeClr val="bg1"/>
                </a:solidFill>
                <a:latin typeface="Calibri" pitchFamily="34" charset="0"/>
              </a:rPr>
              <a:t>Makes Us Servants To Sin</a:t>
            </a:r>
          </a:p>
          <a:p>
            <a:pPr marL="514350" indent="-514350">
              <a:buClr>
                <a:schemeClr val="bg1"/>
              </a:buClr>
              <a:buSzPct val="90000"/>
              <a:buFont typeface="+mj-lt"/>
              <a:buAutoNum type="arabicPeriod"/>
            </a:pPr>
            <a:r>
              <a:rPr lang="en-US" sz="3200" b="1" dirty="0" smtClean="0">
                <a:solidFill>
                  <a:schemeClr val="bg1"/>
                </a:solidFill>
                <a:latin typeface="Calibri" pitchFamily="34" charset="0"/>
              </a:rPr>
              <a:t>Corrupts Us</a:t>
            </a:r>
          </a:p>
          <a:p>
            <a:pPr marL="514350" indent="-514350">
              <a:buClr>
                <a:schemeClr val="bg1"/>
              </a:buClr>
              <a:buSzPct val="90000"/>
              <a:buFont typeface="+mj-lt"/>
              <a:buAutoNum type="arabicPeriod"/>
            </a:pPr>
            <a:r>
              <a:rPr lang="en-US" sz="3200" b="1" dirty="0" smtClean="0">
                <a:solidFill>
                  <a:schemeClr val="bg1"/>
                </a:solidFill>
                <a:latin typeface="Calibri" pitchFamily="34" charset="0"/>
              </a:rPr>
              <a:t>Deceives Us</a:t>
            </a:r>
          </a:p>
          <a:p>
            <a:pPr marL="514350" indent="-514350">
              <a:buClr>
                <a:schemeClr val="bg1"/>
              </a:buClr>
              <a:buSzPct val="90000"/>
              <a:buFont typeface="+mj-lt"/>
              <a:buAutoNum type="arabicPeriod"/>
            </a:pPr>
            <a:r>
              <a:rPr lang="en-US" sz="3200" b="1" dirty="0" smtClean="0">
                <a:solidFill>
                  <a:schemeClr val="bg1"/>
                </a:solidFill>
                <a:latin typeface="Calibri" pitchFamily="34" charset="0"/>
              </a:rPr>
              <a:t>Chokes Out the Word of God</a:t>
            </a:r>
          </a:p>
          <a:p>
            <a:pPr marL="514350" indent="-514350">
              <a:buClr>
                <a:schemeClr val="bg1"/>
              </a:buClr>
              <a:buSzPct val="90000"/>
              <a:buFont typeface="+mj-lt"/>
              <a:buAutoNum type="arabicPeriod"/>
            </a:pPr>
            <a:endParaRPr lang="en-US" sz="3200" b="1" dirty="0">
              <a:solidFill>
                <a:schemeClr val="bg1"/>
              </a:solidFill>
              <a:latin typeface="Calibri" pitchFamily="34" charset="0"/>
            </a:endParaRPr>
          </a:p>
        </p:txBody>
      </p:sp>
      <p:sp>
        <p:nvSpPr>
          <p:cNvPr id="2" name="Title 1"/>
          <p:cNvSpPr>
            <a:spLocks noGrp="1"/>
          </p:cNvSpPr>
          <p:nvPr>
            <p:ph type="title"/>
          </p:nvPr>
        </p:nvSpPr>
        <p:spPr/>
        <p:txBody>
          <a:bodyPr>
            <a:normAutofit/>
          </a:bodyPr>
          <a:lstStyle/>
          <a:p>
            <a:r>
              <a:rPr lang="en-US" sz="3800" b="1" dirty="0" smtClean="0">
                <a:solidFill>
                  <a:schemeClr val="bg1"/>
                </a:solidFill>
                <a:effectLst/>
                <a:latin typeface="Calibri" pitchFamily="34" charset="0"/>
              </a:rPr>
              <a:t>How Fleshly Lusts War Against the Soul</a:t>
            </a:r>
            <a:endParaRPr lang="en-US" sz="3800" b="1" dirty="0">
              <a:solidFill>
                <a:schemeClr val="bg1"/>
              </a:solidFill>
              <a:effectLst/>
              <a:latin typeface="Calibri" pitchFamily="34" charset="0"/>
            </a:endParaRPr>
          </a:p>
        </p:txBody>
      </p:sp>
    </p:spTree>
    <p:extLst>
      <p:ext uri="{BB962C8B-B14F-4D97-AF65-F5344CB8AC3E}">
        <p14:creationId xmlns:p14="http://schemas.microsoft.com/office/powerpoint/2010/main" val="3665935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Overcome Lust</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pPr marL="742950" indent="-742950">
              <a:buFont typeface="+mj-lt"/>
              <a:buAutoNum type="arabicPeriod"/>
            </a:pPr>
            <a:r>
              <a:rPr lang="en-US" sz="3600" b="1" dirty="0" smtClean="0"/>
              <a:t>Have a “Can Do” Attitude </a:t>
            </a:r>
          </a:p>
          <a:p>
            <a:pPr lvl="1"/>
            <a:r>
              <a:rPr lang="en-US" b="1" dirty="0" smtClean="0"/>
              <a:t>Phil. 4:13</a:t>
            </a:r>
          </a:p>
          <a:p>
            <a:pPr marL="742950" indent="-742950">
              <a:buFont typeface="+mj-lt"/>
              <a:buAutoNum type="arabicPeriod"/>
            </a:pPr>
            <a:r>
              <a:rPr lang="en-US" sz="3600" b="1" dirty="0" smtClean="0"/>
              <a:t>Pray</a:t>
            </a:r>
          </a:p>
          <a:p>
            <a:pPr lvl="1"/>
            <a:r>
              <a:rPr lang="en-US" b="1" dirty="0" smtClean="0"/>
              <a:t>Matt. 6:13, 26:41; 2 Pet. 2:9, 1 Cor. 10:13</a:t>
            </a:r>
          </a:p>
          <a:p>
            <a:pPr marL="742950" indent="-742950">
              <a:buFont typeface="+mj-lt"/>
              <a:buAutoNum type="arabicPeriod"/>
            </a:pPr>
            <a:r>
              <a:rPr lang="en-US" sz="3600" b="1" dirty="0" smtClean="0"/>
              <a:t>Walk in the Spirit</a:t>
            </a:r>
          </a:p>
          <a:p>
            <a:pPr lvl="1"/>
            <a:r>
              <a:rPr lang="en-US" b="1" dirty="0" smtClean="0"/>
              <a:t>Gal. 5:16-17; Rom. 8:1, 5-7</a:t>
            </a:r>
          </a:p>
          <a:p>
            <a:pPr marL="742950" indent="-742950">
              <a:buFont typeface="+mj-lt"/>
              <a:buAutoNum type="arabicPeriod"/>
            </a:pPr>
            <a:r>
              <a:rPr lang="en-US" sz="3600" b="1" dirty="0" smtClean="0"/>
              <a:t>Control Our Thoughts</a:t>
            </a:r>
          </a:p>
          <a:p>
            <a:pPr lvl="1"/>
            <a:r>
              <a:rPr lang="en-US" b="1" dirty="0" smtClean="0"/>
              <a:t>Rom. 8:5; 2 Cor. 10:5; Col. 3:1-2</a:t>
            </a:r>
          </a:p>
        </p:txBody>
      </p:sp>
    </p:spTree>
    <p:extLst>
      <p:ext uri="{BB962C8B-B14F-4D97-AF65-F5344CB8AC3E}">
        <p14:creationId xmlns:p14="http://schemas.microsoft.com/office/powerpoint/2010/main" val="234215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Clr>
                <a:schemeClr val="bg1"/>
              </a:buClr>
              <a:buSzPct val="90000"/>
              <a:buFont typeface="Arial" pitchFamily="34" charset="0"/>
              <a:buChar char="•"/>
            </a:pPr>
            <a:r>
              <a:rPr lang="en-US" sz="3200" b="1" dirty="0">
                <a:solidFill>
                  <a:schemeClr val="bg1"/>
                </a:solidFill>
                <a:latin typeface="Calibri" pitchFamily="34" charset="0"/>
              </a:rPr>
              <a:t>The “lust of the eyes” is a desire for the things that our eyes can see. </a:t>
            </a:r>
            <a:endParaRPr lang="en-US" sz="3200" b="1" dirty="0" smtClean="0">
              <a:solidFill>
                <a:schemeClr val="bg1"/>
              </a:solidFill>
              <a:latin typeface="Calibri" pitchFamily="34" charset="0"/>
            </a:endParaRPr>
          </a:p>
          <a:p>
            <a:pPr>
              <a:buClr>
                <a:schemeClr val="bg1"/>
              </a:buClr>
              <a:buSzPct val="90000"/>
              <a:buFont typeface="Arial" pitchFamily="34" charset="0"/>
              <a:buChar char="•"/>
            </a:pPr>
            <a:r>
              <a:rPr lang="en-US" sz="3200" b="1" dirty="0" smtClean="0">
                <a:solidFill>
                  <a:schemeClr val="bg1"/>
                </a:solidFill>
                <a:latin typeface="Calibri" pitchFamily="34" charset="0"/>
              </a:rPr>
              <a:t>The </a:t>
            </a:r>
            <a:r>
              <a:rPr lang="en-US" sz="3200" b="1" dirty="0">
                <a:solidFill>
                  <a:schemeClr val="bg1"/>
                </a:solidFill>
                <a:latin typeface="Calibri" pitchFamily="34" charset="0"/>
              </a:rPr>
              <a:t>“lust of the flesh” is a desire for the sinful things that are enjoyed by our flesh. </a:t>
            </a:r>
            <a:endParaRPr lang="en-US" sz="3200" b="1" dirty="0" smtClean="0">
              <a:solidFill>
                <a:schemeClr val="bg1"/>
              </a:solidFill>
              <a:latin typeface="Calibri" pitchFamily="34" charset="0"/>
            </a:endParaRPr>
          </a:p>
          <a:p>
            <a:pPr>
              <a:buClr>
                <a:schemeClr val="bg1"/>
              </a:buClr>
              <a:buSzPct val="90000"/>
              <a:buFont typeface="Arial" pitchFamily="34" charset="0"/>
              <a:buChar char="•"/>
            </a:pPr>
            <a:endParaRPr lang="en-US" sz="800" b="1" dirty="0" smtClean="0">
              <a:solidFill>
                <a:schemeClr val="bg1"/>
              </a:solidFill>
              <a:latin typeface="Calibri" pitchFamily="34" charset="0"/>
            </a:endParaRPr>
          </a:p>
          <a:p>
            <a:pPr>
              <a:buClr>
                <a:schemeClr val="bg1"/>
              </a:buClr>
              <a:buSzPct val="90000"/>
              <a:buFont typeface="Arial" pitchFamily="34" charset="0"/>
              <a:buChar char="•"/>
            </a:pPr>
            <a:r>
              <a:rPr lang="en-US" sz="3200" b="1" dirty="0" smtClean="0">
                <a:solidFill>
                  <a:schemeClr val="bg1"/>
                </a:solidFill>
                <a:latin typeface="Calibri" pitchFamily="34" charset="0"/>
              </a:rPr>
              <a:t>“Flesh” does not refer to the physical body, but to </a:t>
            </a:r>
            <a:r>
              <a:rPr lang="en-US" sz="3200" b="1" dirty="0">
                <a:solidFill>
                  <a:schemeClr val="bg1"/>
                </a:solidFill>
                <a:latin typeface="Calibri" pitchFamily="34" charset="0"/>
              </a:rPr>
              <a:t>the source of evil appetites that resides within man. </a:t>
            </a:r>
            <a:endParaRPr lang="en-US" sz="3200" b="1" dirty="0" smtClean="0">
              <a:solidFill>
                <a:schemeClr val="bg1"/>
              </a:solidFill>
              <a:latin typeface="Calibri" pitchFamily="34" charset="0"/>
            </a:endParaRPr>
          </a:p>
          <a:p>
            <a:pPr>
              <a:buClr>
                <a:schemeClr val="bg1"/>
              </a:buClr>
              <a:buSzPct val="90000"/>
              <a:buFont typeface="Arial" pitchFamily="34" charset="0"/>
              <a:buChar char="•"/>
            </a:pPr>
            <a:r>
              <a:rPr lang="en-US" sz="3200" b="1" dirty="0" smtClean="0">
                <a:solidFill>
                  <a:schemeClr val="bg1"/>
                </a:solidFill>
                <a:latin typeface="Calibri" pitchFamily="34" charset="0"/>
              </a:rPr>
              <a:t>“Flesh” </a:t>
            </a:r>
            <a:r>
              <a:rPr lang="en-US" sz="3200" b="1" dirty="0">
                <a:solidFill>
                  <a:schemeClr val="bg1"/>
                </a:solidFill>
                <a:latin typeface="Calibri" pitchFamily="34" charset="0"/>
              </a:rPr>
              <a:t>is the part of man that desires to serve the law of sin unto death (Rom. 7:25). </a:t>
            </a:r>
          </a:p>
        </p:txBody>
      </p:sp>
    </p:spTree>
    <p:extLst>
      <p:ext uri="{BB962C8B-B14F-4D97-AF65-F5344CB8AC3E}">
        <p14:creationId xmlns:p14="http://schemas.microsoft.com/office/powerpoint/2010/main" val="292371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Overcome Lust</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pPr marL="742950" indent="-742950">
              <a:buFont typeface="+mj-lt"/>
              <a:buAutoNum type="arabicPeriod" startAt="5"/>
            </a:pPr>
            <a:r>
              <a:rPr lang="en-US" sz="3600" b="1" dirty="0"/>
              <a:t>Arm Ourselves With Scripture</a:t>
            </a:r>
          </a:p>
          <a:p>
            <a:pPr lvl="1"/>
            <a:r>
              <a:rPr lang="en-US" b="1" dirty="0"/>
              <a:t>Matt. 4:4, 7, 10; Ps. 119:9-11</a:t>
            </a:r>
          </a:p>
          <a:p>
            <a:pPr marL="742950" indent="-742950">
              <a:buFont typeface="+mj-lt"/>
              <a:buAutoNum type="arabicPeriod" startAt="5"/>
            </a:pPr>
            <a:r>
              <a:rPr lang="en-US" sz="3600" b="1" dirty="0" smtClean="0"/>
              <a:t>Consider Ourselves Dead To Sin </a:t>
            </a:r>
          </a:p>
          <a:p>
            <a:pPr lvl="1"/>
            <a:r>
              <a:rPr lang="en-US" b="1" dirty="0" smtClean="0"/>
              <a:t>Gal. 2:20, 5:24; Rom. 6:1-6, 11-12</a:t>
            </a:r>
          </a:p>
          <a:p>
            <a:pPr marL="742950" indent="-742950">
              <a:buFont typeface="+mj-lt"/>
              <a:buAutoNum type="arabicPeriod" startAt="5"/>
            </a:pPr>
            <a:r>
              <a:rPr lang="en-US" sz="3600" b="1" dirty="0" smtClean="0"/>
              <a:t>Consider Ourselves Slaves To God</a:t>
            </a:r>
          </a:p>
          <a:p>
            <a:pPr lvl="1"/>
            <a:r>
              <a:rPr lang="en-US" b="1" dirty="0" smtClean="0"/>
              <a:t>Rom. 6:16-17, 22</a:t>
            </a:r>
          </a:p>
          <a:p>
            <a:pPr marL="742950" indent="-742950">
              <a:buFont typeface="+mj-lt"/>
              <a:buAutoNum type="arabicPeriod" startAt="5"/>
            </a:pPr>
            <a:r>
              <a:rPr lang="en-US" sz="3600" b="1" dirty="0" smtClean="0"/>
              <a:t>Do Not Put Ourselves In Harm’s Way</a:t>
            </a:r>
          </a:p>
          <a:p>
            <a:pPr lvl="1"/>
            <a:r>
              <a:rPr lang="en-US" b="1" dirty="0" smtClean="0"/>
              <a:t>Rom. 13:14; Gen. 39:11-12; 1 Cor. 6:18</a:t>
            </a:r>
          </a:p>
        </p:txBody>
      </p:sp>
    </p:spTree>
    <p:extLst>
      <p:ext uri="{BB962C8B-B14F-4D97-AF65-F5344CB8AC3E}">
        <p14:creationId xmlns:p14="http://schemas.microsoft.com/office/powerpoint/2010/main" val="2080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Overcome Lust</a:t>
            </a:r>
            <a:endParaRPr lang="en-US" b="1" dirty="0"/>
          </a:p>
        </p:txBody>
      </p:sp>
      <p:sp>
        <p:nvSpPr>
          <p:cNvPr id="3" name="Content Placeholder 2"/>
          <p:cNvSpPr>
            <a:spLocks noGrp="1"/>
          </p:cNvSpPr>
          <p:nvPr>
            <p:ph idx="1"/>
          </p:nvPr>
        </p:nvSpPr>
        <p:spPr>
          <a:xfrm>
            <a:off x="457200" y="1600200"/>
            <a:ext cx="8229600" cy="4876800"/>
          </a:xfrm>
        </p:spPr>
        <p:txBody>
          <a:bodyPr>
            <a:normAutofit/>
          </a:bodyPr>
          <a:lstStyle/>
          <a:p>
            <a:pPr marL="742950" indent="-742950">
              <a:buFont typeface="+mj-lt"/>
              <a:buAutoNum type="arabicPeriod" startAt="9"/>
            </a:pPr>
            <a:r>
              <a:rPr lang="en-US" sz="3600" b="1" dirty="0"/>
              <a:t>Make Ourselves Accountable</a:t>
            </a:r>
          </a:p>
          <a:p>
            <a:pPr lvl="1"/>
            <a:r>
              <a:rPr lang="en-US" b="1" dirty="0"/>
              <a:t>James 5:16</a:t>
            </a:r>
          </a:p>
          <a:p>
            <a:pPr marL="742950" indent="-742950">
              <a:buFont typeface="+mj-lt"/>
              <a:buAutoNum type="arabicPeriod" startAt="9"/>
            </a:pPr>
            <a:r>
              <a:rPr lang="en-US" sz="3600" b="1" dirty="0" smtClean="0"/>
              <a:t>Consider Our Example </a:t>
            </a:r>
          </a:p>
          <a:p>
            <a:pPr lvl="1"/>
            <a:r>
              <a:rPr lang="en-US" b="1" dirty="0" smtClean="0"/>
              <a:t>Matt. 5:13; Prov. 22:1</a:t>
            </a:r>
          </a:p>
          <a:p>
            <a:pPr marL="742950" indent="-742950">
              <a:buFont typeface="+mj-lt"/>
              <a:buAutoNum type="arabicPeriod" startAt="9"/>
            </a:pPr>
            <a:r>
              <a:rPr lang="en-US" sz="3600" b="1" dirty="0" smtClean="0"/>
              <a:t>Learn To Tell Ourselves “No”</a:t>
            </a:r>
          </a:p>
          <a:p>
            <a:pPr lvl="1"/>
            <a:r>
              <a:rPr lang="en-US" b="1" dirty="0" smtClean="0"/>
              <a:t>Matt. 16:24</a:t>
            </a:r>
          </a:p>
        </p:txBody>
      </p:sp>
    </p:spTree>
    <p:extLst>
      <p:ext uri="{BB962C8B-B14F-4D97-AF65-F5344CB8AC3E}">
        <p14:creationId xmlns:p14="http://schemas.microsoft.com/office/powerpoint/2010/main" val="2080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Clr>
                <a:schemeClr val="bg1"/>
              </a:buClr>
              <a:buSzPct val="90000"/>
              <a:buFont typeface="Arial" pitchFamily="34" charset="0"/>
              <a:buChar char="•"/>
            </a:pPr>
            <a:r>
              <a:rPr lang="en-US" sz="3200" b="1" dirty="0">
                <a:solidFill>
                  <a:schemeClr val="bg1"/>
                </a:solidFill>
                <a:latin typeface="Calibri" pitchFamily="34" charset="0"/>
              </a:rPr>
              <a:t>Overcoming the “lust of the flesh” is especially difficult because these </a:t>
            </a:r>
            <a:r>
              <a:rPr lang="en-US" sz="3200" b="1" dirty="0" smtClean="0">
                <a:solidFill>
                  <a:schemeClr val="bg1"/>
                </a:solidFill>
                <a:latin typeface="Calibri" pitchFamily="34" charset="0"/>
              </a:rPr>
              <a:t>lusts or </a:t>
            </a:r>
            <a:r>
              <a:rPr lang="en-US" sz="3200" b="1" dirty="0">
                <a:solidFill>
                  <a:schemeClr val="bg1"/>
                </a:solidFill>
                <a:latin typeface="Calibri" pitchFamily="34" charset="0"/>
              </a:rPr>
              <a:t>desires are a part of us; they come from within </a:t>
            </a:r>
            <a:r>
              <a:rPr lang="en-US" sz="3200" b="1" dirty="0" smtClean="0">
                <a:solidFill>
                  <a:schemeClr val="bg1"/>
                </a:solidFill>
                <a:latin typeface="Calibri" pitchFamily="34" charset="0"/>
              </a:rPr>
              <a:t>us.</a:t>
            </a:r>
          </a:p>
          <a:p>
            <a:pPr>
              <a:buClr>
                <a:schemeClr val="bg1"/>
              </a:buClr>
              <a:buSzPct val="90000"/>
              <a:buFont typeface="Arial" pitchFamily="34" charset="0"/>
              <a:buChar char="•"/>
            </a:pPr>
            <a:r>
              <a:rPr lang="en-US" sz="3200" b="1" dirty="0" smtClean="0">
                <a:solidFill>
                  <a:schemeClr val="bg1"/>
                </a:solidFill>
                <a:latin typeface="Calibri" pitchFamily="34" charset="0"/>
              </a:rPr>
              <a:t>The battle is an internal struggle!</a:t>
            </a:r>
            <a:endParaRPr lang="en-US" sz="3200" b="1" dirty="0">
              <a:solidFill>
                <a:schemeClr val="bg1"/>
              </a:solidFill>
              <a:latin typeface="Calibri" pitchFamily="34" charset="0"/>
            </a:endParaRPr>
          </a:p>
        </p:txBody>
      </p:sp>
    </p:spTree>
    <p:extLst>
      <p:ext uri="{BB962C8B-B14F-4D97-AF65-F5344CB8AC3E}">
        <p14:creationId xmlns:p14="http://schemas.microsoft.com/office/powerpoint/2010/main" val="42578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marL="0" indent="0">
              <a:buNone/>
            </a:pPr>
            <a:r>
              <a:rPr lang="en-US" sz="3200" b="1" dirty="0" smtClean="0">
                <a:solidFill>
                  <a:schemeClr val="bg1"/>
                </a:solidFill>
                <a:latin typeface="Calibri" pitchFamily="34" charset="0"/>
              </a:rPr>
              <a:t>“The </a:t>
            </a:r>
            <a:r>
              <a:rPr lang="en-US" sz="3200" b="1" dirty="0">
                <a:solidFill>
                  <a:schemeClr val="bg1"/>
                </a:solidFill>
                <a:latin typeface="Calibri" pitchFamily="34" charset="0"/>
              </a:rPr>
              <a:t>essence of the flesh is this. No army can invade a country from the sea unless it can obtain a bridgehead. Temptation would be powerless to affect men, unless there was some thing already in man to respond to temptation. Sin could gain no foothold in a man’s mind and heart and soul and life unless there was an enemy within the gates who was willing to open the door to </a:t>
            </a:r>
            <a:r>
              <a:rPr lang="en-US" sz="3200" b="1" dirty="0" smtClean="0">
                <a:solidFill>
                  <a:schemeClr val="bg1"/>
                </a:solidFill>
                <a:latin typeface="Calibri" pitchFamily="34" charset="0"/>
              </a:rPr>
              <a:t>sin… </a:t>
            </a:r>
            <a:endParaRPr lang="en-US" sz="3200" b="1" dirty="0">
              <a:solidFill>
                <a:schemeClr val="bg1"/>
              </a:solidFill>
              <a:latin typeface="Calibri" pitchFamily="34" charset="0"/>
            </a:endParaRPr>
          </a:p>
        </p:txBody>
      </p:sp>
    </p:spTree>
    <p:extLst>
      <p:ext uri="{BB962C8B-B14F-4D97-AF65-F5344CB8AC3E}">
        <p14:creationId xmlns:p14="http://schemas.microsoft.com/office/powerpoint/2010/main" val="42578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sz="3200" b="1" dirty="0">
                <a:solidFill>
                  <a:schemeClr val="bg1"/>
                </a:solidFill>
                <a:latin typeface="Calibri" pitchFamily="34" charset="0"/>
              </a:rPr>
              <a:t>The flesh is exactly the bridgehead through which sin invades the human personality. The flesh is like the enemy within the gates who opens the way to the enemy who is pressing in through the </a:t>
            </a:r>
            <a:r>
              <a:rPr lang="en-US" sz="3200" b="1" dirty="0" smtClean="0">
                <a:solidFill>
                  <a:schemeClr val="bg1"/>
                </a:solidFill>
                <a:latin typeface="Calibri" pitchFamily="34" charset="0"/>
              </a:rPr>
              <a:t>gates.” </a:t>
            </a:r>
          </a:p>
          <a:p>
            <a:pPr marL="0" indent="0">
              <a:buNone/>
            </a:pPr>
            <a:endParaRPr lang="en-US" sz="1600" b="1" dirty="0">
              <a:solidFill>
                <a:schemeClr val="bg1"/>
              </a:solidFill>
              <a:latin typeface="Calibri" pitchFamily="34" charset="0"/>
            </a:endParaRPr>
          </a:p>
          <a:p>
            <a:pPr marL="0" indent="0" algn="r">
              <a:buNone/>
            </a:pPr>
            <a:r>
              <a:rPr lang="en-US" sz="3200" b="1" dirty="0" smtClean="0">
                <a:solidFill>
                  <a:schemeClr val="bg1"/>
                </a:solidFill>
                <a:latin typeface="Calibri" pitchFamily="34" charset="0"/>
              </a:rPr>
              <a:t>William Barclay,</a:t>
            </a:r>
          </a:p>
          <a:p>
            <a:pPr marL="0" indent="0" algn="r">
              <a:buNone/>
            </a:pPr>
            <a:r>
              <a:rPr lang="en-US" sz="3200" b="1" dirty="0" smtClean="0">
                <a:solidFill>
                  <a:schemeClr val="bg1"/>
                </a:solidFill>
                <a:latin typeface="Calibri" pitchFamily="34" charset="0"/>
              </a:rPr>
              <a:t>Flesh </a:t>
            </a:r>
            <a:r>
              <a:rPr lang="en-US" sz="3200" b="1" dirty="0">
                <a:solidFill>
                  <a:schemeClr val="bg1"/>
                </a:solidFill>
                <a:latin typeface="Calibri" pitchFamily="34" charset="0"/>
              </a:rPr>
              <a:t>and </a:t>
            </a:r>
            <a:r>
              <a:rPr lang="en-US" sz="3200" b="1" dirty="0" smtClean="0">
                <a:solidFill>
                  <a:schemeClr val="bg1"/>
                </a:solidFill>
                <a:latin typeface="Calibri" pitchFamily="34" charset="0"/>
              </a:rPr>
              <a:t>Spirit, pages 21-22 </a:t>
            </a:r>
            <a:endParaRPr lang="en-US" sz="3200" b="1" dirty="0">
              <a:solidFill>
                <a:schemeClr val="bg1"/>
              </a:solidFill>
              <a:latin typeface="Calibri" pitchFamily="34" charset="0"/>
            </a:endParaRPr>
          </a:p>
        </p:txBody>
      </p:sp>
    </p:spTree>
    <p:extLst>
      <p:ext uri="{BB962C8B-B14F-4D97-AF65-F5344CB8AC3E}">
        <p14:creationId xmlns:p14="http://schemas.microsoft.com/office/powerpoint/2010/main" val="4257807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Fleshly Lusts War Against Our Soul</a:t>
            </a:r>
            <a:endParaRPr lang="en-US" b="1" dirty="0"/>
          </a:p>
        </p:txBody>
      </p:sp>
      <p:sp>
        <p:nvSpPr>
          <p:cNvPr id="3" name="Content Placeholder 2"/>
          <p:cNvSpPr>
            <a:spLocks noGrp="1"/>
          </p:cNvSpPr>
          <p:nvPr>
            <p:ph idx="1"/>
          </p:nvPr>
        </p:nvSpPr>
        <p:spPr/>
        <p:txBody>
          <a:bodyPr/>
          <a:lstStyle/>
          <a:p>
            <a:pPr marL="0" indent="0">
              <a:buNone/>
            </a:pPr>
            <a:r>
              <a:rPr lang="en-US" b="1" dirty="0" smtClean="0"/>
              <a:t>“Beloved</a:t>
            </a:r>
            <a:r>
              <a:rPr lang="en-US" b="1" dirty="0"/>
              <a:t>, I beg you as sojourners and pilgrims, abstain from fleshly lusts which war against the </a:t>
            </a:r>
            <a:r>
              <a:rPr lang="en-US" b="1" dirty="0" smtClean="0"/>
              <a:t>soul.”</a:t>
            </a:r>
            <a:endParaRPr lang="en-US" b="1" dirty="0"/>
          </a:p>
          <a:p>
            <a:pPr marL="0" indent="0">
              <a:buNone/>
            </a:pPr>
            <a:endParaRPr lang="en-US" sz="800" b="1" dirty="0" smtClean="0"/>
          </a:p>
          <a:p>
            <a:pPr marL="0" indent="0">
              <a:buNone/>
            </a:pPr>
            <a:r>
              <a:rPr lang="en-US" b="1" dirty="0" smtClean="0"/>
              <a:t>1 Peter 2:11</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64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Lust is the means by which we are tempted to sin</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39303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Lust is the means by which we are tempted to sin</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b="1" dirty="0" smtClean="0"/>
              <a:t>“But </a:t>
            </a:r>
            <a:r>
              <a:rPr lang="en-US" b="1" dirty="0"/>
              <a:t>each one is tempted when he is drawn away by his own desires and enticed. </a:t>
            </a:r>
            <a:r>
              <a:rPr lang="en-US" b="1" dirty="0" smtClean="0"/>
              <a:t>             Then</a:t>
            </a:r>
            <a:r>
              <a:rPr lang="en-US" b="1" dirty="0"/>
              <a:t>, when desire has conceived, it gives birth to sin; and sin, when it is full-grown, brings forth </a:t>
            </a:r>
            <a:r>
              <a:rPr lang="en-US" b="1" dirty="0" smtClean="0"/>
              <a:t>death.”</a:t>
            </a:r>
            <a:endParaRPr lang="en-US" b="1" dirty="0"/>
          </a:p>
          <a:p>
            <a:pPr marL="0" indent="0">
              <a:buNone/>
            </a:pPr>
            <a:endParaRPr lang="en-US" sz="800" b="1" dirty="0" smtClean="0"/>
          </a:p>
          <a:p>
            <a:pPr marL="0" indent="0">
              <a:buNone/>
            </a:pPr>
            <a:r>
              <a:rPr lang="en-US" b="1" dirty="0" smtClean="0"/>
              <a:t>James 1:14-15</a:t>
            </a:r>
            <a:endParaRPr lang="en-US" b="1" dirty="0"/>
          </a:p>
        </p:txBody>
      </p:sp>
      <p:pic>
        <p:nvPicPr>
          <p:cNvPr id="1026" name="Picture 2" descr="http://paceimmanuel.org/wp-content/uploads/2010/11/open-bib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575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50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1170</Words>
  <Application>Microsoft Office PowerPoint</Application>
  <PresentationFormat>On-screen Show (4:3)</PresentationFormat>
  <Paragraphs>130</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Fleshly Lusts War Against Our Soul</vt:lpstr>
      <vt:lpstr>1. Lust is the means by which we are tempted to sin</vt:lpstr>
      <vt:lpstr>1. Lust is the means by which we are tempted to sin</vt:lpstr>
      <vt:lpstr>Specific Sins Caused By Lust</vt:lpstr>
      <vt:lpstr>Specific Sins Caused By Lust</vt:lpstr>
      <vt:lpstr>Specific Sins Caused By Lust</vt:lpstr>
      <vt:lpstr>Specific Sins Caused By Lust</vt:lpstr>
      <vt:lpstr>Specific Sins Caused By Lust</vt:lpstr>
      <vt:lpstr>Specific Sins Caused By Lust</vt:lpstr>
      <vt:lpstr>2. Lust Makes Us Servants of Sin</vt:lpstr>
      <vt:lpstr>2. Lust Makes Us Servants of Sin</vt:lpstr>
      <vt:lpstr>2. Lust Makes Us Servants of Sin</vt:lpstr>
      <vt:lpstr>2. Lust Makes Us Servants of Sin</vt:lpstr>
      <vt:lpstr>3. Lust Corrupts</vt:lpstr>
      <vt:lpstr>3. Lust Corrupts</vt:lpstr>
      <vt:lpstr>3. Lust Corrupts</vt:lpstr>
      <vt:lpstr>4. Lust Deceives</vt:lpstr>
      <vt:lpstr>4. Lust Deceives</vt:lpstr>
      <vt:lpstr>4. Lust Deceives</vt:lpstr>
      <vt:lpstr>5. Lust Chokes Out the Word</vt:lpstr>
      <vt:lpstr>5. Lust Chokes Out the Word</vt:lpstr>
      <vt:lpstr>How Fleshly Lusts War Against the Soul</vt:lpstr>
      <vt:lpstr>How To Overcome Lust</vt:lpstr>
      <vt:lpstr>How To Overcome Lust</vt:lpstr>
      <vt:lpstr>How To Overcome Lust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Overcoming Lust</dc:title>
  <dc:creator>Heath</dc:creator>
  <cp:lastModifiedBy>Guest</cp:lastModifiedBy>
  <cp:revision>34</cp:revision>
  <dcterms:created xsi:type="dcterms:W3CDTF">2013-03-08T02:21:56Z</dcterms:created>
  <dcterms:modified xsi:type="dcterms:W3CDTF">2013-03-11T00:07:07Z</dcterms:modified>
</cp:coreProperties>
</file>