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6" r:id="rId14"/>
    <p:sldId id="277" r:id="rId15"/>
    <p:sldId id="275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90" r:id="rId27"/>
    <p:sldId id="288" r:id="rId28"/>
    <p:sldId id="289" r:id="rId29"/>
    <p:sldId id="292" r:id="rId30"/>
    <p:sldId id="291" r:id="rId31"/>
    <p:sldId id="293" r:id="rId32"/>
    <p:sldId id="294" r:id="rId33"/>
    <p:sldId id="295" r:id="rId34"/>
    <p:sldId id="297" r:id="rId35"/>
    <p:sldId id="296" r:id="rId36"/>
    <p:sldId id="298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AE2F-D41C-45A4-8902-4E62D4F87F8E}" type="datetimeFigureOut">
              <a:rPr lang="en-US" smtClean="0"/>
              <a:t>9/30/2012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CF07-7B59-4FC0-A626-58A99479527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AE2F-D41C-45A4-8902-4E62D4F87F8E}" type="datetimeFigureOut">
              <a:rPr lang="en-US" smtClean="0"/>
              <a:t>9/30/2012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CF07-7B59-4FC0-A626-58A994795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AE2F-D41C-45A4-8902-4E62D4F87F8E}" type="datetimeFigureOut">
              <a:rPr lang="en-US" smtClean="0"/>
              <a:t>9/30/2012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CF07-7B59-4FC0-A626-58A994795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AE2F-D41C-45A4-8902-4E62D4F87F8E}" type="datetimeFigureOut">
              <a:rPr lang="en-US" smtClean="0"/>
              <a:t>9/30/2012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CF07-7B59-4FC0-A626-58A994795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AE2F-D41C-45A4-8902-4E62D4F87F8E}" type="datetimeFigureOut">
              <a:rPr lang="en-US" smtClean="0"/>
              <a:t>9/30/2012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CF07-7B59-4FC0-A626-58A99479527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AE2F-D41C-45A4-8902-4E62D4F87F8E}" type="datetimeFigureOut">
              <a:rPr lang="en-US" smtClean="0"/>
              <a:t>9/30/2012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CF07-7B59-4FC0-A626-58A994795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AE2F-D41C-45A4-8902-4E62D4F87F8E}" type="datetimeFigureOut">
              <a:rPr lang="en-US" smtClean="0"/>
              <a:t>9/30/2012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CF07-7B59-4FC0-A626-58A99479527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AE2F-D41C-45A4-8902-4E62D4F87F8E}" type="datetimeFigureOut">
              <a:rPr lang="en-US" smtClean="0"/>
              <a:t>9/30/2012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CF07-7B59-4FC0-A626-58A994795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AE2F-D41C-45A4-8902-4E62D4F87F8E}" type="datetimeFigureOut">
              <a:rPr lang="en-US" smtClean="0"/>
              <a:t>9/30/2012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CF07-7B59-4FC0-A626-58A994795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AE2F-D41C-45A4-8902-4E62D4F87F8E}" type="datetimeFigureOut">
              <a:rPr lang="en-US" smtClean="0"/>
              <a:t>9/30/2012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CF07-7B59-4FC0-A626-58A99479527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AE2F-D41C-45A4-8902-4E62D4F87F8E}" type="datetimeFigureOut">
              <a:rPr lang="en-US" smtClean="0"/>
              <a:t>9/30/2012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CF07-7B59-4FC0-A626-58A994795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EBF3AE2F-D41C-45A4-8902-4E62D4F87F8E}" type="datetimeFigureOut">
              <a:rPr lang="en-US" smtClean="0"/>
              <a:t>9/30/2012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2BC4CF07-7B59-4FC0-A626-58A99479527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2743200"/>
          </a:xfrm>
        </p:spPr>
        <p:txBody>
          <a:bodyPr/>
          <a:lstStyle/>
          <a:p>
            <a:r>
              <a:rPr lang="en-US" dirty="0" smtClean="0"/>
              <a:t>Overcoming the Sin of Anger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468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2. Resides in the Same Place in the Heart as Murder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38862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3200" b="1" dirty="0" smtClean="0"/>
              <a:t>“Whoever </a:t>
            </a:r>
            <a:r>
              <a:rPr lang="en-US" sz="3200" b="1" dirty="0"/>
              <a:t>hates his brother is a murderer, and you know that no murderer has eternal life abiding in him</a:t>
            </a:r>
            <a:r>
              <a:rPr lang="en-US" sz="3200" b="1" dirty="0" smtClean="0"/>
              <a:t>.”</a:t>
            </a:r>
            <a:endParaRPr lang="en-US" sz="3200" b="1" dirty="0"/>
          </a:p>
          <a:p>
            <a:pPr marL="0" indent="0" algn="r">
              <a:buNone/>
            </a:pPr>
            <a:r>
              <a:rPr lang="en-US" sz="3200" b="1" dirty="0" smtClean="0"/>
              <a:t>1 John 3:15</a:t>
            </a:r>
            <a:endParaRPr lang="en-US" sz="3200" b="1" dirty="0"/>
          </a:p>
          <a:p>
            <a:pPr marL="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908595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3. Condemned as a Work of the Flesh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38862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97179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3. Condemned as a Work of the Flesh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38862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3200" b="1" dirty="0" smtClean="0"/>
              <a:t>“…hatred</a:t>
            </a:r>
            <a:r>
              <a:rPr lang="en-US" sz="3200" b="1" dirty="0"/>
              <a:t>, contentions, jealousies, outbursts of </a:t>
            </a:r>
            <a:r>
              <a:rPr lang="en-US" sz="3200" b="1" dirty="0" smtClean="0"/>
              <a:t>wrath…” </a:t>
            </a:r>
          </a:p>
          <a:p>
            <a:pPr marL="0" indent="0">
              <a:buNone/>
            </a:pPr>
            <a:r>
              <a:rPr lang="en-US" sz="3200" b="1" dirty="0" smtClean="0"/>
              <a:t>“…those </a:t>
            </a:r>
            <a:r>
              <a:rPr lang="en-US" sz="3200" b="1" dirty="0"/>
              <a:t>who practice such things will not inherit the kingdom of </a:t>
            </a:r>
            <a:r>
              <a:rPr lang="en-US" sz="3200" b="1" dirty="0" smtClean="0"/>
              <a:t>God.”</a:t>
            </a:r>
            <a:endParaRPr lang="en-US" sz="3200" b="1" dirty="0"/>
          </a:p>
          <a:p>
            <a:pPr marL="0" indent="0" algn="r">
              <a:buNone/>
            </a:pPr>
            <a:r>
              <a:rPr lang="en-US" sz="3200" b="1" dirty="0" smtClean="0"/>
              <a:t>Galatians 5:19-21</a:t>
            </a:r>
            <a:endParaRPr lang="en-US" sz="3200" b="1" dirty="0"/>
          </a:p>
          <a:p>
            <a:pPr marL="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420557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4. Characteristic of a Fool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38862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768153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4. Characteristic of a Fool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38862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3200" b="1" dirty="0" smtClean="0"/>
              <a:t>“Do </a:t>
            </a:r>
            <a:r>
              <a:rPr lang="en-US" sz="3200" b="1" dirty="0"/>
              <a:t>not hasten in your spirit to be </a:t>
            </a:r>
            <a:r>
              <a:rPr lang="en-US" sz="3200" b="1" dirty="0" smtClean="0"/>
              <a:t>angry, for </a:t>
            </a:r>
            <a:r>
              <a:rPr lang="en-US" sz="3200" b="1" dirty="0"/>
              <a:t>anger rests in the bosom of </a:t>
            </a:r>
            <a:r>
              <a:rPr lang="en-US" sz="3200" b="1" dirty="0" smtClean="0"/>
              <a:t>fools.”</a:t>
            </a:r>
            <a:endParaRPr lang="en-US" sz="3200" b="1" dirty="0"/>
          </a:p>
          <a:p>
            <a:pPr marL="0" indent="0" algn="r">
              <a:buNone/>
            </a:pPr>
            <a:r>
              <a:rPr lang="en-US" sz="3200" b="1" dirty="0" smtClean="0"/>
              <a:t>Ecclesiastes 7:9</a:t>
            </a:r>
            <a:endParaRPr lang="en-US" sz="3200" b="1" dirty="0"/>
          </a:p>
          <a:p>
            <a:pPr marL="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682428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4. Characteristic of a Fool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38862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3200" b="1" dirty="0" smtClean="0"/>
              <a:t>“A fool’s </a:t>
            </a:r>
            <a:r>
              <a:rPr lang="en-US" sz="3200" b="1" dirty="0"/>
              <a:t>wrath is known at </a:t>
            </a:r>
            <a:r>
              <a:rPr lang="en-US" sz="3200" b="1" dirty="0" smtClean="0"/>
              <a:t>once, but </a:t>
            </a:r>
            <a:r>
              <a:rPr lang="en-US" sz="3200" b="1" dirty="0"/>
              <a:t>a prudent man covers </a:t>
            </a:r>
            <a:r>
              <a:rPr lang="en-US" sz="3200" b="1" dirty="0" smtClean="0"/>
              <a:t>shame.”</a:t>
            </a:r>
            <a:endParaRPr lang="en-US" sz="3200" b="1" dirty="0"/>
          </a:p>
          <a:p>
            <a:pPr marL="0" indent="0" algn="r">
              <a:buNone/>
            </a:pPr>
            <a:r>
              <a:rPr lang="en-US" sz="3200" b="1" dirty="0" smtClean="0"/>
              <a:t>Proverbs 12:16</a:t>
            </a:r>
            <a:endParaRPr lang="en-US" sz="3200" b="1" dirty="0"/>
          </a:p>
          <a:p>
            <a:pPr marL="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83461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5. Fruits Are Hard To Overcome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38862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920661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5. Fruits Are Hard To Overcome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38862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3200" b="1" dirty="0" smtClean="0"/>
              <a:t>“A </a:t>
            </a:r>
            <a:r>
              <a:rPr lang="en-US" sz="3200" b="1" dirty="0"/>
              <a:t>stone is heavy and sand is </a:t>
            </a:r>
            <a:r>
              <a:rPr lang="en-US" sz="3200" b="1" dirty="0" smtClean="0"/>
              <a:t>weighty, but </a:t>
            </a:r>
            <a:r>
              <a:rPr lang="en-US" sz="3200" b="1" dirty="0"/>
              <a:t>a </a:t>
            </a:r>
            <a:r>
              <a:rPr lang="en-US" sz="3200" b="1" dirty="0" smtClean="0"/>
              <a:t>fool’s </a:t>
            </a:r>
            <a:r>
              <a:rPr lang="en-US" sz="3200" b="1" dirty="0"/>
              <a:t>wrath is heavier than both of </a:t>
            </a:r>
            <a:r>
              <a:rPr lang="en-US" sz="3200" b="1" dirty="0" smtClean="0"/>
              <a:t>them.”</a:t>
            </a:r>
            <a:endParaRPr lang="en-US" sz="3200" b="1" dirty="0"/>
          </a:p>
          <a:p>
            <a:pPr marL="0" indent="0" algn="r">
              <a:buNone/>
            </a:pPr>
            <a:r>
              <a:rPr lang="en-US" sz="3200" b="1" dirty="0" smtClean="0"/>
              <a:t>Proverbs 27:3</a:t>
            </a:r>
            <a:endParaRPr lang="en-US" sz="3200" b="1" dirty="0"/>
          </a:p>
          <a:p>
            <a:pPr marL="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052754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5. Fruits Are Hard To Overcome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38862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3200" b="1" dirty="0" smtClean="0"/>
              <a:t>“A </a:t>
            </a:r>
            <a:r>
              <a:rPr lang="en-US" sz="3200" b="1" dirty="0"/>
              <a:t>man of great wrath will suffer </a:t>
            </a:r>
            <a:r>
              <a:rPr lang="en-US" sz="3200" b="1" dirty="0" smtClean="0"/>
              <a:t>punishment; for </a:t>
            </a:r>
            <a:r>
              <a:rPr lang="en-US" sz="3200" b="1" dirty="0"/>
              <a:t>if you rescue him, you will have to do it </a:t>
            </a:r>
            <a:r>
              <a:rPr lang="en-US" sz="3200" b="1" dirty="0" smtClean="0"/>
              <a:t>again.”</a:t>
            </a:r>
            <a:endParaRPr lang="en-US" sz="3200" b="1" dirty="0"/>
          </a:p>
          <a:p>
            <a:pPr marL="0" indent="0" algn="r">
              <a:buNone/>
            </a:pPr>
            <a:r>
              <a:rPr lang="en-US" sz="3200" b="1" dirty="0" smtClean="0"/>
              <a:t>Proverbs 19:19</a:t>
            </a:r>
            <a:endParaRPr lang="en-US" sz="3200" b="1" dirty="0"/>
          </a:p>
          <a:p>
            <a:pPr marL="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962175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6. Does Not Accomplish the Will of God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38862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805198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267200"/>
          </a:xfrm>
        </p:spPr>
        <p:txBody>
          <a:bodyPr>
            <a:noAutofit/>
          </a:bodyPr>
          <a:lstStyle/>
          <a:p>
            <a:r>
              <a:rPr lang="en-US" sz="2800" b="1" i="1" dirty="0" err="1" smtClean="0"/>
              <a:t>orge</a:t>
            </a:r>
            <a:r>
              <a:rPr lang="en-US" sz="2800" dirty="0" smtClean="0"/>
              <a:t> - signified anger as being the strongest of all passions.</a:t>
            </a:r>
          </a:p>
          <a:p>
            <a:r>
              <a:rPr lang="en-US" sz="2800" b="1" i="1" dirty="0" err="1" smtClean="0"/>
              <a:t>thumos</a:t>
            </a:r>
            <a:r>
              <a:rPr lang="en-US" sz="2800" dirty="0" smtClean="0"/>
              <a:t> - an outburst of wrath resulting from inward indignation.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sz="2800" dirty="0"/>
              <a:t>The difference between the two words is that while </a:t>
            </a:r>
            <a:r>
              <a:rPr lang="en-US" sz="2800" b="1" i="1" dirty="0" err="1"/>
              <a:t>thumos</a:t>
            </a:r>
            <a:r>
              <a:rPr lang="en-US" sz="2800" dirty="0"/>
              <a:t> is more volatile in its manifestation, </a:t>
            </a:r>
            <a:r>
              <a:rPr lang="en-US" sz="2800" b="1" i="1" dirty="0" err="1"/>
              <a:t>orge</a:t>
            </a:r>
            <a:r>
              <a:rPr lang="en-US" sz="2800" dirty="0"/>
              <a:t> is deep seeded and long lasting in its </a:t>
            </a:r>
            <a:r>
              <a:rPr lang="en-US" sz="2800" dirty="0" smtClean="0"/>
              <a:t>nature.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41605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6. Does Not Accomplish the Will of God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38862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3200" b="1" dirty="0" smtClean="0"/>
              <a:t>“So </a:t>
            </a:r>
            <a:r>
              <a:rPr lang="en-US" sz="3200" b="1" dirty="0"/>
              <a:t>then, my beloved brethren, let every man be swift to hear, slow to speak, slow to wrath; </a:t>
            </a:r>
            <a:r>
              <a:rPr lang="en-US" sz="3200" b="1" dirty="0" smtClean="0"/>
              <a:t>for </a:t>
            </a:r>
            <a:r>
              <a:rPr lang="en-US" sz="3200" b="1" dirty="0"/>
              <a:t>the wrath of man does not produce the righteousness of </a:t>
            </a:r>
            <a:r>
              <a:rPr lang="en-US" sz="3200" b="1" dirty="0" smtClean="0"/>
              <a:t>God.”</a:t>
            </a:r>
            <a:endParaRPr lang="en-US" sz="3200" b="1" dirty="0"/>
          </a:p>
          <a:p>
            <a:pPr marL="0" indent="0" algn="r">
              <a:buNone/>
            </a:pPr>
            <a:r>
              <a:rPr lang="en-US" sz="3200" b="1" dirty="0" smtClean="0"/>
              <a:t>James 1:19-20</a:t>
            </a:r>
            <a:endParaRPr lang="en-US" sz="3200" b="1" dirty="0"/>
          </a:p>
          <a:p>
            <a:pPr marL="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158612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What is Wrong With Uncontrolled Anger?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b="1" dirty="0" smtClean="0"/>
              <a:t>Leads To Sin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1" dirty="0" smtClean="0"/>
              <a:t>Resides in the Same Place in the Heart As Murder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1" dirty="0" smtClean="0"/>
              <a:t>Condemned as a Work of the Flesh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1" dirty="0" smtClean="0"/>
              <a:t>Characteristic of a Fool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1" dirty="0" smtClean="0"/>
              <a:t>Fruits Are Hard To Overcome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1" dirty="0" smtClean="0"/>
              <a:t>Does Not Accomplish the Will of God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54744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543800" cy="1600200"/>
          </a:xfrm>
        </p:spPr>
        <p:txBody>
          <a:bodyPr>
            <a:normAutofit/>
          </a:bodyPr>
          <a:lstStyle/>
          <a:p>
            <a:r>
              <a:rPr lang="en-US" dirty="0" smtClean="0"/>
              <a:t>How To Overcome Anger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44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Patience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972674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Patience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smtClean="0"/>
              <a:t>“A </a:t>
            </a:r>
            <a:r>
              <a:rPr lang="en-US" sz="3200" b="1" dirty="0"/>
              <a:t>quick-tempered man acts </a:t>
            </a:r>
            <a:r>
              <a:rPr lang="en-US" sz="3200" b="1" dirty="0" smtClean="0"/>
              <a:t>foolishly, and </a:t>
            </a:r>
            <a:r>
              <a:rPr lang="en-US" sz="3200" b="1" dirty="0"/>
              <a:t>a man of wicked intentions is hated</a:t>
            </a:r>
            <a:r>
              <a:rPr lang="en-US" sz="3200" b="1" dirty="0" smtClean="0"/>
              <a:t>.”</a:t>
            </a:r>
            <a:endParaRPr lang="en-US" sz="3200" b="1" dirty="0"/>
          </a:p>
          <a:p>
            <a:pPr marL="0" indent="0">
              <a:buNone/>
            </a:pPr>
            <a:endParaRPr lang="en-US" sz="1100" b="1" dirty="0"/>
          </a:p>
          <a:p>
            <a:pPr marL="0" indent="0">
              <a:buNone/>
            </a:pPr>
            <a:r>
              <a:rPr lang="en-US" sz="3200" b="1" dirty="0" smtClean="0"/>
              <a:t>“He </a:t>
            </a:r>
            <a:r>
              <a:rPr lang="en-US" sz="3200" b="1" dirty="0"/>
              <a:t>who is slow to wrath has great understanding</a:t>
            </a:r>
            <a:r>
              <a:rPr lang="en-US" sz="3200" b="1" dirty="0" smtClean="0"/>
              <a:t>, but </a:t>
            </a:r>
            <a:r>
              <a:rPr lang="en-US" sz="3200" b="1" dirty="0"/>
              <a:t>he who is impulsive exalts </a:t>
            </a:r>
            <a:r>
              <a:rPr lang="en-US" sz="3200" b="1" dirty="0" smtClean="0"/>
              <a:t>folly.”</a:t>
            </a:r>
            <a:endParaRPr lang="en-US" sz="3200" b="1" dirty="0"/>
          </a:p>
          <a:p>
            <a:pPr marL="0" indent="0" algn="r">
              <a:buNone/>
            </a:pPr>
            <a:r>
              <a:rPr lang="en-US" sz="3200" b="1" dirty="0" smtClean="0"/>
              <a:t>Proverbs 14:17, 29</a:t>
            </a:r>
          </a:p>
        </p:txBody>
      </p:sp>
    </p:spTree>
    <p:extLst>
      <p:ext uri="{BB962C8B-B14F-4D97-AF65-F5344CB8AC3E}">
        <p14:creationId xmlns:p14="http://schemas.microsoft.com/office/powerpoint/2010/main" val="3715810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Patience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3200" b="1" dirty="0" smtClean="0"/>
              <a:t>“A </a:t>
            </a:r>
            <a:r>
              <a:rPr lang="en-US" sz="3200" b="1" dirty="0"/>
              <a:t>wrathful man stirs up </a:t>
            </a:r>
            <a:r>
              <a:rPr lang="en-US" sz="3200" b="1" dirty="0" smtClean="0"/>
              <a:t>strife, but </a:t>
            </a:r>
            <a:r>
              <a:rPr lang="en-US" sz="3200" b="1" dirty="0"/>
              <a:t>he who is slow to anger allays </a:t>
            </a:r>
            <a:r>
              <a:rPr lang="en-US" sz="3200" b="1" dirty="0" smtClean="0"/>
              <a:t>contention.”</a:t>
            </a:r>
            <a:endParaRPr lang="en-US" sz="3200" b="1" dirty="0"/>
          </a:p>
          <a:p>
            <a:pPr marL="0" indent="0" algn="r">
              <a:buNone/>
            </a:pPr>
            <a:r>
              <a:rPr lang="en-US" sz="3200" b="1" dirty="0" smtClean="0"/>
              <a:t>Proverbs 15:18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775047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Patience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3200" b="1" dirty="0" smtClean="0"/>
              <a:t>“Therefore</a:t>
            </a:r>
            <a:r>
              <a:rPr lang="en-US" sz="3200" b="1" dirty="0"/>
              <a:t>, as the elect of God, holy and beloved, put on tender mercies, kindness, humility, meekness, longsuffering; </a:t>
            </a:r>
            <a:r>
              <a:rPr lang="en-US" sz="3200" b="1" dirty="0" smtClean="0"/>
              <a:t>bearing </a:t>
            </a:r>
            <a:r>
              <a:rPr lang="en-US" sz="3200" b="1" dirty="0"/>
              <a:t>with one </a:t>
            </a:r>
            <a:r>
              <a:rPr lang="en-US" sz="3200" b="1" dirty="0" smtClean="0"/>
              <a:t>another...”</a:t>
            </a:r>
            <a:endParaRPr lang="en-US" sz="3200" b="1" dirty="0"/>
          </a:p>
          <a:p>
            <a:pPr marL="0" indent="0" algn="r">
              <a:buNone/>
            </a:pPr>
            <a:r>
              <a:rPr lang="en-US" sz="3200" b="1" dirty="0" smtClean="0"/>
              <a:t>Colossians 3:12-13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875147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2. Forgiveness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215044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2. Forgiveness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smtClean="0"/>
              <a:t>“…forgiving </a:t>
            </a:r>
            <a:r>
              <a:rPr lang="en-US" sz="3200" b="1" dirty="0"/>
              <a:t>one another, if anyone has a complaint against another; even as Christ forgave you, so you also must </a:t>
            </a:r>
            <a:r>
              <a:rPr lang="en-US" sz="3200" b="1" dirty="0" smtClean="0"/>
              <a:t>do.”</a:t>
            </a:r>
            <a:endParaRPr lang="en-US" sz="3200" b="1" dirty="0"/>
          </a:p>
          <a:p>
            <a:pPr marL="0" indent="0" algn="r">
              <a:buNone/>
            </a:pPr>
            <a:r>
              <a:rPr lang="en-US" sz="3200" b="1" dirty="0" smtClean="0"/>
              <a:t>Colossians 3:13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660803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3. Self-Control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996343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Wrong With Uncontrolled Anger?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597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3. Self-Control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smtClean="0"/>
              <a:t>“He </a:t>
            </a:r>
            <a:r>
              <a:rPr lang="en-US" sz="3200" b="1" dirty="0"/>
              <a:t>who is slow to anger is better than the mighty</a:t>
            </a:r>
            <a:r>
              <a:rPr lang="en-US" sz="3200" b="1" dirty="0" smtClean="0"/>
              <a:t>, and </a:t>
            </a:r>
            <a:r>
              <a:rPr lang="en-US" sz="3200" b="1" dirty="0"/>
              <a:t>he who rules his spirit than he who takes a </a:t>
            </a:r>
            <a:r>
              <a:rPr lang="en-US" sz="3200" b="1" dirty="0" smtClean="0"/>
              <a:t>city.”</a:t>
            </a:r>
            <a:endParaRPr lang="en-US" sz="3200" b="1" dirty="0"/>
          </a:p>
          <a:p>
            <a:pPr marL="0" indent="0" algn="r">
              <a:buNone/>
            </a:pPr>
            <a:r>
              <a:rPr lang="en-US" sz="3200" b="1" dirty="0" smtClean="0"/>
              <a:t>Proverbs 16:32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828801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3. Self-Control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smtClean="0"/>
              <a:t>“A </a:t>
            </a:r>
            <a:r>
              <a:rPr lang="en-US" sz="3200" b="1" dirty="0"/>
              <a:t>fool vents all his feelings, </a:t>
            </a:r>
            <a:r>
              <a:rPr lang="en-US" sz="3200" b="1" dirty="0" smtClean="0"/>
              <a:t>but </a:t>
            </a:r>
            <a:r>
              <a:rPr lang="en-US" sz="3200" b="1" dirty="0"/>
              <a:t>a wise man holds them </a:t>
            </a:r>
            <a:r>
              <a:rPr lang="en-US" sz="3200" b="1" dirty="0" smtClean="0"/>
              <a:t>back.”</a:t>
            </a:r>
            <a:endParaRPr lang="en-US" sz="3200" b="1" dirty="0"/>
          </a:p>
          <a:p>
            <a:pPr marL="0" indent="0" algn="r">
              <a:buNone/>
            </a:pPr>
            <a:r>
              <a:rPr lang="en-US" sz="3200" b="1" dirty="0" smtClean="0"/>
              <a:t>Proverbs 29:11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102767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4. A Soft 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751766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4. A Soft 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smtClean="0"/>
              <a:t>“A </a:t>
            </a:r>
            <a:r>
              <a:rPr lang="en-US" sz="3200" b="1" dirty="0"/>
              <a:t>soft answer turns away </a:t>
            </a:r>
            <a:r>
              <a:rPr lang="en-US" sz="3200" b="1" dirty="0" smtClean="0"/>
              <a:t>wrath, but </a:t>
            </a:r>
            <a:r>
              <a:rPr lang="en-US" sz="3200" b="1" dirty="0"/>
              <a:t>a harsh word stirs up </a:t>
            </a:r>
            <a:r>
              <a:rPr lang="en-US" sz="3200" b="1" dirty="0" smtClean="0"/>
              <a:t>anger.”</a:t>
            </a:r>
            <a:endParaRPr lang="en-US" sz="3200" b="1" dirty="0"/>
          </a:p>
          <a:p>
            <a:pPr marL="0" indent="0" algn="r">
              <a:buNone/>
            </a:pPr>
            <a:r>
              <a:rPr lang="en-US" sz="3200" b="1" dirty="0" smtClean="0"/>
              <a:t>Proverbs 15:1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868251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5. Discretion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52111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5. Discretion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smtClean="0"/>
              <a:t>“The </a:t>
            </a:r>
            <a:r>
              <a:rPr lang="en-US" sz="3200" b="1" dirty="0"/>
              <a:t>discretion of a man makes him slow to </a:t>
            </a:r>
            <a:r>
              <a:rPr lang="en-US" sz="3200" b="1" dirty="0" smtClean="0"/>
              <a:t>anger, and </a:t>
            </a:r>
            <a:r>
              <a:rPr lang="en-US" sz="3200" b="1" dirty="0"/>
              <a:t>his glory is to overlook a </a:t>
            </a:r>
            <a:r>
              <a:rPr lang="en-US" sz="3200" b="1" dirty="0" smtClean="0"/>
              <a:t>transgression.”</a:t>
            </a:r>
            <a:endParaRPr lang="en-US" sz="3200" b="1" dirty="0"/>
          </a:p>
          <a:p>
            <a:pPr marL="0" indent="0" algn="r">
              <a:buNone/>
            </a:pPr>
            <a:r>
              <a:rPr lang="en-US" sz="3200" b="1" dirty="0" smtClean="0"/>
              <a:t>Proverbs 19:11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414283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543800" cy="1600200"/>
          </a:xfrm>
        </p:spPr>
        <p:txBody>
          <a:bodyPr>
            <a:normAutofit/>
          </a:bodyPr>
          <a:lstStyle/>
          <a:p>
            <a:r>
              <a:rPr lang="en-US" dirty="0" smtClean="0"/>
              <a:t>How To Overcome Anger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b="1" dirty="0" smtClean="0">
                <a:solidFill>
                  <a:schemeClr val="tx1"/>
                </a:solidFill>
              </a:rPr>
              <a:t>Patience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b="1" dirty="0" smtClean="0">
                <a:solidFill>
                  <a:schemeClr val="tx1"/>
                </a:solidFill>
              </a:rPr>
              <a:t>Forgiveness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b="1" dirty="0" smtClean="0">
                <a:solidFill>
                  <a:schemeClr val="tx1"/>
                </a:solidFill>
              </a:rPr>
              <a:t>Self-Control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b="1" dirty="0" smtClean="0">
                <a:solidFill>
                  <a:schemeClr val="tx1"/>
                </a:solidFill>
              </a:rPr>
              <a:t>A Soft Answer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b="1" dirty="0" smtClean="0">
                <a:solidFill>
                  <a:schemeClr val="tx1"/>
                </a:solidFill>
              </a:rPr>
              <a:t>Discretion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488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It Leads To Sin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999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It Leads To Sin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3200" b="1" dirty="0" smtClean="0"/>
              <a:t>“Be </a:t>
            </a:r>
            <a:r>
              <a:rPr lang="en-US" sz="3200" b="1" dirty="0"/>
              <a:t>angry, and do not </a:t>
            </a:r>
            <a:r>
              <a:rPr lang="en-US" sz="3200" b="1" dirty="0" smtClean="0"/>
              <a:t>sin: </a:t>
            </a:r>
            <a:r>
              <a:rPr lang="en-US" sz="3200" b="1" dirty="0"/>
              <a:t>do not let the sun go down on your wrath, </a:t>
            </a:r>
            <a:r>
              <a:rPr lang="en-US" sz="3200" b="1" dirty="0" smtClean="0"/>
              <a:t>nor </a:t>
            </a:r>
            <a:r>
              <a:rPr lang="en-US" sz="3200" b="1" dirty="0"/>
              <a:t>give place to the devil</a:t>
            </a:r>
            <a:r>
              <a:rPr lang="en-US" sz="3200" b="1" dirty="0" smtClean="0"/>
              <a:t>.”</a:t>
            </a:r>
            <a:endParaRPr lang="en-US" sz="3200" b="1" dirty="0"/>
          </a:p>
          <a:p>
            <a:pPr marL="0" indent="0" algn="r">
              <a:buNone/>
            </a:pPr>
            <a:r>
              <a:rPr lang="en-US" sz="3200" b="1" dirty="0" smtClean="0"/>
              <a:t>Ephesians 4:26-27</a:t>
            </a:r>
            <a:endParaRPr lang="en-US" sz="3200" b="1" dirty="0"/>
          </a:p>
          <a:p>
            <a:pPr marL="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343718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It Leads To Sin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3200" b="1" dirty="0" smtClean="0"/>
              <a:t>“An </a:t>
            </a:r>
            <a:r>
              <a:rPr lang="en-US" sz="3200" b="1" dirty="0"/>
              <a:t>angry man stirs up </a:t>
            </a:r>
            <a:r>
              <a:rPr lang="en-US" sz="3200" b="1" dirty="0" smtClean="0"/>
              <a:t>strife, and </a:t>
            </a:r>
            <a:r>
              <a:rPr lang="en-US" sz="3200" b="1" dirty="0"/>
              <a:t>a furious man abounds in </a:t>
            </a:r>
            <a:r>
              <a:rPr lang="en-US" sz="3200" b="1" dirty="0" smtClean="0"/>
              <a:t>transgression.”</a:t>
            </a:r>
            <a:endParaRPr lang="en-US" sz="3200" b="1" dirty="0"/>
          </a:p>
          <a:p>
            <a:pPr marL="0" indent="0" algn="r">
              <a:buNone/>
            </a:pPr>
            <a:r>
              <a:rPr lang="en-US" sz="3200" b="1" dirty="0" smtClean="0"/>
              <a:t>Proverbs 29:22</a:t>
            </a:r>
            <a:endParaRPr lang="en-US" sz="3200" b="1" dirty="0"/>
          </a:p>
          <a:p>
            <a:pPr marL="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930899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It Leads To Sin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457200"/>
            <a:ext cx="7543800" cy="4876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3200" b="1" dirty="0" smtClean="0"/>
              <a:t>“…So </a:t>
            </a:r>
            <a:r>
              <a:rPr lang="en-US" sz="3200" b="1" dirty="0"/>
              <a:t>Cain became very angry and his countenance fell. </a:t>
            </a:r>
            <a:r>
              <a:rPr lang="en-US" sz="3200" b="1" dirty="0" smtClean="0"/>
              <a:t>Then </a:t>
            </a:r>
            <a:r>
              <a:rPr lang="en-US" sz="3200" b="1" dirty="0"/>
              <a:t>the Lord said to Cain, </a:t>
            </a:r>
            <a:r>
              <a:rPr lang="en-US" sz="3200" b="1" dirty="0" smtClean="0"/>
              <a:t>‘Why </a:t>
            </a:r>
            <a:r>
              <a:rPr lang="en-US" sz="3200" b="1" dirty="0"/>
              <a:t>are you angry? And why has your countenance fallen? </a:t>
            </a:r>
            <a:r>
              <a:rPr lang="en-US" sz="3200" b="1" dirty="0" smtClean="0"/>
              <a:t>If </a:t>
            </a:r>
            <a:r>
              <a:rPr lang="en-US" sz="3200" b="1" dirty="0"/>
              <a:t>you do well, will not your countenance be lifted up? And if you do not do well, sin is crouching at the door; and its desire is for you, but you must master </a:t>
            </a:r>
            <a:r>
              <a:rPr lang="en-US" sz="3200" b="1" dirty="0" smtClean="0"/>
              <a:t>it.’”</a:t>
            </a:r>
            <a:endParaRPr lang="en-US" sz="3200" b="1" dirty="0"/>
          </a:p>
          <a:p>
            <a:pPr marL="0" indent="0" algn="r">
              <a:buNone/>
            </a:pPr>
            <a:endParaRPr lang="en-US" sz="900" b="1" dirty="0" smtClean="0"/>
          </a:p>
          <a:p>
            <a:pPr marL="0" indent="0" algn="r">
              <a:buNone/>
            </a:pPr>
            <a:r>
              <a:rPr lang="en-US" sz="3200" b="1" dirty="0" smtClean="0"/>
              <a:t>Genesis 4:5-7, NASV</a:t>
            </a:r>
            <a:endParaRPr lang="en-US" sz="3200" b="1" dirty="0"/>
          </a:p>
          <a:p>
            <a:pPr marL="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281305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2. Resides in the Same Place in the Heart as Murder</a:t>
            </a:r>
            <a:endParaRPr lang="en-US" sz="4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416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2. Resides in the Same Place in the Heart as Murder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457200"/>
            <a:ext cx="7543800" cy="4114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3200" b="1" dirty="0" smtClean="0"/>
              <a:t>“You </a:t>
            </a:r>
            <a:r>
              <a:rPr lang="en-US" sz="3200" b="1" dirty="0"/>
              <a:t>have heard that it was said to those of old, </a:t>
            </a:r>
            <a:r>
              <a:rPr lang="en-US" sz="3200" b="1" dirty="0" smtClean="0"/>
              <a:t>‘You </a:t>
            </a:r>
            <a:r>
              <a:rPr lang="en-US" sz="3200" b="1" dirty="0"/>
              <a:t>shall not murder, and whoever murders will be in danger of the judgment</a:t>
            </a:r>
            <a:r>
              <a:rPr lang="en-US" sz="3200" b="1" dirty="0" smtClean="0"/>
              <a:t>.’ But </a:t>
            </a:r>
            <a:r>
              <a:rPr lang="en-US" sz="3200" b="1" dirty="0"/>
              <a:t>I say to you that whoever is angry with his brother without a cause shall be in danger of the </a:t>
            </a:r>
            <a:r>
              <a:rPr lang="en-US" sz="3200" b="1" dirty="0" smtClean="0"/>
              <a:t>judgment...”</a:t>
            </a:r>
            <a:endParaRPr lang="en-US" sz="3200" b="1" dirty="0"/>
          </a:p>
          <a:p>
            <a:pPr marL="0" indent="0" algn="r">
              <a:buNone/>
            </a:pPr>
            <a:r>
              <a:rPr lang="en-US" sz="3200" b="1" dirty="0" smtClean="0"/>
              <a:t>Matthew 5:21-22</a:t>
            </a:r>
            <a:endParaRPr lang="en-US" sz="3200" b="1" dirty="0"/>
          </a:p>
          <a:p>
            <a:pPr marL="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791892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0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3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4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5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5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6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7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8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9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864</Words>
  <Application>Microsoft Office PowerPoint</Application>
  <PresentationFormat>On-screen Show (4:3)</PresentationFormat>
  <Paragraphs>106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NewsPrint</vt:lpstr>
      <vt:lpstr>Overcoming the Sin of Anger</vt:lpstr>
      <vt:lpstr>anger</vt:lpstr>
      <vt:lpstr>What is Wrong With Uncontrolled Anger?</vt:lpstr>
      <vt:lpstr>1. It Leads To Sin</vt:lpstr>
      <vt:lpstr>1. It Leads To Sin</vt:lpstr>
      <vt:lpstr>1. It Leads To Sin</vt:lpstr>
      <vt:lpstr>1. It Leads To Sin</vt:lpstr>
      <vt:lpstr>2. Resides in the Same Place in the Heart as Murder</vt:lpstr>
      <vt:lpstr>2. Resides in the Same Place in the Heart as Murder</vt:lpstr>
      <vt:lpstr>2. Resides in the Same Place in the Heart as Murder</vt:lpstr>
      <vt:lpstr>3. Condemned as a Work of the Flesh</vt:lpstr>
      <vt:lpstr>3. Condemned as a Work of the Flesh</vt:lpstr>
      <vt:lpstr>4. Characteristic of a Fool</vt:lpstr>
      <vt:lpstr>4. Characteristic of a Fool</vt:lpstr>
      <vt:lpstr>4. Characteristic of a Fool</vt:lpstr>
      <vt:lpstr>5. Fruits Are Hard To Overcome</vt:lpstr>
      <vt:lpstr>5. Fruits Are Hard To Overcome</vt:lpstr>
      <vt:lpstr>5. Fruits Are Hard To Overcome</vt:lpstr>
      <vt:lpstr>6. Does Not Accomplish the Will of God</vt:lpstr>
      <vt:lpstr>6. Does Not Accomplish the Will of God</vt:lpstr>
      <vt:lpstr>What is Wrong With Uncontrolled Anger?</vt:lpstr>
      <vt:lpstr>How To Overcome Anger</vt:lpstr>
      <vt:lpstr>1. Patience</vt:lpstr>
      <vt:lpstr>1. Patience</vt:lpstr>
      <vt:lpstr>1. Patience</vt:lpstr>
      <vt:lpstr>1. Patience</vt:lpstr>
      <vt:lpstr>2. Forgiveness</vt:lpstr>
      <vt:lpstr>2. Forgiveness</vt:lpstr>
      <vt:lpstr>3. Self-Control</vt:lpstr>
      <vt:lpstr>3. Self-Control</vt:lpstr>
      <vt:lpstr>3. Self-Control</vt:lpstr>
      <vt:lpstr>4. A Soft Answer</vt:lpstr>
      <vt:lpstr>4. A Soft Answer</vt:lpstr>
      <vt:lpstr>5. Discretion</vt:lpstr>
      <vt:lpstr>5. Discretion</vt:lpstr>
      <vt:lpstr>How To Overcome Anger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Worry</dc:title>
  <dc:creator>Heath</dc:creator>
  <cp:lastModifiedBy>Guest</cp:lastModifiedBy>
  <cp:revision>21</cp:revision>
  <dcterms:created xsi:type="dcterms:W3CDTF">2012-09-19T14:21:08Z</dcterms:created>
  <dcterms:modified xsi:type="dcterms:W3CDTF">2012-09-30T20:51:13Z</dcterms:modified>
</cp:coreProperties>
</file>