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91" r:id="rId2"/>
    <p:sldId id="263" r:id="rId3"/>
    <p:sldId id="264" r:id="rId4"/>
    <p:sldId id="273" r:id="rId5"/>
    <p:sldId id="275" r:id="rId6"/>
    <p:sldId id="274" r:id="rId7"/>
    <p:sldId id="276" r:id="rId8"/>
    <p:sldId id="277" r:id="rId9"/>
    <p:sldId id="282" r:id="rId10"/>
    <p:sldId id="265" r:id="rId11"/>
    <p:sldId id="278" r:id="rId12"/>
    <p:sldId id="284" r:id="rId13"/>
    <p:sldId id="266" r:id="rId14"/>
    <p:sldId id="279" r:id="rId15"/>
    <p:sldId id="268" r:id="rId16"/>
    <p:sldId id="280" r:id="rId17"/>
    <p:sldId id="290" r:id="rId18"/>
    <p:sldId id="269" r:id="rId19"/>
    <p:sldId id="281" r:id="rId20"/>
    <p:sldId id="285" r:id="rId21"/>
    <p:sldId id="270" r:id="rId22"/>
    <p:sldId id="283" r:id="rId23"/>
    <p:sldId id="286" r:id="rId24"/>
    <p:sldId id="287" r:id="rId25"/>
    <p:sldId id="288" r:id="rId26"/>
    <p:sldId id="271" r:id="rId27"/>
    <p:sldId id="289" r:id="rId28"/>
    <p:sldId id="272"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728"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139E85-48CB-4428-8894-FB13ADBEAD2E}" type="slidenum">
              <a:rPr lang="en-US"/>
              <a:pPr/>
              <a:t>‹#›</a:t>
            </a:fld>
            <a:endParaRPr lang="en-US"/>
          </a:p>
        </p:txBody>
      </p:sp>
    </p:spTree>
    <p:extLst>
      <p:ext uri="{BB962C8B-B14F-4D97-AF65-F5344CB8AC3E}">
        <p14:creationId xmlns:p14="http://schemas.microsoft.com/office/powerpoint/2010/main" val="7834391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960191-7E36-4277-B417-3CB9D0F5240A}" type="slidenum">
              <a:rPr lang="en-US"/>
              <a:pPr/>
              <a:t>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1035050" y="1552575"/>
            <a:ext cx="10179050" cy="5305425"/>
            <a:chOff x="-652" y="978"/>
            <a:chExt cx="6412" cy="3342"/>
          </a:xfrm>
        </p:grpSpPr>
        <p:sp>
          <p:nvSpPr>
            <p:cNvPr id="5123"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5124"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5125"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5126"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a:t>Click to edit Master subtitle style</a:t>
            </a:r>
          </a:p>
        </p:txBody>
      </p:sp>
      <p:sp>
        <p:nvSpPr>
          <p:cNvPr id="5127" name="Rectangle 7"/>
          <p:cNvSpPr>
            <a:spLocks noGrp="1" noChangeArrowheads="1"/>
          </p:cNvSpPr>
          <p:nvPr>
            <p:ph type="dt" sz="quarter" idx="2"/>
          </p:nvPr>
        </p:nvSpPr>
        <p:spPr/>
        <p:txBody>
          <a:bodyPr/>
          <a:lstStyle>
            <a:lvl1pPr>
              <a:defRPr/>
            </a:lvl1pPr>
          </a:lstStyle>
          <a:p>
            <a:endParaRPr lang="en-US"/>
          </a:p>
        </p:txBody>
      </p:sp>
      <p:sp>
        <p:nvSpPr>
          <p:cNvPr id="5128" name="Rectangle 8"/>
          <p:cNvSpPr>
            <a:spLocks noGrp="1" noChangeArrowheads="1"/>
          </p:cNvSpPr>
          <p:nvPr>
            <p:ph type="ftr" sz="quarter" idx="3"/>
          </p:nvPr>
        </p:nvSpPr>
        <p:spPr/>
        <p:txBody>
          <a:bodyPr/>
          <a:lstStyle>
            <a:lvl1pPr>
              <a:defRPr/>
            </a:lvl1pPr>
          </a:lstStyle>
          <a:p>
            <a:endParaRPr lang="en-US"/>
          </a:p>
        </p:txBody>
      </p:sp>
      <p:sp>
        <p:nvSpPr>
          <p:cNvPr id="5129" name="Rectangle 9"/>
          <p:cNvSpPr>
            <a:spLocks noGrp="1" noChangeArrowheads="1"/>
          </p:cNvSpPr>
          <p:nvPr>
            <p:ph type="sldNum" sz="quarter" idx="4"/>
          </p:nvPr>
        </p:nvSpPr>
        <p:spPr/>
        <p:txBody>
          <a:bodyPr/>
          <a:lstStyle>
            <a:lvl1pPr>
              <a:defRPr/>
            </a:lvl1pPr>
          </a:lstStyle>
          <a:p>
            <a:fld id="{6A721FCB-3FC7-48A0-B108-990D1B82BAB7}" type="slidenum">
              <a:rPr lang="en-US"/>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81B23A-4690-4475-B9F7-17059DBD000A}" type="slidenum">
              <a:rPr lang="en-US"/>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DC6B1A-6091-411D-ACB8-37A641897D15}" type="slidenum">
              <a:rPr lang="en-US"/>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B6F9A9-98FD-4510-88B7-3F2A1479107F}" type="slidenum">
              <a:rPr lang="en-US"/>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B141FA-2525-4579-8F84-F262BF05D50A}" type="slidenum">
              <a:rPr lang="en-US"/>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2D16E6-78BD-4D4D-BBCD-10D5A846F667}" type="slidenum">
              <a:rPr lang="en-US"/>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14458E7-F052-4059-AF51-A1A118654A2B}" type="slidenum">
              <a:rPr lang="en-US"/>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86985D-A4A2-4DFB-9495-424EA0B0979C}" type="slidenum">
              <a:rPr lang="en-US"/>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D2AD30B-822C-4DAA-BCEB-EA3C8B3E65FD}" type="slidenum">
              <a:rPr lang="en-US"/>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3FE96E-9335-4FC3-A105-30CC8C89CB82}" type="slidenum">
              <a:rPr lang="en-US"/>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C29384-73D3-4758-A782-C3FA1DF97A0B}" type="slidenum">
              <a:rPr lang="en-US"/>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8"/>
            <a:ext cx="9132888" cy="6845300"/>
            <a:chOff x="0" y="1"/>
            <a:chExt cx="5753" cy="4312"/>
          </a:xfrm>
        </p:grpSpPr>
        <p:sp>
          <p:nvSpPr>
            <p:cNvPr id="4099"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p>
          </p:txBody>
        </p:sp>
        <p:sp>
          <p:nvSpPr>
            <p:cNvPr id="4100"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a:p>
          </p:txBody>
        </p:sp>
      </p:grpSp>
      <p:sp>
        <p:nvSpPr>
          <p:cNvPr id="4101"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endParaRPr lang="en-US"/>
          </a:p>
        </p:txBody>
      </p:sp>
      <p:sp>
        <p:nvSpPr>
          <p:cNvPr id="4103"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4104" name="Rectangle 8"/>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820529EC-4648-4A7C-8D22-114D5B8E835E}" type="slidenum">
              <a:rPr lang="en-US"/>
              <a:pPr/>
              <a:t>‹#›</a:t>
            </a:fld>
            <a:endParaRPr lang="en-US"/>
          </a:p>
        </p:txBody>
      </p:sp>
      <p:sp>
        <p:nvSpPr>
          <p:cNvPr id="4105"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dissolve/>
  </p:transition>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a:solidFill>
            <a:schemeClr val="tx1"/>
          </a:solidFill>
          <a:latin typeface="+mn-lt"/>
        </a:defRPr>
      </a:lvl2pPr>
      <a:lvl3pPr marL="1143000" indent="-228600" algn="l" rtl="0" fontAlgn="base">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sz="quarter" idx="1"/>
          </p:nvPr>
        </p:nvSpPr>
        <p:spPr>
          <a:xfrm>
            <a:off x="685800" y="762000"/>
            <a:ext cx="8001000" cy="1752600"/>
          </a:xfrm>
          <a:ln>
            <a:solidFill>
              <a:schemeClr val="tx1"/>
            </a:solidFill>
          </a:ln>
        </p:spPr>
        <p:txBody>
          <a:bodyPr/>
          <a:lstStyle/>
          <a:p>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a:t>
            </a: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Overcome Obstacles </a:t>
            </a: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in Your Life</a:t>
            </a:r>
            <a:endParaRPr lang="en-US" sz="5400" dirty="0"/>
          </a:p>
        </p:txBody>
      </p:sp>
    </p:spTree>
    <p:extLst>
      <p:ext uri="{BB962C8B-B14F-4D97-AF65-F5344CB8AC3E}">
        <p14:creationId xmlns:p14="http://schemas.microsoft.com/office/powerpoint/2010/main" val="37944523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52400"/>
            <a:ext cx="83058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0723"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Make an Honest Evaluation of Yourself</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p:cTn id="7" dur="1000" fill="hold"/>
                                        <p:tgtEl>
                                          <p:spTgt spid="3072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072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8131" name="Text Box 3"/>
          <p:cNvSpPr txBox="1">
            <a:spLocks noChangeArrowheads="1"/>
          </p:cNvSpPr>
          <p:nvPr/>
        </p:nvSpPr>
        <p:spPr bwMode="auto">
          <a:xfrm>
            <a:off x="152400" y="381000"/>
            <a:ext cx="8839200" cy="597852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200" b="1">
                <a:solidFill>
                  <a:srgbClr val="000000"/>
                </a:solidFill>
                <a:latin typeface="Tahoma" pitchFamily="34" charset="0"/>
              </a:rPr>
              <a:t>David said to Saul, "Your servant used to keep his father's sheep, and when a lion or a bear came and took a lamb out of the flock, I went out after it and struck it, and delivered the lamb from its mouth; and when it arose against me, I caught it by its beard, and struck and killed it. "Your servant has killed both lion and bear; and this uncircumcised Philistine will be like one of them, seeing he has defied the armies of the living God."                          (1 Samuel 17:34-36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8131"/>
                                        </p:tgtEl>
                                        <p:attrNameLst>
                                          <p:attrName>style.visibility</p:attrName>
                                        </p:attrNameLst>
                                      </p:cBhvr>
                                      <p:to>
                                        <p:strVal val="visible"/>
                                      </p:to>
                                    </p:set>
                                    <p:animEffect transition="in" filter="box(out)">
                                      <p:cBhvr>
                                        <p:cTn id="7" dur="500"/>
                                        <p:tgtEl>
                                          <p:spTgt spid="4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4275" name="Text Box 3"/>
          <p:cNvSpPr txBox="1">
            <a:spLocks noChangeArrowheads="1"/>
          </p:cNvSpPr>
          <p:nvPr/>
        </p:nvSpPr>
        <p:spPr bwMode="auto">
          <a:xfrm>
            <a:off x="152400" y="335845"/>
            <a:ext cx="8839200" cy="6186309"/>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400" b="1" dirty="0" smtClean="0">
                <a:solidFill>
                  <a:srgbClr val="000000"/>
                </a:solidFill>
                <a:latin typeface="Tahoma" pitchFamily="34" charset="0"/>
              </a:rPr>
              <a:t>David </a:t>
            </a:r>
            <a:r>
              <a:rPr lang="en-US" sz="4400" b="1" dirty="0">
                <a:solidFill>
                  <a:srgbClr val="000000"/>
                </a:solidFill>
                <a:latin typeface="Tahoma" pitchFamily="34" charset="0"/>
              </a:rPr>
              <a:t>said</a:t>
            </a:r>
            <a:r>
              <a:rPr lang="en-US" sz="4400" b="1" dirty="0" smtClean="0">
                <a:solidFill>
                  <a:srgbClr val="000000"/>
                </a:solidFill>
                <a:latin typeface="Tahoma" pitchFamily="34" charset="0"/>
              </a:rPr>
              <a:t>, "</a:t>
            </a:r>
            <a:r>
              <a:rPr lang="en-US" sz="4400" b="1" dirty="0">
                <a:solidFill>
                  <a:srgbClr val="000000"/>
                </a:solidFill>
                <a:latin typeface="Tahoma" pitchFamily="34" charset="0"/>
              </a:rPr>
              <a:t>The LORD, who delivered me from the paw of the lion and from the paw of the bear, </a:t>
            </a:r>
            <a:r>
              <a:rPr lang="en-US" sz="4400" b="1" dirty="0" smtClean="0">
                <a:solidFill>
                  <a:srgbClr val="000000"/>
                </a:solidFill>
                <a:latin typeface="Tahoma" pitchFamily="34" charset="0"/>
              </a:rPr>
              <a:t> He </a:t>
            </a:r>
            <a:r>
              <a:rPr lang="en-US" sz="4400" b="1" dirty="0">
                <a:solidFill>
                  <a:srgbClr val="000000"/>
                </a:solidFill>
                <a:latin typeface="Tahoma" pitchFamily="34" charset="0"/>
              </a:rPr>
              <a:t>will deliver me from the hand of this Philistine." And Saul said to David, "Go, and the LORD be with you!"                                      (1 Samuel 17:37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4275"/>
                                        </p:tgtEl>
                                        <p:attrNameLst>
                                          <p:attrName>style.visibility</p:attrName>
                                        </p:attrNameLst>
                                      </p:cBhvr>
                                      <p:to>
                                        <p:strVal val="visible"/>
                                      </p:to>
                                    </p:set>
                                    <p:animEffect transition="in" filter="box(out)">
                                      <p:cBhvr>
                                        <p:cTn id="7"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152400"/>
            <a:ext cx="86106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1747"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Accept Yourself as God Made You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anim calcmode="lin" valueType="num">
                                      <p:cBhvr>
                                        <p:cTn id="7" dur="1000" fill="hold"/>
                                        <p:tgtEl>
                                          <p:spTgt spid="31747">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1747">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9155" name="Text Box 3"/>
          <p:cNvSpPr txBox="1">
            <a:spLocks noChangeArrowheads="1"/>
          </p:cNvSpPr>
          <p:nvPr/>
        </p:nvSpPr>
        <p:spPr bwMode="auto">
          <a:xfrm>
            <a:off x="152400" y="0"/>
            <a:ext cx="8839200" cy="683577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000" b="1">
                <a:solidFill>
                  <a:srgbClr val="000000"/>
                </a:solidFill>
                <a:latin typeface="Tahoma" pitchFamily="34" charset="0"/>
              </a:rPr>
              <a:t>Saul clothed David with his armor, and he put a bronze helmet on his head; he also clothed him with a coat of mail. David fastened his sword to his armor and tried to walk, for he had not tested them. And David said to Saul, "I cannot walk with these, for I have not tested them." So David took them off.    (1 Samuel 17:38-39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9155"/>
                                        </p:tgtEl>
                                        <p:attrNameLst>
                                          <p:attrName>style.visibility</p:attrName>
                                        </p:attrNameLst>
                                      </p:cBhvr>
                                      <p:to>
                                        <p:strVal val="visible"/>
                                      </p:to>
                                    </p:set>
                                    <p:animEffect transition="in" filter="box(out)">
                                      <p:cBhvr>
                                        <p:cTn id="7" dur="500"/>
                                        <p:tgtEl>
                                          <p:spTgt spid="49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76200"/>
            <a:ext cx="8534400" cy="14478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3795"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Accept Yourself as God Made You</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Remember What Your Parents Taught </a:t>
            </a:r>
          </a:p>
          <a:p>
            <a:pPr>
              <a:buClr>
                <a:schemeClr val="folHlink"/>
              </a:buClr>
            </a:pPr>
            <a:endParaRPr lang="en-US" b="1" dirty="0">
              <a:effectLst>
                <a:outerShdw blurRad="50800" dist="101600" dir="8100000" algn="tr" rotWithShape="0">
                  <a:prstClr val="black">
                    <a:alpha val="75000"/>
                  </a:prstClr>
                </a:outerShdw>
              </a:effectLst>
              <a:latin typeface="Tahoma" pitchFamily="34" charset="0"/>
            </a:endParaRPr>
          </a:p>
          <a:p>
            <a:pPr>
              <a:buClr>
                <a:schemeClr val="folHlink"/>
              </a:buClr>
              <a:buFont typeface="Wingdings" pitchFamily="2" charset="2"/>
              <a:buNone/>
            </a:pPr>
            <a:endParaRPr lang="en-US"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3795">
                                            <p:txEl>
                                              <p:pRg st="3" end="3"/>
                                            </p:txEl>
                                          </p:spTgt>
                                        </p:tgtEl>
                                        <p:attrNameLst>
                                          <p:attrName>style.visibility</p:attrName>
                                        </p:attrNameLst>
                                      </p:cBhvr>
                                      <p:to>
                                        <p:strVal val="visible"/>
                                      </p:to>
                                    </p:set>
                                    <p:anim calcmode="lin" valueType="num">
                                      <p:cBhvr>
                                        <p:cTn id="7" dur="1000" fill="hold"/>
                                        <p:tgtEl>
                                          <p:spTgt spid="33795">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33795">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0179" name="Text Box 3"/>
          <p:cNvSpPr txBox="1">
            <a:spLocks noChangeArrowheads="1"/>
          </p:cNvSpPr>
          <p:nvPr/>
        </p:nvSpPr>
        <p:spPr bwMode="auto">
          <a:xfrm>
            <a:off x="152400" y="762000"/>
            <a:ext cx="8839200" cy="561657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000" b="1">
                <a:solidFill>
                  <a:srgbClr val="000000"/>
                </a:solidFill>
                <a:latin typeface="Tahoma" pitchFamily="34" charset="0"/>
              </a:rPr>
              <a:t>Then he took his staff in his hand; and he chose for himself five smooth stones from the brook, and put them in a shepherd's bag, in a pouch which he had, and his sling was in his hand. And he drew near to the Philistine.                                      (1 Samuel 17:40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0179"/>
                                        </p:tgtEl>
                                        <p:attrNameLst>
                                          <p:attrName>style.visibility</p:attrName>
                                        </p:attrNameLst>
                                      </p:cBhvr>
                                      <p:to>
                                        <p:strVal val="visible"/>
                                      </p:to>
                                    </p:set>
                                    <p:animEffect transition="in" filter="box(out)">
                                      <p:cBhvr>
                                        <p:cTn id="7" dur="500"/>
                                        <p:tgtEl>
                                          <p:spTgt spid="50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0419" name="Text Box 3"/>
          <p:cNvSpPr txBox="1">
            <a:spLocks noChangeArrowheads="1"/>
          </p:cNvSpPr>
          <p:nvPr/>
        </p:nvSpPr>
        <p:spPr bwMode="auto">
          <a:xfrm>
            <a:off x="152400" y="68262"/>
            <a:ext cx="8839200" cy="672147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600" b="1" dirty="0">
                <a:solidFill>
                  <a:srgbClr val="000000"/>
                </a:solidFill>
                <a:latin typeface="Tahoma" pitchFamily="34" charset="0"/>
              </a:rPr>
              <a:t>My son, keep your father's command, And do not forsake the law of your mother. Bind them continually upon your heart; Tie them around your neck. When you roam, they will lead you; When you sleep, they will keep you; And when you awake, they will speak with </a:t>
            </a:r>
            <a:r>
              <a:rPr lang="en-US" sz="3600" b="1" dirty="0" smtClean="0">
                <a:solidFill>
                  <a:srgbClr val="000000"/>
                </a:solidFill>
                <a:latin typeface="Tahoma" pitchFamily="34" charset="0"/>
              </a:rPr>
              <a:t>you.  For the commandment </a:t>
            </a:r>
            <a:r>
              <a:rPr lang="en-US" sz="3600" b="1" dirty="0">
                <a:solidFill>
                  <a:srgbClr val="000000"/>
                </a:solidFill>
                <a:latin typeface="Tahoma" pitchFamily="34" charset="0"/>
              </a:rPr>
              <a:t>is a lamp, And the </a:t>
            </a:r>
            <a:r>
              <a:rPr lang="en-US" sz="3600" b="1" dirty="0" smtClean="0">
                <a:solidFill>
                  <a:srgbClr val="000000"/>
                </a:solidFill>
                <a:latin typeface="Tahoma" pitchFamily="34" charset="0"/>
              </a:rPr>
              <a:t> law </a:t>
            </a:r>
            <a:r>
              <a:rPr lang="en-US" sz="3600" b="1" dirty="0">
                <a:solidFill>
                  <a:srgbClr val="000000"/>
                </a:solidFill>
                <a:latin typeface="Tahoma" pitchFamily="34" charset="0"/>
              </a:rPr>
              <a:t>a light; Reproofs of instruction are the way of life                 </a:t>
            </a:r>
            <a:r>
              <a:rPr lang="en-US" sz="3600" b="1" dirty="0" smtClean="0">
                <a:solidFill>
                  <a:srgbClr val="000000"/>
                </a:solidFill>
                <a:latin typeface="Tahoma" pitchFamily="34" charset="0"/>
              </a:rPr>
              <a:t>         (</a:t>
            </a:r>
            <a:r>
              <a:rPr lang="en-US" sz="3600" b="1" dirty="0">
                <a:solidFill>
                  <a:srgbClr val="000000"/>
                </a:solidFill>
                <a:latin typeface="Tahoma" pitchFamily="34" charset="0"/>
              </a:rPr>
              <a:t>Proverbs 6:20-23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60419"/>
                                        </p:tgtEl>
                                        <p:attrNameLst>
                                          <p:attrName>style.visibility</p:attrName>
                                        </p:attrNameLst>
                                      </p:cBhvr>
                                      <p:to>
                                        <p:strVal val="visible"/>
                                      </p:to>
                                    </p:set>
                                    <p:animEffect transition="in" filter="box(out)">
                                      <p:cBhvr>
                                        <p:cTn id="7" dur="500"/>
                                        <p:tgtEl>
                                          <p:spTgt spid="60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152400"/>
            <a:ext cx="84582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4819"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Accept Yourself as God Made You</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Remember What Your Parents Taught </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Never Run from a Challenge – Face IT</a:t>
            </a:r>
          </a:p>
          <a:p>
            <a:pPr>
              <a:buClr>
                <a:schemeClr val="folHlink"/>
              </a:buClr>
            </a:pPr>
            <a:endParaRPr lang="en-US" b="1" dirty="0">
              <a:effectLst>
                <a:outerShdw blurRad="50800" dist="101600" dir="8100000" algn="tr" rotWithShape="0">
                  <a:prstClr val="black">
                    <a:alpha val="75000"/>
                  </a:prstClr>
                </a:outerShdw>
              </a:effectLst>
              <a:latin typeface="Tahoma" pitchFamily="34" charset="0"/>
            </a:endParaRPr>
          </a:p>
          <a:p>
            <a:pPr>
              <a:buFont typeface="Wingdings" pitchFamily="2" charset="2"/>
              <a:buNone/>
            </a:pPr>
            <a:endParaRPr lang="en-US"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4819">
                                            <p:txEl>
                                              <p:pRg st="4" end="4"/>
                                            </p:txEl>
                                          </p:spTgt>
                                        </p:tgtEl>
                                        <p:attrNameLst>
                                          <p:attrName>style.visibility</p:attrName>
                                        </p:attrNameLst>
                                      </p:cBhvr>
                                      <p:to>
                                        <p:strVal val="visible"/>
                                      </p:to>
                                    </p:set>
                                    <p:anim calcmode="lin" valueType="num">
                                      <p:cBhvr>
                                        <p:cTn id="7" dur="1000" fill="hold"/>
                                        <p:tgtEl>
                                          <p:spTgt spid="34819">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34819">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1203" name="Text Box 3"/>
          <p:cNvSpPr txBox="1">
            <a:spLocks noChangeArrowheads="1"/>
          </p:cNvSpPr>
          <p:nvPr/>
        </p:nvSpPr>
        <p:spPr bwMode="auto">
          <a:xfrm>
            <a:off x="152400" y="304800"/>
            <a:ext cx="8839200" cy="6172200"/>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600" b="1">
                <a:solidFill>
                  <a:srgbClr val="000000"/>
                </a:solidFill>
                <a:latin typeface="Tahoma" pitchFamily="34" charset="0"/>
              </a:rPr>
              <a:t>When the Philistine looked about and saw David, he disdained him; for he was only a youth, ruddy and good-looking. So the Philistine said to David, "Am I a dog, that you come to me with sticks?" And the Philistine cursed David by his gods. And the Philistine said to David, "Come to me, and I will give your flesh to the birds of the air and the beasts of the field!" (1 Samuel 17:42-44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1203"/>
                                        </p:tgtEl>
                                        <p:attrNameLst>
                                          <p:attrName>style.visibility</p:attrName>
                                        </p:attrNameLst>
                                      </p:cBhvr>
                                      <p:to>
                                        <p:strVal val="visible"/>
                                      </p:to>
                                    </p:set>
                                    <p:animEffect transition="in" filter="box(out)">
                                      <p:cBhvr>
                                        <p:cTn id="7" dur="500"/>
                                        <p:tgtEl>
                                          <p:spTgt spid="51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6"/>
          <p:cNvSpPr>
            <a:spLocks noGrp="1" noChangeArrowheads="1"/>
          </p:cNvSpPr>
          <p:nvPr>
            <p:ph type="ctrTitle"/>
          </p:nvPr>
        </p:nvSpPr>
        <p:spPr>
          <a:xfrm>
            <a:off x="914400" y="762000"/>
            <a:ext cx="7620000" cy="1447800"/>
          </a:xfrm>
          <a:ln>
            <a:solidFill>
              <a:schemeClr val="tx1"/>
            </a:solidFill>
          </a:ln>
          <a:effectLst>
            <a:outerShdw dist="35921" dir="2700000" algn="ctr" rotWithShape="0">
              <a:schemeClr val="bg2"/>
            </a:outerShdw>
          </a:effectLst>
        </p:spPr>
        <p:txBody>
          <a:bodyPr/>
          <a:lstStyle/>
          <a:p>
            <a:r>
              <a:rPr lang="en-US" sz="9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Obstacles </a:t>
            </a:r>
            <a:endParaRPr lang="en-US" sz="9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endParaRPr>
          </a:p>
        </p:txBody>
      </p:sp>
      <p:sp>
        <p:nvSpPr>
          <p:cNvPr id="24583" name="Rectangle 7"/>
          <p:cNvSpPr>
            <a:spLocks noGrp="1" noChangeArrowheads="1"/>
          </p:cNvSpPr>
          <p:nvPr>
            <p:ph type="subTitle" idx="1"/>
          </p:nvPr>
        </p:nvSpPr>
        <p:spPr>
          <a:xfrm>
            <a:off x="1447800" y="2819400"/>
            <a:ext cx="6400800" cy="2057400"/>
          </a:xfrm>
          <a:effectLst/>
        </p:spPr>
        <p:txBody>
          <a:bodyPr/>
          <a:lstStyle/>
          <a:p>
            <a:pPr>
              <a:lnSpc>
                <a:spcPct val="80000"/>
              </a:lnSpc>
            </a:pPr>
            <a:r>
              <a:rPr lang="en-US" sz="4800" b="1" dirty="0">
                <a:effectLst>
                  <a:outerShdw blurRad="50800" dist="101600" dir="8100000" algn="tr" rotWithShape="0">
                    <a:prstClr val="black">
                      <a:alpha val="75000"/>
                    </a:prstClr>
                  </a:outerShdw>
                </a:effectLst>
                <a:latin typeface="Tahoma" pitchFamily="34" charset="0"/>
              </a:rPr>
              <a:t>Something that obstructs, hinders, or stand in the way or stops progress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583">
                                            <p:txEl>
                                              <p:pRg st="0" end="0"/>
                                            </p:txEl>
                                          </p:spTgt>
                                        </p:tgtEl>
                                        <p:attrNameLst>
                                          <p:attrName>style.visibility</p:attrName>
                                        </p:attrNameLst>
                                      </p:cBhvr>
                                      <p:to>
                                        <p:strVal val="visible"/>
                                      </p:to>
                                    </p:set>
                                    <p:anim calcmode="lin" valueType="num">
                                      <p:cBhvr>
                                        <p:cTn id="7" dur="1000" fill="hold"/>
                                        <p:tgtEl>
                                          <p:spTgt spid="245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5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5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5299" name="Text Box 3"/>
          <p:cNvSpPr txBox="1">
            <a:spLocks noChangeArrowheads="1"/>
          </p:cNvSpPr>
          <p:nvPr/>
        </p:nvSpPr>
        <p:spPr bwMode="auto">
          <a:xfrm>
            <a:off x="152400" y="152400"/>
            <a:ext cx="8839200" cy="6465888"/>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200" b="1" dirty="0">
                <a:solidFill>
                  <a:srgbClr val="000000"/>
                </a:solidFill>
                <a:latin typeface="Tahoma" pitchFamily="34" charset="0"/>
              </a:rPr>
              <a:t>David said to the Philistine, "You come to me with a sword, with a spear, and with a javelin. But I come to you in the name of the LORD of hosts, the God of the armies of Israel, whom you have defied. "This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     </a:t>
            </a:r>
            <a:r>
              <a:rPr lang="en-US" sz="3200" b="1" dirty="0" smtClean="0">
                <a:solidFill>
                  <a:srgbClr val="000000"/>
                </a:solidFill>
                <a:latin typeface="Tahoma" pitchFamily="34" charset="0"/>
              </a:rPr>
              <a:t>                 (</a:t>
            </a:r>
            <a:r>
              <a:rPr lang="en-US" sz="3200" b="1" dirty="0">
                <a:solidFill>
                  <a:srgbClr val="000000"/>
                </a:solidFill>
                <a:latin typeface="Tahoma" pitchFamily="34" charset="0"/>
              </a:rPr>
              <a:t>1 Samuel 17:45-46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5299"/>
                                        </p:tgtEl>
                                        <p:attrNameLst>
                                          <p:attrName>style.visibility</p:attrName>
                                        </p:attrNameLst>
                                      </p:cBhvr>
                                      <p:to>
                                        <p:strVal val="visible"/>
                                      </p:to>
                                    </p:set>
                                    <p:animEffect transition="in" filter="box(out)">
                                      <p:cBhvr>
                                        <p:cTn id="7" dur="500"/>
                                        <p:tgtEl>
                                          <p:spTgt spid="55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2400"/>
            <a:ext cx="83820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5843"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Accept Yourself as God Made You</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Remember What Your Parents Taught </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Never Run from a Challenge – Face IT</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Always Trust in the Power of God</a:t>
            </a:r>
          </a:p>
          <a:p>
            <a:pPr marL="0" indent="0">
              <a:buClr>
                <a:schemeClr val="folHlink"/>
              </a:buClr>
              <a:buNone/>
            </a:pPr>
            <a:endParaRPr lang="en-US" b="1" dirty="0">
              <a:effectLst>
                <a:outerShdw blurRad="50800" dist="101600" dir="8100000" algn="tr" rotWithShape="0">
                  <a:prstClr val="black">
                    <a:alpha val="75000"/>
                  </a:prstClr>
                </a:outerShdw>
              </a:effectLst>
              <a:latin typeface="Tahoma" pitchFamily="34" charset="0"/>
            </a:endParaRPr>
          </a:p>
          <a:p>
            <a:pPr>
              <a:buClr>
                <a:schemeClr val="folHlink"/>
              </a:buClr>
            </a:pPr>
            <a:endParaRPr lang="en-US" b="1" dirty="0">
              <a:effectLst>
                <a:outerShdw blurRad="50800" dist="101600" dir="8100000" algn="tr" rotWithShape="0">
                  <a:prstClr val="black">
                    <a:alpha val="75000"/>
                  </a:prstClr>
                </a:outerShdw>
              </a:effectLst>
              <a:latin typeface="Tahoma" pitchFamily="34" charset="0"/>
            </a:endParaRPr>
          </a:p>
          <a:p>
            <a:pPr>
              <a:buClr>
                <a:schemeClr val="folHlink"/>
              </a:buClr>
              <a:buFont typeface="Wingdings" pitchFamily="2" charset="2"/>
              <a:buNone/>
            </a:pPr>
            <a:endParaRPr lang="en-US"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5843">
                                            <p:txEl>
                                              <p:pRg st="5" end="5"/>
                                            </p:txEl>
                                          </p:spTgt>
                                        </p:tgtEl>
                                        <p:attrNameLst>
                                          <p:attrName>style.visibility</p:attrName>
                                        </p:attrNameLst>
                                      </p:cBhvr>
                                      <p:to>
                                        <p:strVal val="visible"/>
                                      </p:to>
                                    </p:set>
                                    <p:anim calcmode="lin" valueType="num">
                                      <p:cBhvr>
                                        <p:cTn id="7" dur="1000" fill="hold"/>
                                        <p:tgtEl>
                                          <p:spTgt spid="35843">
                                            <p:txEl>
                                              <p:pRg st="5" end="5"/>
                                            </p:txEl>
                                          </p:spTgt>
                                        </p:tgtEl>
                                        <p:attrNameLst>
                                          <p:attrName>ppt_w</p:attrName>
                                        </p:attrNameLst>
                                      </p:cBhvr>
                                      <p:tavLst>
                                        <p:tav tm="0">
                                          <p:val>
                                            <p:strVal val="#ppt_w*0.70"/>
                                          </p:val>
                                        </p:tav>
                                        <p:tav tm="100000">
                                          <p:val>
                                            <p:strVal val="#ppt_w"/>
                                          </p:val>
                                        </p:tav>
                                      </p:tavLst>
                                    </p:anim>
                                    <p:anim calcmode="lin" valueType="num">
                                      <p:cBhvr>
                                        <p:cTn id="8" dur="1000" fill="hold"/>
                                        <p:tgtEl>
                                          <p:spTgt spid="35843">
                                            <p:txEl>
                                              <p:pRg st="5" end="5"/>
                                            </p:txEl>
                                          </p:spTgt>
                                        </p:tgtEl>
                                        <p:attrNameLst>
                                          <p:attrName>ppt_h</p:attrName>
                                        </p:attrNameLst>
                                      </p:cBhvr>
                                      <p:tavLst>
                                        <p:tav tm="0">
                                          <p:val>
                                            <p:strVal val="#ppt_h"/>
                                          </p:val>
                                        </p:tav>
                                        <p:tav tm="100000">
                                          <p:val>
                                            <p:strVal val="#ppt_h"/>
                                          </p:val>
                                        </p:tav>
                                      </p:tavLst>
                                    </p:anim>
                                    <p:animEffect transition="in" filter="fade">
                                      <p:cBhvr>
                                        <p:cTn id="9" dur="1000"/>
                                        <p:tgtEl>
                                          <p:spTgt spid="35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3251" name="Text Box 3"/>
          <p:cNvSpPr txBox="1">
            <a:spLocks noChangeArrowheads="1"/>
          </p:cNvSpPr>
          <p:nvPr/>
        </p:nvSpPr>
        <p:spPr bwMode="auto">
          <a:xfrm>
            <a:off x="152400" y="797510"/>
            <a:ext cx="8839200" cy="5262979"/>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800" b="1" dirty="0">
                <a:solidFill>
                  <a:srgbClr val="000000"/>
                </a:solidFill>
                <a:latin typeface="Tahoma" pitchFamily="34" charset="0"/>
              </a:rPr>
              <a:t>David said, "The LORD, who delivered me from the paw of the lion and from the paw of the bear, He will deliver me from the hand </a:t>
            </a:r>
            <a:r>
              <a:rPr lang="en-US" sz="4800" b="1" dirty="0" smtClean="0">
                <a:solidFill>
                  <a:srgbClr val="000000"/>
                </a:solidFill>
                <a:latin typeface="Tahoma" pitchFamily="34" charset="0"/>
              </a:rPr>
              <a:t> of </a:t>
            </a:r>
            <a:r>
              <a:rPr lang="en-US" sz="4800" b="1" dirty="0">
                <a:solidFill>
                  <a:srgbClr val="000000"/>
                </a:solidFill>
                <a:latin typeface="Tahoma" pitchFamily="34" charset="0"/>
              </a:rPr>
              <a:t>this Philistine."                </a:t>
            </a:r>
            <a:r>
              <a:rPr lang="en-US" sz="4800" b="1" dirty="0" smtClean="0">
                <a:solidFill>
                  <a:srgbClr val="000000"/>
                </a:solidFill>
                <a:latin typeface="Tahoma" pitchFamily="34" charset="0"/>
              </a:rPr>
              <a:t>   (</a:t>
            </a:r>
            <a:r>
              <a:rPr lang="en-US" sz="4800" b="1" dirty="0">
                <a:solidFill>
                  <a:srgbClr val="000000"/>
                </a:solidFill>
                <a:latin typeface="Tahoma" pitchFamily="34" charset="0"/>
              </a:rPr>
              <a:t>1 Samuel 17:37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3251"/>
                                        </p:tgtEl>
                                        <p:attrNameLst>
                                          <p:attrName>style.visibility</p:attrName>
                                        </p:attrNameLst>
                                      </p:cBhvr>
                                      <p:to>
                                        <p:strVal val="visible"/>
                                      </p:to>
                                    </p:set>
                                    <p:animEffect transition="in" filter="box(out)">
                                      <p:cBhvr>
                                        <p:cTn id="7" dur="500"/>
                                        <p:tgtEl>
                                          <p:spTgt spid="53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6323" name="Text Box 3"/>
          <p:cNvSpPr txBox="1">
            <a:spLocks noChangeArrowheads="1"/>
          </p:cNvSpPr>
          <p:nvPr/>
        </p:nvSpPr>
        <p:spPr bwMode="auto">
          <a:xfrm>
            <a:off x="152400" y="457200"/>
            <a:ext cx="8839200" cy="622617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000" b="1">
                <a:solidFill>
                  <a:srgbClr val="000000"/>
                </a:solidFill>
                <a:latin typeface="Tahoma" pitchFamily="34" charset="0"/>
              </a:rPr>
              <a:t>"This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                (1 Samuel 17:46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6323"/>
                                        </p:tgtEl>
                                        <p:attrNameLst>
                                          <p:attrName>style.visibility</p:attrName>
                                        </p:attrNameLst>
                                      </p:cBhvr>
                                      <p:to>
                                        <p:strVal val="visible"/>
                                      </p:to>
                                    </p:set>
                                    <p:animEffect transition="in" filter="box(out)">
                                      <p:cBhvr>
                                        <p:cTn id="7" dur="5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7347" name="Text Box 3"/>
          <p:cNvSpPr txBox="1">
            <a:spLocks noChangeArrowheads="1"/>
          </p:cNvSpPr>
          <p:nvPr/>
        </p:nvSpPr>
        <p:spPr bwMode="auto">
          <a:xfrm>
            <a:off x="152400" y="1219200"/>
            <a:ext cx="8839200" cy="4832092"/>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400" b="1" dirty="0">
                <a:solidFill>
                  <a:srgbClr val="000000"/>
                </a:solidFill>
                <a:latin typeface="Tahoma" pitchFamily="34" charset="0"/>
              </a:rPr>
              <a:t>Those who wait on the LORD Shall renew their strength; They shall mount up with wings like eagles, They shall run and not be weary, They shall walk and not faint.                                      (Isaiah 40:31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7347"/>
                                        </p:tgtEl>
                                        <p:attrNameLst>
                                          <p:attrName>style.visibility</p:attrName>
                                        </p:attrNameLst>
                                      </p:cBhvr>
                                      <p:to>
                                        <p:strVal val="visible"/>
                                      </p:to>
                                    </p:set>
                                    <p:animEffect transition="in" filter="box(out)">
                                      <p:cBhvr>
                                        <p:cTn id="7" dur="500"/>
                                        <p:tgtEl>
                                          <p:spTgt spid="57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8371" name="Text Box 3"/>
          <p:cNvSpPr txBox="1">
            <a:spLocks noChangeArrowheads="1"/>
          </p:cNvSpPr>
          <p:nvPr/>
        </p:nvSpPr>
        <p:spPr bwMode="auto">
          <a:xfrm>
            <a:off x="152400" y="1219200"/>
            <a:ext cx="8839200" cy="452431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800" b="1" dirty="0">
                <a:solidFill>
                  <a:srgbClr val="000000"/>
                </a:solidFill>
                <a:latin typeface="Tahoma" pitchFamily="34" charset="0"/>
              </a:rPr>
              <a:t>Now to Him who is able to do exceedingly abundantly above all that we ask or think, according to the power that works in us                 (Ephesians 3:20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8371"/>
                                        </p:tgtEl>
                                        <p:attrNameLst>
                                          <p:attrName>style.visibility</p:attrName>
                                        </p:attrNameLst>
                                      </p:cBhvr>
                                      <p:to>
                                        <p:strVal val="visible"/>
                                      </p:to>
                                    </p:set>
                                    <p:animEffect transition="in" filter="box(out)">
                                      <p:cBhvr>
                                        <p:cTn id="7" dur="5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152400"/>
            <a:ext cx="84582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6867"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Accept Yourself as God Made You</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Remember What Your Parents Taught </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Never Run from a Challenge – Face IT</a:t>
            </a:r>
          </a:p>
          <a:p>
            <a:pPr>
              <a:buClr>
                <a:schemeClr val="folHlink"/>
              </a:buClr>
            </a:pPr>
            <a:r>
              <a:rPr lang="en-US" b="1" dirty="0">
                <a:solidFill>
                  <a:schemeClr val="accent1"/>
                </a:solidFill>
                <a:effectLst>
                  <a:outerShdw blurRad="50800" dist="101600" dir="8100000" algn="tr" rotWithShape="0">
                    <a:prstClr val="black">
                      <a:alpha val="75000"/>
                    </a:prstClr>
                  </a:outerShdw>
                </a:effectLst>
                <a:latin typeface="Tahoma" pitchFamily="34" charset="0"/>
              </a:rPr>
              <a:t>Always Trust in the Power of God</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You Can Triumph Where Others Failed</a:t>
            </a:r>
          </a:p>
          <a:p>
            <a:pPr>
              <a:buClr>
                <a:schemeClr val="folHlink"/>
              </a:buClr>
            </a:pPr>
            <a:endParaRPr lang="en-US" b="1" dirty="0">
              <a:solidFill>
                <a:schemeClr val="accent1"/>
              </a:solidFill>
              <a:effectLst>
                <a:outerShdw blurRad="50800" dist="101600" dir="8100000" algn="tr" rotWithShape="0">
                  <a:prstClr val="black">
                    <a:alpha val="75000"/>
                  </a:prstClr>
                </a:outerShdw>
              </a:effectLst>
              <a:latin typeface="Tahoma" pitchFamily="34" charset="0"/>
            </a:endParaRPr>
          </a:p>
          <a:p>
            <a:pPr>
              <a:buClr>
                <a:schemeClr val="folHlink"/>
              </a:buClr>
            </a:pPr>
            <a:endParaRPr lang="en-US" b="1" dirty="0">
              <a:latin typeface="Tahoma" pitchFamily="34" charset="0"/>
            </a:endParaRPr>
          </a:p>
          <a:p>
            <a:pPr>
              <a:buClr>
                <a:schemeClr val="folHlink"/>
              </a:buClr>
              <a:buFont typeface="Wingdings" pitchFamily="2" charset="2"/>
              <a:buNone/>
            </a:pPr>
            <a:endParaRPr lang="en-US" b="1" dirty="0">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6867">
                                            <p:txEl>
                                              <p:pRg st="6" end="6"/>
                                            </p:txEl>
                                          </p:spTgt>
                                        </p:tgtEl>
                                        <p:attrNameLst>
                                          <p:attrName>style.visibility</p:attrName>
                                        </p:attrNameLst>
                                      </p:cBhvr>
                                      <p:to>
                                        <p:strVal val="visible"/>
                                      </p:to>
                                    </p:set>
                                    <p:anim calcmode="lin" valueType="num">
                                      <p:cBhvr>
                                        <p:cTn id="7" dur="1000" fill="hold"/>
                                        <p:tgtEl>
                                          <p:spTgt spid="36867">
                                            <p:txEl>
                                              <p:pRg st="6" end="6"/>
                                            </p:txEl>
                                          </p:spTgt>
                                        </p:tgtEl>
                                        <p:attrNameLst>
                                          <p:attrName>ppt_w</p:attrName>
                                        </p:attrNameLst>
                                      </p:cBhvr>
                                      <p:tavLst>
                                        <p:tav tm="0">
                                          <p:val>
                                            <p:strVal val="#ppt_w*0.70"/>
                                          </p:val>
                                        </p:tav>
                                        <p:tav tm="100000">
                                          <p:val>
                                            <p:strVal val="#ppt_w"/>
                                          </p:val>
                                        </p:tav>
                                      </p:tavLst>
                                    </p:anim>
                                    <p:anim calcmode="lin" valueType="num">
                                      <p:cBhvr>
                                        <p:cTn id="8" dur="1000" fill="hold"/>
                                        <p:tgtEl>
                                          <p:spTgt spid="36867">
                                            <p:txEl>
                                              <p:pRg st="6" end="6"/>
                                            </p:txEl>
                                          </p:spTgt>
                                        </p:tgtEl>
                                        <p:attrNameLst>
                                          <p:attrName>ppt_h</p:attrName>
                                        </p:attrNameLst>
                                      </p:cBhvr>
                                      <p:tavLst>
                                        <p:tav tm="0">
                                          <p:val>
                                            <p:strVal val="#ppt_h"/>
                                          </p:val>
                                        </p:tav>
                                        <p:tav tm="100000">
                                          <p:val>
                                            <p:strVal val="#ppt_h"/>
                                          </p:val>
                                        </p:tav>
                                      </p:tavLst>
                                    </p:anim>
                                    <p:animEffect transition="in" filter="fade">
                                      <p:cBhvr>
                                        <p:cTn id="9" dur="10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9395" name="Text Box 3"/>
          <p:cNvSpPr txBox="1">
            <a:spLocks noChangeArrowheads="1"/>
          </p:cNvSpPr>
          <p:nvPr/>
        </p:nvSpPr>
        <p:spPr bwMode="auto">
          <a:xfrm>
            <a:off x="152400" y="304800"/>
            <a:ext cx="8839200" cy="6465888"/>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200" b="1">
                <a:solidFill>
                  <a:srgbClr val="000000"/>
                </a:solidFill>
                <a:latin typeface="Tahoma" pitchFamily="34" charset="0"/>
              </a:rPr>
              <a:t>So it was, when the Philistine arose and came and drew near to meet David, that David hastened and ran toward the army to meet the Philistine. Then David put his hand in his bag and took out a stone; and he slung it and struck the Philistine in his forehead, so that the stone sank into his forehead, and he fell on his face to the earth. So David prevailed over the Philistine with a sling and a stone, and struck the Philistine and killed him. But there was no sword in the hand of David. (1 Samuel 17:48-50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9395"/>
                                        </p:tgtEl>
                                        <p:attrNameLst>
                                          <p:attrName>style.visibility</p:attrName>
                                        </p:attrNameLst>
                                      </p:cBhvr>
                                      <p:to>
                                        <p:strVal val="visible"/>
                                      </p:to>
                                    </p:set>
                                    <p:animEffect transition="in" filter="box(out)">
                                      <p:cBhvr>
                                        <p:cTn id="7" dur="5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152400"/>
            <a:ext cx="86106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37891"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effectLst>
                  <a:outerShdw blurRad="50800" dist="101600" dir="8100000" algn="tr" rotWithShape="0">
                    <a:prstClr val="black">
                      <a:alpha val="75000"/>
                    </a:prstClr>
                  </a:outerShdw>
                </a:effectLst>
                <a:latin typeface="Tahoma" pitchFamily="34" charset="0"/>
              </a:rPr>
              <a:t>Expect Obstacles, Challenges and Temptations</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Make an Honest Evaluation of Yourself</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Accept Yourself as God Made You</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Remember What Your Parents Taught </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Never Run from a Challenge – Face IT</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Always Trust in the Power of God</a:t>
            </a:r>
          </a:p>
          <a:p>
            <a:pPr>
              <a:buClr>
                <a:schemeClr val="folHlink"/>
              </a:buClr>
            </a:pPr>
            <a:r>
              <a:rPr lang="en-US" b="1" dirty="0">
                <a:effectLst>
                  <a:outerShdw blurRad="50800" dist="101600" dir="8100000" algn="tr" rotWithShape="0">
                    <a:prstClr val="black">
                      <a:alpha val="75000"/>
                    </a:prstClr>
                  </a:outerShdw>
                </a:effectLst>
                <a:latin typeface="Tahoma" pitchFamily="34" charset="0"/>
              </a:rPr>
              <a:t>You Can Triumph Where Others Failed</a:t>
            </a:r>
          </a:p>
          <a:p>
            <a:pPr>
              <a:buClr>
                <a:schemeClr val="folHlink"/>
              </a:buClr>
            </a:pPr>
            <a:endParaRPr lang="en-US" b="1" dirty="0">
              <a:effectLst>
                <a:outerShdw blurRad="50800" dist="101600" dir="8100000" algn="tr" rotWithShape="0">
                  <a:prstClr val="black">
                    <a:alpha val="75000"/>
                  </a:prstClr>
                </a:outerShdw>
              </a:effectLst>
              <a:latin typeface="Tahoma" pitchFamily="34" charset="0"/>
            </a:endParaRPr>
          </a:p>
          <a:p>
            <a:endParaRPr lang="en-US" b="1" dirty="0">
              <a:latin typeface="Tahoma" pitchFamily="34" charset="0"/>
            </a:endParaRPr>
          </a:p>
          <a:p>
            <a:pPr>
              <a:buFont typeface="Wingdings" pitchFamily="2" charset="2"/>
              <a:buNone/>
            </a:pPr>
            <a:endParaRPr lang="en-US" b="1" dirty="0">
              <a:latin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p:cTn id="7" dur="1000" fill="hold"/>
                                        <p:tgtEl>
                                          <p:spTgt spid="378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78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78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 calcmode="lin" valueType="num">
                                      <p:cBhvr>
                                        <p:cTn id="14" dur="1000" fill="hold"/>
                                        <p:tgtEl>
                                          <p:spTgt spid="378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78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78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 calcmode="lin" valueType="num">
                                      <p:cBhvr>
                                        <p:cTn id="21" dur="1000" fill="hold"/>
                                        <p:tgtEl>
                                          <p:spTgt spid="3789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789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78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 calcmode="lin" valueType="num">
                                      <p:cBhvr>
                                        <p:cTn id="28" dur="1000" fill="hold"/>
                                        <p:tgtEl>
                                          <p:spTgt spid="3789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789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789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7891">
                                            <p:txEl>
                                              <p:pRg st="4" end="4"/>
                                            </p:txEl>
                                          </p:spTgt>
                                        </p:tgtEl>
                                        <p:attrNameLst>
                                          <p:attrName>style.visibility</p:attrName>
                                        </p:attrNameLst>
                                      </p:cBhvr>
                                      <p:to>
                                        <p:strVal val="visible"/>
                                      </p:to>
                                    </p:set>
                                    <p:anim calcmode="lin" valueType="num">
                                      <p:cBhvr>
                                        <p:cTn id="35" dur="1000" fill="hold"/>
                                        <p:tgtEl>
                                          <p:spTgt spid="3789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789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789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7891">
                                            <p:txEl>
                                              <p:pRg st="5" end="5"/>
                                            </p:txEl>
                                          </p:spTgt>
                                        </p:tgtEl>
                                        <p:attrNameLst>
                                          <p:attrName>style.visibility</p:attrName>
                                        </p:attrNameLst>
                                      </p:cBhvr>
                                      <p:to>
                                        <p:strVal val="visible"/>
                                      </p:to>
                                    </p:set>
                                    <p:anim calcmode="lin" valueType="num">
                                      <p:cBhvr>
                                        <p:cTn id="42" dur="1000" fill="hold"/>
                                        <p:tgtEl>
                                          <p:spTgt spid="37891">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7891">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78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7891">
                                            <p:txEl>
                                              <p:pRg st="6" end="6"/>
                                            </p:txEl>
                                          </p:spTgt>
                                        </p:tgtEl>
                                        <p:attrNameLst>
                                          <p:attrName>style.visibility</p:attrName>
                                        </p:attrNameLst>
                                      </p:cBhvr>
                                      <p:to>
                                        <p:strVal val="visible"/>
                                      </p:to>
                                    </p:set>
                                    <p:anim calcmode="lin" valueType="num">
                                      <p:cBhvr>
                                        <p:cTn id="49" dur="1000" fill="hold"/>
                                        <p:tgtEl>
                                          <p:spTgt spid="37891">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7891">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52400"/>
            <a:ext cx="8153400" cy="1371600"/>
          </a:xfrm>
          <a:ln>
            <a:solidFill>
              <a:schemeClr val="tx1"/>
            </a:solidFill>
          </a:ln>
          <a:effectLst>
            <a:outerShdw dist="35921" dir="2700000" algn="ctr" rotWithShape="0">
              <a:schemeClr val="bg2"/>
            </a:outerShdw>
          </a:effectLst>
        </p:spPr>
        <p:txBody>
          <a:bodyPr/>
          <a:lstStyle/>
          <a:p>
            <a:r>
              <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How to Overcome Obstacles in Your Life</a:t>
            </a:r>
          </a:p>
        </p:txBody>
      </p:sp>
      <p:sp>
        <p:nvSpPr>
          <p:cNvPr id="29699" name="Rectangle 3"/>
          <p:cNvSpPr>
            <a:spLocks noGrp="1" noChangeArrowheads="1"/>
          </p:cNvSpPr>
          <p:nvPr>
            <p:ph type="body" idx="1"/>
          </p:nvPr>
        </p:nvSpPr>
        <p:spPr>
          <a:xfrm>
            <a:off x="381000" y="1600200"/>
            <a:ext cx="8534400" cy="5029200"/>
          </a:xfrm>
          <a:effectLst/>
        </p:spPr>
        <p:txBody>
          <a:bodyPr/>
          <a:lstStyle/>
          <a:p>
            <a:pPr>
              <a:buClr>
                <a:schemeClr val="folHlink"/>
              </a:buClr>
            </a:pPr>
            <a:r>
              <a:rPr lang="en-US" b="1" dirty="0">
                <a:effectLst>
                  <a:outerShdw blurRad="50800" dist="101600" dir="8100000" algn="tr" rotWithShape="0">
                    <a:prstClr val="black">
                      <a:alpha val="75000"/>
                    </a:prstClr>
                  </a:outerShdw>
                </a:effectLst>
                <a:latin typeface="Tahoma" pitchFamily="34" charset="0"/>
              </a:rPr>
              <a:t>Expect Obstacles, Challenges and Temptations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1000" fill="hold"/>
                                        <p:tgtEl>
                                          <p:spTgt spid="2969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969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9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8915" name="Text Box 3"/>
          <p:cNvSpPr txBox="1">
            <a:spLocks noChangeArrowheads="1"/>
          </p:cNvSpPr>
          <p:nvPr/>
        </p:nvSpPr>
        <p:spPr bwMode="auto">
          <a:xfrm>
            <a:off x="152400" y="228600"/>
            <a:ext cx="8839200" cy="6465888"/>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200" b="1">
                <a:solidFill>
                  <a:srgbClr val="000000"/>
                </a:solidFill>
                <a:latin typeface="Tahoma" pitchFamily="34" charset="0"/>
              </a:rPr>
              <a:t>A champion went out from the camp of the Philistines, named Goliath, from Gath, whose height was six cubits and a span. He had a bronze helmet on his head, and he was armed with a coat of mail, and the weight of the coat was five thousand shekels of bronze. And he had bronze armor on his legs and a bronze javelin between his shoulders. Now the staff of his spear was like a weaver's beam, and his iron spearhead weighed six hundred shekels; and a shield-bearer went before him.       (1 Samuel 17:4-7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8915"/>
                                        </p:tgtEl>
                                        <p:attrNameLst>
                                          <p:attrName>style.visibility</p:attrName>
                                        </p:attrNameLst>
                                      </p:cBhvr>
                                      <p:to>
                                        <p:strVal val="visible"/>
                                      </p:to>
                                    </p:set>
                                    <p:animEffect transition="in" filter="box(out)">
                                      <p:cBhvr>
                                        <p:cTn id="7"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152400"/>
            <a:ext cx="7772400" cy="1219200"/>
          </a:xfrm>
          <a:ln>
            <a:solidFill>
              <a:schemeClr val="tx1"/>
            </a:solidFill>
          </a:ln>
        </p:spPr>
        <p:txBody>
          <a:bodyPr/>
          <a:lstStyle/>
          <a:p>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rPr>
              <a:t>Goliath’s Armor</a:t>
            </a:r>
          </a:p>
        </p:txBody>
      </p:sp>
      <p:sp>
        <p:nvSpPr>
          <p:cNvPr id="44035" name="Rectangle 3"/>
          <p:cNvSpPr>
            <a:spLocks noGrp="1" noChangeArrowheads="1"/>
          </p:cNvSpPr>
          <p:nvPr>
            <p:ph type="body" idx="1"/>
          </p:nvPr>
        </p:nvSpPr>
        <p:spPr>
          <a:xfrm>
            <a:off x="685800" y="1371600"/>
            <a:ext cx="8001000" cy="5105400"/>
          </a:xfrm>
          <a:effectLst/>
        </p:spPr>
        <p:txBody>
          <a:bodyPr/>
          <a:lstStyle/>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Height – Six Cubits and a span</a:t>
            </a:r>
          </a:p>
          <a:p>
            <a:pPr algn="ctr">
              <a:lnSpc>
                <a:spcPct val="90000"/>
              </a:lnSpc>
              <a:buFont typeface="Wingdings" pitchFamily="2" charset="2"/>
              <a:buNone/>
            </a:pPr>
            <a:r>
              <a:rPr lang="en-US" sz="4800" b="1" dirty="0">
                <a:solidFill>
                  <a:schemeClr val="folHlink"/>
                </a:solidFill>
                <a:effectLst>
                  <a:outerShdw blurRad="50800" dist="101600" dir="8100000" algn="tr" rotWithShape="0">
                    <a:prstClr val="black">
                      <a:alpha val="75000"/>
                    </a:prstClr>
                  </a:outerShdw>
                </a:effectLst>
                <a:latin typeface="Tahoma" pitchFamily="34" charset="0"/>
              </a:rPr>
              <a:t>9’  9”</a:t>
            </a: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Bronze Helmet</a:t>
            </a: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Bronze Coat of Mail – </a:t>
            </a:r>
            <a:r>
              <a:rPr lang="en-US" sz="3600" b="1" dirty="0">
                <a:solidFill>
                  <a:schemeClr val="folHlink"/>
                </a:solidFill>
                <a:effectLst>
                  <a:outerShdw blurRad="50800" dist="101600" dir="8100000" algn="tr" rotWithShape="0">
                    <a:prstClr val="black">
                      <a:alpha val="75000"/>
                    </a:prstClr>
                  </a:outerShdw>
                </a:effectLst>
                <a:latin typeface="Tahoma" pitchFamily="34" charset="0"/>
              </a:rPr>
              <a:t>250 lbs.</a:t>
            </a:r>
            <a:endParaRPr lang="en-US" sz="3600" b="1" dirty="0">
              <a:effectLst>
                <a:outerShdw blurRad="50800" dist="101600" dir="8100000" algn="tr" rotWithShape="0">
                  <a:prstClr val="black">
                    <a:alpha val="75000"/>
                  </a:prstClr>
                </a:outerShdw>
              </a:effectLst>
              <a:latin typeface="Tahoma" pitchFamily="34" charset="0"/>
            </a:endParaRP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Bronze armor on his legs</a:t>
            </a: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Spear – Weaver’s beam</a:t>
            </a: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Iron Spearhead – </a:t>
            </a:r>
            <a:r>
              <a:rPr lang="en-US" sz="3600" b="1" dirty="0">
                <a:solidFill>
                  <a:schemeClr val="folHlink"/>
                </a:solidFill>
                <a:effectLst>
                  <a:outerShdw blurRad="50800" dist="101600" dir="8100000" algn="tr" rotWithShape="0">
                    <a:prstClr val="black">
                      <a:alpha val="75000"/>
                    </a:prstClr>
                  </a:outerShdw>
                </a:effectLst>
                <a:latin typeface="Tahoma" pitchFamily="34" charset="0"/>
              </a:rPr>
              <a:t>25 lbs.</a:t>
            </a:r>
          </a:p>
          <a:p>
            <a:pPr>
              <a:lnSpc>
                <a:spcPct val="90000"/>
              </a:lnSpc>
              <a:buFont typeface="Wingdings" pitchFamily="2" charset="2"/>
              <a:buNone/>
            </a:pPr>
            <a:r>
              <a:rPr lang="en-US" sz="3600" b="1" dirty="0">
                <a:effectLst>
                  <a:outerShdw blurRad="50800" dist="101600" dir="8100000" algn="tr" rotWithShape="0">
                    <a:prstClr val="black">
                      <a:alpha val="75000"/>
                    </a:prstClr>
                  </a:outerShdw>
                </a:effectLst>
                <a:latin typeface="Tahoma" pitchFamily="34" charset="0"/>
              </a:rPr>
              <a:t>Shield-bearer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1000" fill="hold"/>
                                        <p:tgtEl>
                                          <p:spTgt spid="440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40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403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 calcmode="lin" valueType="num">
                                      <p:cBhvr>
                                        <p:cTn id="14" dur="1000" fill="hold"/>
                                        <p:tgtEl>
                                          <p:spTgt spid="4403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4403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4403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 calcmode="lin" valueType="num">
                                      <p:cBhvr>
                                        <p:cTn id="21" dur="1000" fill="hold"/>
                                        <p:tgtEl>
                                          <p:spTgt spid="4403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4403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440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 calcmode="lin" valueType="num">
                                      <p:cBhvr>
                                        <p:cTn id="28" dur="1000" fill="hold"/>
                                        <p:tgtEl>
                                          <p:spTgt spid="4403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4403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440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4035">
                                            <p:txEl>
                                              <p:pRg st="4" end="4"/>
                                            </p:txEl>
                                          </p:spTgt>
                                        </p:tgtEl>
                                        <p:attrNameLst>
                                          <p:attrName>style.visibility</p:attrName>
                                        </p:attrNameLst>
                                      </p:cBhvr>
                                      <p:to>
                                        <p:strVal val="visible"/>
                                      </p:to>
                                    </p:set>
                                    <p:anim calcmode="lin" valueType="num">
                                      <p:cBhvr>
                                        <p:cTn id="35" dur="1000" fill="hold"/>
                                        <p:tgtEl>
                                          <p:spTgt spid="4403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4403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4403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44035">
                                            <p:txEl>
                                              <p:pRg st="5" end="5"/>
                                            </p:txEl>
                                          </p:spTgt>
                                        </p:tgtEl>
                                        <p:attrNameLst>
                                          <p:attrName>style.visibility</p:attrName>
                                        </p:attrNameLst>
                                      </p:cBhvr>
                                      <p:to>
                                        <p:strVal val="visible"/>
                                      </p:to>
                                    </p:set>
                                    <p:anim calcmode="lin" valueType="num">
                                      <p:cBhvr>
                                        <p:cTn id="42" dur="1000" fill="hold"/>
                                        <p:tgtEl>
                                          <p:spTgt spid="4403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4403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4403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44035">
                                            <p:txEl>
                                              <p:pRg st="6" end="6"/>
                                            </p:txEl>
                                          </p:spTgt>
                                        </p:tgtEl>
                                        <p:attrNameLst>
                                          <p:attrName>style.visibility</p:attrName>
                                        </p:attrNameLst>
                                      </p:cBhvr>
                                      <p:to>
                                        <p:strVal val="visible"/>
                                      </p:to>
                                    </p:set>
                                    <p:anim calcmode="lin" valueType="num">
                                      <p:cBhvr>
                                        <p:cTn id="49" dur="1000" fill="hold"/>
                                        <p:tgtEl>
                                          <p:spTgt spid="4403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4403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4403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44035">
                                            <p:txEl>
                                              <p:pRg st="7" end="7"/>
                                            </p:txEl>
                                          </p:spTgt>
                                        </p:tgtEl>
                                        <p:attrNameLst>
                                          <p:attrName>style.visibility</p:attrName>
                                        </p:attrNameLst>
                                      </p:cBhvr>
                                      <p:to>
                                        <p:strVal val="visible"/>
                                      </p:to>
                                    </p:set>
                                    <p:anim calcmode="lin" valueType="num">
                                      <p:cBhvr>
                                        <p:cTn id="56" dur="1000" fill="hold"/>
                                        <p:tgtEl>
                                          <p:spTgt spid="44035">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4403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440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p:cNvSpPr>
            <a:spLocks noGrp="1" noChangeArrowheads="1"/>
          </p:cNvSpPr>
          <p:nvPr>
            <p:ph type="title"/>
          </p:nvPr>
        </p:nvSpPr>
        <p:spPr/>
        <p:txBody>
          <a:bodyPr/>
          <a:lstStyle/>
          <a:p>
            <a:endParaRPr lang="en-US"/>
          </a:p>
        </p:txBody>
      </p:sp>
      <p:pic>
        <p:nvPicPr>
          <p:cNvPr id="39940" name="Picture 4" descr="David and Goliath 002"/>
          <p:cNvPicPr>
            <a:picLocks noGrp="1" noChangeAspect="1" noChangeArrowheads="1"/>
          </p:cNvPicPr>
          <p:nvPr>
            <p:ph idx="1"/>
          </p:nvPr>
        </p:nvPicPr>
        <p:blipFill>
          <a:blip r:embed="rId2"/>
          <a:srcRect/>
          <a:stretch>
            <a:fillRect/>
          </a:stretch>
        </p:blipFill>
        <p:spPr>
          <a:xfrm>
            <a:off x="0" y="0"/>
            <a:ext cx="9144000" cy="7467600"/>
          </a:xfrm>
          <a:noFill/>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6083" name="Text Box 3"/>
          <p:cNvSpPr txBox="1">
            <a:spLocks noChangeArrowheads="1"/>
          </p:cNvSpPr>
          <p:nvPr/>
        </p:nvSpPr>
        <p:spPr bwMode="auto">
          <a:xfrm>
            <a:off x="152400" y="304800"/>
            <a:ext cx="8839200" cy="6172200"/>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600" b="1">
                <a:solidFill>
                  <a:srgbClr val="000000"/>
                </a:solidFill>
                <a:latin typeface="Tahoma" pitchFamily="34" charset="0"/>
              </a:rPr>
              <a:t>All the men of Israel, when they saw the man, fled from him and were dreadfully afraid. So the men of Israel said, "Have you seen this man who has come up? Surely he has come up to defy Israel; and it shall be that the man who kills him the king will enrich with great riches, will give him his daughter, and give his father's house exemption from taxes in Israel." (1 Samuel 17:24-25)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6083"/>
                                        </p:tgtEl>
                                        <p:attrNameLst>
                                          <p:attrName>style.visibility</p:attrName>
                                        </p:attrNameLst>
                                      </p:cBhvr>
                                      <p:to>
                                        <p:strVal val="visible"/>
                                      </p:to>
                                    </p:set>
                                    <p:animEffect transition="in" filter="box(out)">
                                      <p:cBhvr>
                                        <p:cTn id="7" dur="5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7107" name="Text Box 3"/>
          <p:cNvSpPr txBox="1">
            <a:spLocks noChangeArrowheads="1"/>
          </p:cNvSpPr>
          <p:nvPr/>
        </p:nvSpPr>
        <p:spPr bwMode="auto">
          <a:xfrm>
            <a:off x="152400" y="609600"/>
            <a:ext cx="8839200" cy="561657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4000" b="1">
                <a:solidFill>
                  <a:srgbClr val="000000"/>
                </a:solidFill>
                <a:latin typeface="Tahoma" pitchFamily="34" charset="0"/>
              </a:rPr>
              <a:t>David spoke to the men who stood by him, saying,           "What shall be done for the man who kills this Philistine and takes away the reproach from Israel? For who is this uncircumcised Philistine, that he should defy  the armies of the living God?"                           (1 Samuel 17:26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7107"/>
                                        </p:tgtEl>
                                        <p:attrNameLst>
                                          <p:attrName>style.visibility</p:attrName>
                                        </p:attrNameLst>
                                      </p:cBhvr>
                                      <p:to>
                                        <p:strVal val="visible"/>
                                      </p:to>
                                    </p:set>
                                    <p:animEffect transition="in" filter="box(out)">
                                      <p:cBhvr>
                                        <p:cTn id="7"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j0177808"/>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2227" name="Text Box 3"/>
          <p:cNvSpPr txBox="1">
            <a:spLocks noChangeArrowheads="1"/>
          </p:cNvSpPr>
          <p:nvPr/>
        </p:nvSpPr>
        <p:spPr bwMode="auto">
          <a:xfrm>
            <a:off x="152400" y="762000"/>
            <a:ext cx="8839200" cy="5622925"/>
          </a:xfrm>
          <a:prstGeom prst="rect">
            <a:avLst/>
          </a:prstGeom>
          <a:solidFill>
            <a:srgbClr val="FFFFFF"/>
          </a:solidFill>
          <a:ln w="38100">
            <a:solidFill>
              <a:schemeClr val="tx1"/>
            </a:solidFill>
            <a:miter lim="800000"/>
            <a:headEnd/>
            <a:tailEnd/>
          </a:ln>
          <a:effectLst>
            <a:outerShdw dist="35921" dir="2700000" algn="ctr" rotWithShape="0">
              <a:schemeClr val="bg2"/>
            </a:outerShdw>
          </a:effectLst>
        </p:spPr>
        <p:txBody>
          <a:bodyPr>
            <a:spAutoFit/>
          </a:bodyPr>
          <a:lstStyle/>
          <a:p>
            <a:pPr algn="ctr">
              <a:spcBef>
                <a:spcPct val="50000"/>
              </a:spcBef>
              <a:tabLst>
                <a:tab pos="4349750" algn="l"/>
              </a:tabLst>
            </a:pPr>
            <a:r>
              <a:rPr lang="en-US" sz="3600" b="1">
                <a:solidFill>
                  <a:srgbClr val="000000"/>
                </a:solidFill>
                <a:latin typeface="Tahoma" pitchFamily="34" charset="0"/>
              </a:rPr>
              <a:t>Now Eliab his oldest brother heard when he spoke to the men; and Eliab's anger was aroused against David, and he said, "Why did you come down here? And with whom have you left those few sheep in the wilderness? I know your pride and the insolence of your heart, for you have come down to see the battle." (1 Samuel 17:28 NKJV)</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52227"/>
                                        </p:tgtEl>
                                        <p:attrNameLst>
                                          <p:attrName>style.visibility</p:attrName>
                                        </p:attrNameLst>
                                      </p:cBhvr>
                                      <p:to>
                                        <p:strVal val="visible"/>
                                      </p:to>
                                    </p:set>
                                    <p:animEffect transition="in" filter="box(out)">
                                      <p:cBhvr>
                                        <p:cTn id="7" dur="500"/>
                                        <p:tgtEl>
                                          <p:spTgt spid="5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autoUpdateAnimBg="0"/>
    </p:bldLst>
  </p:timing>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TotalTime>
  <Words>1555</Words>
  <Application>Microsoft Office PowerPoint</Application>
  <PresentationFormat>On-screen Show (4:3)</PresentationFormat>
  <Paragraphs>75</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Soaring</vt:lpstr>
      <vt:lpstr>PowerPoint Presentation</vt:lpstr>
      <vt:lpstr>Obstacles </vt:lpstr>
      <vt:lpstr>How to Overcome Obstacles in Your Life</vt:lpstr>
      <vt:lpstr>PowerPoint Presentation</vt:lpstr>
      <vt:lpstr>Goliath’s Armor</vt:lpstr>
      <vt:lpstr>PowerPoint Presentation</vt:lpstr>
      <vt:lpstr>PowerPoint Presentation</vt:lpstr>
      <vt:lpstr>PowerPoint Presentation</vt:lpstr>
      <vt:lpstr>PowerPoint Presentation</vt:lpstr>
      <vt:lpstr>How to Overcome Obstacles in Your Life</vt:lpstr>
      <vt:lpstr>PowerPoint Presentation</vt:lpstr>
      <vt:lpstr>PowerPoint Presentation</vt:lpstr>
      <vt:lpstr>How to Overcome Obstacles in Your Life</vt:lpstr>
      <vt:lpstr>PowerPoint Presentation</vt:lpstr>
      <vt:lpstr>How to Overcome Obstacles in Your Life</vt:lpstr>
      <vt:lpstr>PowerPoint Presentation</vt:lpstr>
      <vt:lpstr>PowerPoint Presentation</vt:lpstr>
      <vt:lpstr>How to Overcome Obstacles in Your Life</vt:lpstr>
      <vt:lpstr>PowerPoint Presentation</vt:lpstr>
      <vt:lpstr>PowerPoint Presentation</vt:lpstr>
      <vt:lpstr>How to Overcome Obstacles in Your Life</vt:lpstr>
      <vt:lpstr>PowerPoint Presentation</vt:lpstr>
      <vt:lpstr>PowerPoint Presentation</vt:lpstr>
      <vt:lpstr>PowerPoint Presentation</vt:lpstr>
      <vt:lpstr>PowerPoint Presentation</vt:lpstr>
      <vt:lpstr>How to Overcome Obstacles in Your Life</vt:lpstr>
      <vt:lpstr>PowerPoint Presentation</vt:lpstr>
      <vt:lpstr>How to Overcome Obstacles in Your Life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Anderson</dc:creator>
  <cp:lastModifiedBy>Michael Hardin</cp:lastModifiedBy>
  <cp:revision>22</cp:revision>
  <dcterms:created xsi:type="dcterms:W3CDTF">2004-03-15T22:39:17Z</dcterms:created>
  <dcterms:modified xsi:type="dcterms:W3CDTF">2012-09-02T03:27:28Z</dcterms:modified>
</cp:coreProperties>
</file>