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2" r:id="rId3"/>
    <p:sldId id="263" r:id="rId4"/>
    <p:sldId id="264" r:id="rId5"/>
    <p:sldId id="265" r:id="rId6"/>
    <p:sldId id="258" r:id="rId7"/>
    <p:sldId id="266" r:id="rId8"/>
    <p:sldId id="267" r:id="rId9"/>
    <p:sldId id="268" r:id="rId10"/>
    <p:sldId id="269" r:id="rId11"/>
    <p:sldId id="270"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033962-A61A-40E4-9523-96F7A9773FEF}" type="datetimeFigureOut">
              <a:rPr lang="en-US" smtClean="0"/>
              <a:t>6/3/2012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F4976-7F9B-4465-A136-B33FB2CFFC1F}" type="slidenum">
              <a:rPr lang="en-US" smtClean="0"/>
              <a:t>‹#›</a:t>
            </a:fld>
            <a:endParaRPr lang="en-US"/>
          </a:p>
        </p:txBody>
      </p:sp>
    </p:spTree>
    <p:extLst>
      <p:ext uri="{BB962C8B-B14F-4D97-AF65-F5344CB8AC3E}">
        <p14:creationId xmlns:p14="http://schemas.microsoft.com/office/powerpoint/2010/main" val="2336528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033962-A61A-40E4-9523-96F7A9773FEF}" type="datetimeFigureOut">
              <a:rPr lang="en-US" smtClean="0"/>
              <a:t>6/3/2012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F4976-7F9B-4465-A136-B33FB2CFFC1F}" type="slidenum">
              <a:rPr lang="en-US" smtClean="0"/>
              <a:t>‹#›</a:t>
            </a:fld>
            <a:endParaRPr lang="en-US"/>
          </a:p>
        </p:txBody>
      </p:sp>
    </p:spTree>
    <p:extLst>
      <p:ext uri="{BB962C8B-B14F-4D97-AF65-F5344CB8AC3E}">
        <p14:creationId xmlns:p14="http://schemas.microsoft.com/office/powerpoint/2010/main" val="1957417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033962-A61A-40E4-9523-96F7A9773FEF}" type="datetimeFigureOut">
              <a:rPr lang="en-US" smtClean="0"/>
              <a:t>6/3/2012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F4976-7F9B-4465-A136-B33FB2CFFC1F}" type="slidenum">
              <a:rPr lang="en-US" smtClean="0"/>
              <a:t>‹#›</a:t>
            </a:fld>
            <a:endParaRPr lang="en-US"/>
          </a:p>
        </p:txBody>
      </p:sp>
    </p:spTree>
    <p:extLst>
      <p:ext uri="{BB962C8B-B14F-4D97-AF65-F5344CB8AC3E}">
        <p14:creationId xmlns:p14="http://schemas.microsoft.com/office/powerpoint/2010/main" val="2868380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033962-A61A-40E4-9523-96F7A9773FEF}" type="datetimeFigureOut">
              <a:rPr lang="en-US" smtClean="0"/>
              <a:t>6/3/2012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F4976-7F9B-4465-A136-B33FB2CFFC1F}" type="slidenum">
              <a:rPr lang="en-US" smtClean="0"/>
              <a:t>‹#›</a:t>
            </a:fld>
            <a:endParaRPr lang="en-US"/>
          </a:p>
        </p:txBody>
      </p:sp>
    </p:spTree>
    <p:extLst>
      <p:ext uri="{BB962C8B-B14F-4D97-AF65-F5344CB8AC3E}">
        <p14:creationId xmlns:p14="http://schemas.microsoft.com/office/powerpoint/2010/main" val="4171845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033962-A61A-40E4-9523-96F7A9773FEF}" type="datetimeFigureOut">
              <a:rPr lang="en-US" smtClean="0"/>
              <a:t>6/3/2012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F4976-7F9B-4465-A136-B33FB2CFFC1F}" type="slidenum">
              <a:rPr lang="en-US" smtClean="0"/>
              <a:t>‹#›</a:t>
            </a:fld>
            <a:endParaRPr lang="en-US"/>
          </a:p>
        </p:txBody>
      </p:sp>
    </p:spTree>
    <p:extLst>
      <p:ext uri="{BB962C8B-B14F-4D97-AF65-F5344CB8AC3E}">
        <p14:creationId xmlns:p14="http://schemas.microsoft.com/office/powerpoint/2010/main" val="1981956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033962-A61A-40E4-9523-96F7A9773FEF}" type="datetimeFigureOut">
              <a:rPr lang="en-US" smtClean="0"/>
              <a:t>6/3/2012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F4976-7F9B-4465-A136-B33FB2CFFC1F}" type="slidenum">
              <a:rPr lang="en-US" smtClean="0"/>
              <a:t>‹#›</a:t>
            </a:fld>
            <a:endParaRPr lang="en-US"/>
          </a:p>
        </p:txBody>
      </p:sp>
    </p:spTree>
    <p:extLst>
      <p:ext uri="{BB962C8B-B14F-4D97-AF65-F5344CB8AC3E}">
        <p14:creationId xmlns:p14="http://schemas.microsoft.com/office/powerpoint/2010/main" val="1852913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033962-A61A-40E4-9523-96F7A9773FEF}" type="datetimeFigureOut">
              <a:rPr lang="en-US" smtClean="0"/>
              <a:t>6/3/2012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F4976-7F9B-4465-A136-B33FB2CFFC1F}" type="slidenum">
              <a:rPr lang="en-US" smtClean="0"/>
              <a:t>‹#›</a:t>
            </a:fld>
            <a:endParaRPr lang="en-US"/>
          </a:p>
        </p:txBody>
      </p:sp>
    </p:spTree>
    <p:extLst>
      <p:ext uri="{BB962C8B-B14F-4D97-AF65-F5344CB8AC3E}">
        <p14:creationId xmlns:p14="http://schemas.microsoft.com/office/powerpoint/2010/main" val="3534033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033962-A61A-40E4-9523-96F7A9773FEF}" type="datetimeFigureOut">
              <a:rPr lang="en-US" smtClean="0"/>
              <a:t>6/3/2012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F4976-7F9B-4465-A136-B33FB2CFFC1F}" type="slidenum">
              <a:rPr lang="en-US" smtClean="0"/>
              <a:t>‹#›</a:t>
            </a:fld>
            <a:endParaRPr lang="en-US"/>
          </a:p>
        </p:txBody>
      </p:sp>
    </p:spTree>
    <p:extLst>
      <p:ext uri="{BB962C8B-B14F-4D97-AF65-F5344CB8AC3E}">
        <p14:creationId xmlns:p14="http://schemas.microsoft.com/office/powerpoint/2010/main" val="3518306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033962-A61A-40E4-9523-96F7A9773FEF}" type="datetimeFigureOut">
              <a:rPr lang="en-US" smtClean="0"/>
              <a:t>6/3/2012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F4976-7F9B-4465-A136-B33FB2CFFC1F}" type="slidenum">
              <a:rPr lang="en-US" smtClean="0"/>
              <a:t>‹#›</a:t>
            </a:fld>
            <a:endParaRPr lang="en-US"/>
          </a:p>
        </p:txBody>
      </p:sp>
    </p:spTree>
    <p:extLst>
      <p:ext uri="{BB962C8B-B14F-4D97-AF65-F5344CB8AC3E}">
        <p14:creationId xmlns:p14="http://schemas.microsoft.com/office/powerpoint/2010/main" val="2167680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033962-A61A-40E4-9523-96F7A9773FEF}" type="datetimeFigureOut">
              <a:rPr lang="en-US" smtClean="0"/>
              <a:t>6/3/2012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F4976-7F9B-4465-A136-B33FB2CFFC1F}" type="slidenum">
              <a:rPr lang="en-US" smtClean="0"/>
              <a:t>‹#›</a:t>
            </a:fld>
            <a:endParaRPr lang="en-US"/>
          </a:p>
        </p:txBody>
      </p:sp>
    </p:spTree>
    <p:extLst>
      <p:ext uri="{BB962C8B-B14F-4D97-AF65-F5344CB8AC3E}">
        <p14:creationId xmlns:p14="http://schemas.microsoft.com/office/powerpoint/2010/main" val="3929259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033962-A61A-40E4-9523-96F7A9773FEF}" type="datetimeFigureOut">
              <a:rPr lang="en-US" smtClean="0"/>
              <a:t>6/3/2012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F4976-7F9B-4465-A136-B33FB2CFFC1F}" type="slidenum">
              <a:rPr lang="en-US" smtClean="0"/>
              <a:t>‹#›</a:t>
            </a:fld>
            <a:endParaRPr lang="en-US"/>
          </a:p>
        </p:txBody>
      </p:sp>
    </p:spTree>
    <p:extLst>
      <p:ext uri="{BB962C8B-B14F-4D97-AF65-F5344CB8AC3E}">
        <p14:creationId xmlns:p14="http://schemas.microsoft.com/office/powerpoint/2010/main" val="643016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033962-A61A-40E4-9523-96F7A9773FEF}" type="datetimeFigureOut">
              <a:rPr lang="en-US" smtClean="0"/>
              <a:t>6/3/2012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F4976-7F9B-4465-A136-B33FB2CFFC1F}" type="slidenum">
              <a:rPr lang="en-US" smtClean="0"/>
              <a:t>‹#›</a:t>
            </a:fld>
            <a:endParaRPr lang="en-US"/>
          </a:p>
        </p:txBody>
      </p:sp>
    </p:spTree>
    <p:extLst>
      <p:ext uri="{BB962C8B-B14F-4D97-AF65-F5344CB8AC3E}">
        <p14:creationId xmlns:p14="http://schemas.microsoft.com/office/powerpoint/2010/main" val="640366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globeimages.net/data/media/5/sunrise_at_myrtle_beach.jpg"/>
          <p:cNvPicPr>
            <a:picLocks noChangeAspect="1" noChangeArrowheads="1"/>
          </p:cNvPicPr>
          <p:nvPr/>
        </p:nvPicPr>
        <p:blipFill rotWithShape="1">
          <a:blip r:embed="rId2">
            <a:extLst>
              <a:ext uri="{28A0092B-C50C-407E-A947-70E740481C1C}">
                <a14:useLocalDpi xmlns:a14="http://schemas.microsoft.com/office/drawing/2010/main" val="0"/>
              </a:ext>
            </a:extLst>
          </a:blip>
          <a:srcRect l="14420" b="1442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76200"/>
            <a:ext cx="7772400" cy="1470025"/>
          </a:xfrm>
        </p:spPr>
        <p:txBody>
          <a:bodyPr>
            <a:normAutofit/>
          </a:bodyPr>
          <a:lstStyle/>
          <a:p>
            <a:r>
              <a:rPr lang="en-US" sz="6000" b="1" dirty="0" smtClean="0">
                <a:ln w="19050" cmpd="sng">
                  <a:solidFill>
                    <a:srgbClr val="002060"/>
                  </a:solidFill>
                  <a:prstDash val="solid"/>
                </a:ln>
                <a:solidFill>
                  <a:schemeClr val="bg1"/>
                </a:solidFill>
              </a:rPr>
              <a:t>“Let There Be Light”</a:t>
            </a:r>
            <a:endParaRPr lang="en-US" sz="6000" b="1" dirty="0">
              <a:ln w="19050" cmpd="sng">
                <a:solidFill>
                  <a:srgbClr val="002060"/>
                </a:solidFill>
                <a:prstDash val="solid"/>
              </a:ln>
              <a:solidFill>
                <a:schemeClr val="bg1"/>
              </a:solidFill>
            </a:endParaRPr>
          </a:p>
        </p:txBody>
      </p:sp>
    </p:spTree>
    <p:extLst>
      <p:ext uri="{BB962C8B-B14F-4D97-AF65-F5344CB8AC3E}">
        <p14:creationId xmlns:p14="http://schemas.microsoft.com/office/powerpoint/2010/main" val="3152416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Introduction of Light at                      Our Conversion</a:t>
            </a:r>
            <a:endParaRPr lang="en-US" b="1" dirty="0"/>
          </a:p>
        </p:txBody>
      </p:sp>
      <p:sp>
        <p:nvSpPr>
          <p:cNvPr id="3" name="Content Placeholder 2"/>
          <p:cNvSpPr>
            <a:spLocks noGrp="1"/>
          </p:cNvSpPr>
          <p:nvPr>
            <p:ph idx="1"/>
          </p:nvPr>
        </p:nvSpPr>
        <p:spPr/>
        <p:txBody>
          <a:bodyPr/>
          <a:lstStyle/>
          <a:p>
            <a:r>
              <a:rPr lang="en-US" b="1" dirty="0" smtClean="0"/>
              <a:t>2 Corinthians 4:3-6</a:t>
            </a:r>
            <a:endParaRPr lang="en-US" b="1" dirty="0"/>
          </a:p>
        </p:txBody>
      </p:sp>
    </p:spTree>
    <p:extLst>
      <p:ext uri="{BB962C8B-B14F-4D97-AF65-F5344CB8AC3E}">
        <p14:creationId xmlns:p14="http://schemas.microsoft.com/office/powerpoint/2010/main" val="706838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Introduction of Light at                      Our Conversion</a:t>
            </a:r>
            <a:endParaRPr lang="en-US" b="1" dirty="0"/>
          </a:p>
        </p:txBody>
      </p:sp>
      <p:sp>
        <p:nvSpPr>
          <p:cNvPr id="3" name="Content Placeholder 2"/>
          <p:cNvSpPr>
            <a:spLocks noGrp="1"/>
          </p:cNvSpPr>
          <p:nvPr>
            <p:ph idx="1"/>
          </p:nvPr>
        </p:nvSpPr>
        <p:spPr/>
        <p:txBody>
          <a:bodyPr>
            <a:normAutofit/>
          </a:bodyPr>
          <a:lstStyle/>
          <a:p>
            <a:pPr lvl="0"/>
            <a:r>
              <a:rPr lang="en-US" b="1" dirty="0"/>
              <a:t>1 Peter 2:9 </a:t>
            </a:r>
            <a:r>
              <a:rPr lang="en-US" b="1" dirty="0" smtClean="0"/>
              <a:t>- </a:t>
            </a:r>
            <a:r>
              <a:rPr lang="en-US" b="1" dirty="0"/>
              <a:t>the gospel calls us out of darkness and into </a:t>
            </a:r>
            <a:r>
              <a:rPr lang="en-US" b="1" dirty="0" smtClean="0"/>
              <a:t>light. </a:t>
            </a:r>
            <a:endParaRPr lang="en-US" b="1" dirty="0"/>
          </a:p>
          <a:p>
            <a:pPr lvl="0"/>
            <a:r>
              <a:rPr lang="en-US" b="1" dirty="0"/>
              <a:t>Acts 26:18 </a:t>
            </a:r>
            <a:r>
              <a:rPr lang="en-US" b="1" dirty="0" smtClean="0"/>
              <a:t>- </a:t>
            </a:r>
            <a:r>
              <a:rPr lang="en-US" b="1" dirty="0"/>
              <a:t>Paul was commissioned by Christ to go to the Gentiles to open their eyes, in order to </a:t>
            </a:r>
            <a:r>
              <a:rPr lang="en-US" b="1" i="1" dirty="0" smtClean="0"/>
              <a:t>“turn </a:t>
            </a:r>
            <a:r>
              <a:rPr lang="en-US" b="1" i="1" dirty="0"/>
              <a:t>them from darkness to light</a:t>
            </a:r>
            <a:r>
              <a:rPr lang="en-US" b="1" dirty="0" smtClean="0"/>
              <a:t>…”</a:t>
            </a:r>
            <a:endParaRPr lang="en-US" b="1" dirty="0"/>
          </a:p>
          <a:p>
            <a:pPr lvl="0"/>
            <a:r>
              <a:rPr lang="en-US" b="1" dirty="0"/>
              <a:t>1 John 1:7 </a:t>
            </a:r>
            <a:r>
              <a:rPr lang="en-US" b="1" dirty="0" smtClean="0"/>
              <a:t>- </a:t>
            </a:r>
            <a:r>
              <a:rPr lang="en-US" b="1" dirty="0"/>
              <a:t>fellowship with God is dependent upon us continuing to walk in the light of God’s word. </a:t>
            </a:r>
          </a:p>
        </p:txBody>
      </p:sp>
    </p:spTree>
    <p:extLst>
      <p:ext uri="{BB962C8B-B14F-4D97-AF65-F5344CB8AC3E}">
        <p14:creationId xmlns:p14="http://schemas.microsoft.com/office/powerpoint/2010/main" val="706709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www.globeimages.net/data/media/5/sunrise_at_myrtle_beach.jpg"/>
          <p:cNvPicPr>
            <a:picLocks noChangeAspect="1" noChangeArrowheads="1"/>
          </p:cNvPicPr>
          <p:nvPr/>
        </p:nvPicPr>
        <p:blipFill rotWithShape="1">
          <a:blip r:embed="rId2">
            <a:extLst>
              <a:ext uri="{28A0092B-C50C-407E-A947-70E740481C1C}">
                <a14:useLocalDpi xmlns:a14="http://schemas.microsoft.com/office/drawing/2010/main" val="0"/>
              </a:ext>
            </a:extLst>
          </a:blip>
          <a:srcRect l="14420" b="1442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457200" y="274638"/>
            <a:ext cx="8229600" cy="1020762"/>
          </a:xfrm>
        </p:spPr>
        <p:txBody>
          <a:bodyPr>
            <a:normAutofit/>
          </a:bodyPr>
          <a:lstStyle/>
          <a:p>
            <a:r>
              <a:rPr lang="en-US" sz="4800" b="1" dirty="0" smtClean="0">
                <a:ln w="18415" cmpd="sng">
                  <a:solidFill>
                    <a:schemeClr val="tx1"/>
                  </a:solidFill>
                  <a:prstDash val="solid"/>
                </a:ln>
                <a:solidFill>
                  <a:srgbClr val="FFFFFF"/>
                </a:solidFill>
                <a:effectLst>
                  <a:outerShdw blurRad="63500" dir="3600000" algn="tl" rotWithShape="0">
                    <a:srgbClr val="000000">
                      <a:alpha val="70000"/>
                    </a:srgbClr>
                  </a:outerShdw>
                </a:effectLst>
              </a:rPr>
              <a:t>“Let There Be Light”</a:t>
            </a:r>
            <a:endParaRPr lang="en-US" sz="4800" b="1" dirty="0">
              <a:ln w="18415" cmpd="sng">
                <a:solidFill>
                  <a:schemeClr val="tx1"/>
                </a:solidFill>
                <a:prstDash val="solid"/>
              </a:ln>
              <a:solidFill>
                <a:srgbClr val="FFFFFF"/>
              </a:solidFill>
              <a:effectLst>
                <a:outerShdw blurRad="63500" dir="3600000" algn="tl" rotWithShape="0">
                  <a:srgbClr val="000000">
                    <a:alpha val="70000"/>
                  </a:srgbClr>
                </a:outerShdw>
              </a:effectLst>
            </a:endParaRPr>
          </a:p>
        </p:txBody>
      </p:sp>
      <p:sp>
        <p:nvSpPr>
          <p:cNvPr id="5" name="Content Placeholder 4"/>
          <p:cNvSpPr>
            <a:spLocks noGrp="1"/>
          </p:cNvSpPr>
          <p:nvPr>
            <p:ph idx="1"/>
          </p:nvPr>
        </p:nvSpPr>
        <p:spPr>
          <a:xfrm>
            <a:off x="457200" y="1371600"/>
            <a:ext cx="8229600" cy="4754563"/>
          </a:xfrm>
        </p:spPr>
        <p:txBody>
          <a:bodyPr>
            <a:normAutofit/>
          </a:bodyPr>
          <a:lstStyle/>
          <a:p>
            <a:pPr marL="0" lvl="0" indent="0" algn="ctr">
              <a:buNone/>
            </a:pPr>
            <a:r>
              <a:rPr lang="en-US" sz="3600" b="1" dirty="0" smtClean="0"/>
              <a:t>God has given us light.</a:t>
            </a:r>
          </a:p>
          <a:p>
            <a:pPr lvl="0"/>
            <a:r>
              <a:rPr lang="en-US" sz="3600" b="1" dirty="0" smtClean="0"/>
              <a:t>Physical </a:t>
            </a:r>
            <a:r>
              <a:rPr lang="en-US" sz="3600" b="1" dirty="0"/>
              <a:t>light at the Creation. </a:t>
            </a:r>
          </a:p>
          <a:p>
            <a:pPr lvl="0"/>
            <a:r>
              <a:rPr lang="en-US" sz="3600" b="1" dirty="0"/>
              <a:t>His Son at the Incarnation. </a:t>
            </a:r>
          </a:p>
          <a:p>
            <a:pPr lvl="0"/>
            <a:r>
              <a:rPr lang="en-US" sz="3600" b="1" dirty="0"/>
              <a:t>Spiritual Light at Our Conversion.</a:t>
            </a:r>
          </a:p>
        </p:txBody>
      </p:sp>
    </p:spTree>
    <p:extLst>
      <p:ext uri="{BB962C8B-B14F-4D97-AF65-F5344CB8AC3E}">
        <p14:creationId xmlns:p14="http://schemas.microsoft.com/office/powerpoint/2010/main" val="3510307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www.globeimages.net/data/media/5/sunrise_at_myrtle_beach.jpg"/>
          <p:cNvPicPr>
            <a:picLocks noChangeAspect="1" noChangeArrowheads="1"/>
          </p:cNvPicPr>
          <p:nvPr/>
        </p:nvPicPr>
        <p:blipFill rotWithShape="1">
          <a:blip r:embed="rId2">
            <a:extLst>
              <a:ext uri="{28A0092B-C50C-407E-A947-70E740481C1C}">
                <a14:useLocalDpi xmlns:a14="http://schemas.microsoft.com/office/drawing/2010/main" val="0"/>
              </a:ext>
            </a:extLst>
          </a:blip>
          <a:srcRect l="14420" b="1442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457200" y="274638"/>
            <a:ext cx="8229600" cy="1020762"/>
          </a:xfrm>
        </p:spPr>
        <p:txBody>
          <a:bodyPr>
            <a:normAutofit/>
          </a:bodyPr>
          <a:lstStyle/>
          <a:p>
            <a:r>
              <a:rPr lang="en-US" sz="4800" b="1" dirty="0" smtClean="0">
                <a:ln w="18415" cmpd="sng">
                  <a:solidFill>
                    <a:schemeClr val="tx1"/>
                  </a:solidFill>
                  <a:prstDash val="solid"/>
                </a:ln>
                <a:solidFill>
                  <a:srgbClr val="FFFFFF"/>
                </a:solidFill>
                <a:effectLst>
                  <a:outerShdw blurRad="63500" dir="3600000" algn="tl" rotWithShape="0">
                    <a:srgbClr val="000000">
                      <a:alpha val="70000"/>
                    </a:srgbClr>
                  </a:outerShdw>
                </a:effectLst>
              </a:rPr>
              <a:t>Physical Qualities of Light</a:t>
            </a:r>
            <a:endParaRPr lang="en-US" sz="4800" b="1" dirty="0">
              <a:ln w="18415" cmpd="sng">
                <a:solidFill>
                  <a:schemeClr val="tx1"/>
                </a:solidFill>
                <a:prstDash val="solid"/>
              </a:ln>
              <a:solidFill>
                <a:srgbClr val="FFFFFF"/>
              </a:solidFill>
              <a:effectLst>
                <a:outerShdw blurRad="63500" dir="3600000" algn="tl" rotWithShape="0">
                  <a:srgbClr val="000000">
                    <a:alpha val="70000"/>
                  </a:srgbClr>
                </a:outerShdw>
              </a:effectLst>
            </a:endParaRPr>
          </a:p>
        </p:txBody>
      </p:sp>
      <p:sp>
        <p:nvSpPr>
          <p:cNvPr id="5" name="Content Placeholder 4"/>
          <p:cNvSpPr>
            <a:spLocks noGrp="1"/>
          </p:cNvSpPr>
          <p:nvPr>
            <p:ph idx="1"/>
          </p:nvPr>
        </p:nvSpPr>
        <p:spPr>
          <a:xfrm>
            <a:off x="457200" y="1371600"/>
            <a:ext cx="8229600" cy="4754563"/>
          </a:xfrm>
        </p:spPr>
        <p:txBody>
          <a:bodyPr/>
          <a:lstStyle/>
          <a:p>
            <a:r>
              <a:rPr lang="en-US" b="1" dirty="0" err="1" smtClean="0"/>
              <a:t>Rulership</a:t>
            </a:r>
            <a:r>
              <a:rPr lang="en-US" b="1" dirty="0" smtClean="0"/>
              <a:t> Over Universe - Gen. 1:16</a:t>
            </a:r>
          </a:p>
          <a:p>
            <a:r>
              <a:rPr lang="en-US" b="1" dirty="0" smtClean="0"/>
              <a:t>Protection and Safety - Ex. 13:21</a:t>
            </a:r>
          </a:p>
          <a:p>
            <a:r>
              <a:rPr lang="en-US" b="1" dirty="0" smtClean="0"/>
              <a:t>Illumination - Acts 16:29</a:t>
            </a:r>
          </a:p>
          <a:p>
            <a:r>
              <a:rPr lang="en-US" b="1" dirty="0" smtClean="0"/>
              <a:t>Source of Life</a:t>
            </a:r>
            <a:endParaRPr lang="en-US" b="1" dirty="0"/>
          </a:p>
        </p:txBody>
      </p:sp>
    </p:spTree>
    <p:extLst>
      <p:ext uri="{BB962C8B-B14F-4D97-AF65-F5344CB8AC3E}">
        <p14:creationId xmlns:p14="http://schemas.microsoft.com/office/powerpoint/2010/main" val="3477797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www.globeimages.net/data/media/5/sunrise_at_myrtle_beach.jpg"/>
          <p:cNvPicPr>
            <a:picLocks noChangeAspect="1" noChangeArrowheads="1"/>
          </p:cNvPicPr>
          <p:nvPr/>
        </p:nvPicPr>
        <p:blipFill rotWithShape="1">
          <a:blip r:embed="rId2">
            <a:extLst>
              <a:ext uri="{28A0092B-C50C-407E-A947-70E740481C1C}">
                <a14:useLocalDpi xmlns:a14="http://schemas.microsoft.com/office/drawing/2010/main" val="0"/>
              </a:ext>
            </a:extLst>
          </a:blip>
          <a:srcRect l="14420" b="1442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idx="1"/>
          </p:nvPr>
        </p:nvSpPr>
        <p:spPr>
          <a:xfrm>
            <a:off x="457200" y="304800"/>
            <a:ext cx="8229600" cy="5821363"/>
          </a:xfrm>
        </p:spPr>
        <p:txBody>
          <a:bodyPr/>
          <a:lstStyle/>
          <a:p>
            <a:r>
              <a:rPr lang="en-US" b="1" dirty="0"/>
              <a:t>“Light is one of the most astonishing productions of the creative skill and power of God. It is the grand medium by which all his other works are discovered, examined, and understood, so far as they can be known. Its immense diffusion and extreme velocity are alone sufficient to demonstrate the being and wisdom of God” (Adam Clarke</a:t>
            </a:r>
            <a:r>
              <a:rPr lang="en-US" b="1" dirty="0" smtClean="0"/>
              <a:t>).</a:t>
            </a:r>
            <a:endParaRPr lang="en-US" b="1" dirty="0"/>
          </a:p>
        </p:txBody>
      </p:sp>
    </p:spTree>
    <p:extLst>
      <p:ext uri="{BB962C8B-B14F-4D97-AF65-F5344CB8AC3E}">
        <p14:creationId xmlns:p14="http://schemas.microsoft.com/office/powerpoint/2010/main" val="4021316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www.globeimages.net/data/media/5/sunrise_at_myrtle_beach.jpg"/>
          <p:cNvPicPr>
            <a:picLocks noChangeAspect="1" noChangeArrowheads="1"/>
          </p:cNvPicPr>
          <p:nvPr/>
        </p:nvPicPr>
        <p:blipFill rotWithShape="1">
          <a:blip r:embed="rId2">
            <a:extLst>
              <a:ext uri="{28A0092B-C50C-407E-A947-70E740481C1C}">
                <a14:useLocalDpi xmlns:a14="http://schemas.microsoft.com/office/drawing/2010/main" val="0"/>
              </a:ext>
            </a:extLst>
          </a:blip>
          <a:srcRect l="14420" b="1442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457200" y="274638"/>
            <a:ext cx="8229600" cy="1020762"/>
          </a:xfrm>
        </p:spPr>
        <p:txBody>
          <a:bodyPr>
            <a:normAutofit/>
          </a:bodyPr>
          <a:lstStyle/>
          <a:p>
            <a:r>
              <a:rPr lang="en-US" sz="4000" b="1" dirty="0" smtClean="0">
                <a:ln w="18415" cmpd="sng">
                  <a:solidFill>
                    <a:schemeClr val="tx1"/>
                  </a:solidFill>
                  <a:prstDash val="solid"/>
                </a:ln>
                <a:solidFill>
                  <a:srgbClr val="FFFFFF"/>
                </a:solidFill>
                <a:effectLst>
                  <a:outerShdw blurRad="63500" dir="3600000" algn="tl" rotWithShape="0">
                    <a:srgbClr val="000000">
                      <a:alpha val="70000"/>
                    </a:srgbClr>
                  </a:outerShdw>
                </a:effectLst>
              </a:rPr>
              <a:t>Light Describes Spiritual Illumination</a:t>
            </a:r>
            <a:endParaRPr lang="en-US" sz="4000" b="1" dirty="0">
              <a:ln w="18415" cmpd="sng">
                <a:solidFill>
                  <a:schemeClr val="tx1"/>
                </a:solidFill>
                <a:prstDash val="solid"/>
              </a:ln>
              <a:solidFill>
                <a:srgbClr val="FFFFFF"/>
              </a:solidFill>
              <a:effectLst>
                <a:outerShdw blurRad="63500" dir="3600000" algn="tl" rotWithShape="0">
                  <a:srgbClr val="000000">
                    <a:alpha val="70000"/>
                  </a:srgbClr>
                </a:outerShdw>
              </a:effectLst>
            </a:endParaRPr>
          </a:p>
        </p:txBody>
      </p:sp>
      <p:sp>
        <p:nvSpPr>
          <p:cNvPr id="5" name="Content Placeholder 4"/>
          <p:cNvSpPr>
            <a:spLocks noGrp="1"/>
          </p:cNvSpPr>
          <p:nvPr>
            <p:ph idx="1"/>
          </p:nvPr>
        </p:nvSpPr>
        <p:spPr>
          <a:xfrm>
            <a:off x="457200" y="1371600"/>
            <a:ext cx="8229600" cy="4754563"/>
          </a:xfrm>
        </p:spPr>
        <p:txBody>
          <a:bodyPr/>
          <a:lstStyle/>
          <a:p>
            <a:r>
              <a:rPr lang="en-US" b="1" dirty="0" smtClean="0"/>
              <a:t>Psalm 119:105</a:t>
            </a:r>
          </a:p>
          <a:p>
            <a:r>
              <a:rPr lang="en-US" b="1" dirty="0" smtClean="0"/>
              <a:t>Psalm 119:130</a:t>
            </a:r>
          </a:p>
          <a:p>
            <a:r>
              <a:rPr lang="en-US" b="1" dirty="0" smtClean="0"/>
              <a:t>2 Peter 1:19</a:t>
            </a:r>
          </a:p>
          <a:p>
            <a:r>
              <a:rPr lang="en-US" b="1" dirty="0" smtClean="0"/>
              <a:t>Daniel 5:14</a:t>
            </a:r>
            <a:endParaRPr lang="en-US" b="1" dirty="0"/>
          </a:p>
        </p:txBody>
      </p:sp>
    </p:spTree>
    <p:extLst>
      <p:ext uri="{BB962C8B-B14F-4D97-AF65-F5344CB8AC3E}">
        <p14:creationId xmlns:p14="http://schemas.microsoft.com/office/powerpoint/2010/main" val="993209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www.globeimages.net/data/media/5/sunrise_at_myrtle_beach.jpg"/>
          <p:cNvPicPr>
            <a:picLocks noChangeAspect="1" noChangeArrowheads="1"/>
          </p:cNvPicPr>
          <p:nvPr/>
        </p:nvPicPr>
        <p:blipFill rotWithShape="1">
          <a:blip r:embed="rId2">
            <a:extLst>
              <a:ext uri="{28A0092B-C50C-407E-A947-70E740481C1C}">
                <a14:useLocalDpi xmlns:a14="http://schemas.microsoft.com/office/drawing/2010/main" val="0"/>
              </a:ext>
            </a:extLst>
          </a:blip>
          <a:srcRect l="14420" b="14420"/>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457200" y="274638"/>
            <a:ext cx="8229600" cy="1020762"/>
          </a:xfrm>
        </p:spPr>
        <p:txBody>
          <a:bodyPr>
            <a:normAutofit/>
          </a:bodyPr>
          <a:lstStyle/>
          <a:p>
            <a:r>
              <a:rPr lang="en-US" sz="4800" b="1" dirty="0" smtClean="0">
                <a:ln w="18415" cmpd="sng">
                  <a:solidFill>
                    <a:schemeClr val="tx1"/>
                  </a:solidFill>
                  <a:prstDash val="solid"/>
                </a:ln>
                <a:solidFill>
                  <a:srgbClr val="FFFFFF"/>
                </a:solidFill>
                <a:effectLst>
                  <a:outerShdw blurRad="63500" dir="3600000" algn="tl" rotWithShape="0">
                    <a:srgbClr val="000000">
                      <a:alpha val="70000"/>
                    </a:srgbClr>
                  </a:outerShdw>
                </a:effectLst>
              </a:rPr>
              <a:t>God is the Source of Light</a:t>
            </a:r>
            <a:endParaRPr lang="en-US" sz="4800" b="1" dirty="0">
              <a:ln w="18415" cmpd="sng">
                <a:solidFill>
                  <a:schemeClr val="tx1"/>
                </a:solidFill>
                <a:prstDash val="solid"/>
              </a:ln>
              <a:solidFill>
                <a:srgbClr val="FFFFFF"/>
              </a:solidFill>
              <a:effectLst>
                <a:outerShdw blurRad="63500" dir="3600000" algn="tl" rotWithShape="0">
                  <a:srgbClr val="000000">
                    <a:alpha val="70000"/>
                  </a:srgbClr>
                </a:outerShdw>
              </a:effectLst>
            </a:endParaRPr>
          </a:p>
        </p:txBody>
      </p:sp>
      <p:sp>
        <p:nvSpPr>
          <p:cNvPr id="5" name="Content Placeholder 4"/>
          <p:cNvSpPr>
            <a:spLocks noGrp="1"/>
          </p:cNvSpPr>
          <p:nvPr>
            <p:ph idx="1"/>
          </p:nvPr>
        </p:nvSpPr>
        <p:spPr>
          <a:xfrm>
            <a:off x="457200" y="1371600"/>
            <a:ext cx="8229600" cy="4754563"/>
          </a:xfrm>
        </p:spPr>
        <p:txBody>
          <a:bodyPr/>
          <a:lstStyle/>
          <a:p>
            <a:r>
              <a:rPr lang="en-US" b="1" dirty="0" smtClean="0"/>
              <a:t>God is Light - 1 John 1:5</a:t>
            </a:r>
          </a:p>
          <a:p>
            <a:r>
              <a:rPr lang="en-US" b="1" dirty="0" smtClean="0"/>
              <a:t>Dwells in Unapproachable Light - 1 Tim. 6:16</a:t>
            </a:r>
          </a:p>
          <a:p>
            <a:r>
              <a:rPr lang="en-US" b="1" dirty="0" smtClean="0"/>
              <a:t>Father of Lights - James 1:17</a:t>
            </a:r>
          </a:p>
          <a:p>
            <a:r>
              <a:rPr lang="en-US" b="1" dirty="0" smtClean="0"/>
              <a:t>Creation of Light Was His First Command - Genesis 1:3</a:t>
            </a:r>
            <a:endParaRPr lang="en-US" b="1" dirty="0"/>
          </a:p>
        </p:txBody>
      </p:sp>
    </p:spTree>
    <p:extLst>
      <p:ext uri="{BB962C8B-B14F-4D97-AF65-F5344CB8AC3E}">
        <p14:creationId xmlns:p14="http://schemas.microsoft.com/office/powerpoint/2010/main" val="993209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a1.ec-images.myspacecdn.com/images02/61/b59cd55534cc45d19982f13ab9ce58e0/l.jpg"/>
          <p:cNvPicPr>
            <a:picLocks noChangeAspect="1" noChangeArrowheads="1"/>
          </p:cNvPicPr>
          <p:nvPr/>
        </p:nvPicPr>
        <p:blipFill rotWithShape="1">
          <a:blip r:embed="rId2">
            <a:extLst>
              <a:ext uri="{28A0092B-C50C-407E-A947-70E740481C1C}">
                <a14:useLocalDpi xmlns:a14="http://schemas.microsoft.com/office/drawing/2010/main" val="0"/>
              </a:ext>
            </a:extLst>
          </a:blip>
          <a:srcRect l="7728" r="6363"/>
          <a:stretch/>
        </p:blipFill>
        <p:spPr bwMode="auto">
          <a:xfrm>
            <a:off x="304800" y="3134359"/>
            <a:ext cx="2618510" cy="235204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hiddenlighthouse.files.wordpress.com/2010/02/ra-the-sun-god-of-egyp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2057400"/>
            <a:ext cx="2044777" cy="449580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www.easydestination.net/blog/media/Sandeep/Konark%20Sun%20Temple.jpg"/>
          <p:cNvPicPr>
            <a:picLocks noChangeAspect="1" noChangeArrowheads="1"/>
          </p:cNvPicPr>
          <p:nvPr/>
        </p:nvPicPr>
        <p:blipFill rotWithShape="1">
          <a:blip r:embed="rId4">
            <a:extLst>
              <a:ext uri="{28A0092B-C50C-407E-A947-70E740481C1C}">
                <a14:useLocalDpi xmlns:a14="http://schemas.microsoft.com/office/drawing/2010/main" val="0"/>
              </a:ext>
            </a:extLst>
          </a:blip>
          <a:srcRect l="22303" b="9907"/>
          <a:stretch/>
        </p:blipFill>
        <p:spPr bwMode="auto">
          <a:xfrm>
            <a:off x="3146714" y="3962400"/>
            <a:ext cx="3330286" cy="258300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457200"/>
            <a:ext cx="8229600" cy="4906963"/>
          </a:xfrm>
        </p:spPr>
        <p:txBody>
          <a:bodyPr/>
          <a:lstStyle/>
          <a:p>
            <a:r>
              <a:rPr lang="en-US" b="1" dirty="0" smtClean="0"/>
              <a:t>Pagans worship light. </a:t>
            </a:r>
          </a:p>
          <a:p>
            <a:r>
              <a:rPr lang="en-US" b="1" dirty="0" smtClean="0"/>
              <a:t>We worship the God who created Light!</a:t>
            </a:r>
            <a:endParaRPr lang="en-US" b="1" dirty="0"/>
          </a:p>
        </p:txBody>
      </p:sp>
    </p:spTree>
    <p:extLst>
      <p:ext uri="{BB962C8B-B14F-4D97-AF65-F5344CB8AC3E}">
        <p14:creationId xmlns:p14="http://schemas.microsoft.com/office/powerpoint/2010/main" val="931594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Introduction of Light at Creation</a:t>
            </a:r>
            <a:endParaRPr lang="en-US" b="1" dirty="0"/>
          </a:p>
        </p:txBody>
      </p:sp>
      <p:sp>
        <p:nvSpPr>
          <p:cNvPr id="3" name="Content Placeholder 2"/>
          <p:cNvSpPr>
            <a:spLocks noGrp="1"/>
          </p:cNvSpPr>
          <p:nvPr>
            <p:ph idx="1"/>
          </p:nvPr>
        </p:nvSpPr>
        <p:spPr/>
        <p:txBody>
          <a:bodyPr/>
          <a:lstStyle/>
          <a:p>
            <a:r>
              <a:rPr lang="en-US" b="1" dirty="0" smtClean="0"/>
              <a:t>Genesis 1:3</a:t>
            </a:r>
          </a:p>
          <a:p>
            <a:pPr lvl="0"/>
            <a:r>
              <a:rPr lang="en-US" b="1" dirty="0"/>
              <a:t>The command was with a purpose, to dispel the darkness (v. 2). </a:t>
            </a:r>
          </a:p>
          <a:p>
            <a:pPr lvl="0"/>
            <a:r>
              <a:rPr lang="en-US" b="1" dirty="0"/>
              <a:t>The command resulted in that which was </a:t>
            </a:r>
            <a:r>
              <a:rPr lang="en-US" b="1" i="1" dirty="0"/>
              <a:t>“good.”</a:t>
            </a:r>
            <a:r>
              <a:rPr lang="en-US" b="1" dirty="0"/>
              <a:t> </a:t>
            </a:r>
          </a:p>
          <a:p>
            <a:r>
              <a:rPr lang="en-US" b="1" dirty="0"/>
              <a:t>The command gave order to God’s creation. </a:t>
            </a:r>
          </a:p>
        </p:txBody>
      </p:sp>
    </p:spTree>
    <p:extLst>
      <p:ext uri="{BB962C8B-B14F-4D97-AF65-F5344CB8AC3E}">
        <p14:creationId xmlns:p14="http://schemas.microsoft.com/office/powerpoint/2010/main" val="1130366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 Introduction of Light at the Incarnation of Jesus</a:t>
            </a:r>
            <a:endParaRPr lang="en-US" b="1" dirty="0"/>
          </a:p>
        </p:txBody>
      </p:sp>
      <p:sp>
        <p:nvSpPr>
          <p:cNvPr id="3" name="Content Placeholder 2"/>
          <p:cNvSpPr>
            <a:spLocks noGrp="1"/>
          </p:cNvSpPr>
          <p:nvPr>
            <p:ph idx="1"/>
          </p:nvPr>
        </p:nvSpPr>
        <p:spPr>
          <a:xfrm>
            <a:off x="457200" y="1722437"/>
            <a:ext cx="8229600" cy="4525963"/>
          </a:xfrm>
        </p:spPr>
        <p:txBody>
          <a:bodyPr/>
          <a:lstStyle/>
          <a:p>
            <a:r>
              <a:rPr lang="en-US" b="1" dirty="0" smtClean="0"/>
              <a:t>Matthew calls the Incarnate Christ “Jesus” and “Immanuel” (Matt. 1:21, 23).</a:t>
            </a:r>
          </a:p>
          <a:p>
            <a:r>
              <a:rPr lang="en-US" b="1" dirty="0" smtClean="0"/>
              <a:t>John calls Him “the Light” (John 1:4-9).</a:t>
            </a:r>
          </a:p>
          <a:p>
            <a:endParaRPr lang="en-US" b="1" dirty="0"/>
          </a:p>
          <a:p>
            <a:r>
              <a:rPr lang="en-US" b="1" dirty="0" smtClean="0"/>
              <a:t>Isaiah 9:2; Matthew 4:12-17</a:t>
            </a:r>
            <a:endParaRPr lang="en-US" b="1" dirty="0"/>
          </a:p>
        </p:txBody>
      </p:sp>
    </p:spTree>
    <p:extLst>
      <p:ext uri="{BB962C8B-B14F-4D97-AF65-F5344CB8AC3E}">
        <p14:creationId xmlns:p14="http://schemas.microsoft.com/office/powerpoint/2010/main" val="1181716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 Introduction of Light at the Incarnation of Jesus</a:t>
            </a:r>
            <a:endParaRPr lang="en-US" b="1" dirty="0"/>
          </a:p>
        </p:txBody>
      </p:sp>
      <p:sp>
        <p:nvSpPr>
          <p:cNvPr id="3" name="Content Placeholder 2"/>
          <p:cNvSpPr>
            <a:spLocks noGrp="1"/>
          </p:cNvSpPr>
          <p:nvPr>
            <p:ph idx="1"/>
          </p:nvPr>
        </p:nvSpPr>
        <p:spPr/>
        <p:txBody>
          <a:bodyPr>
            <a:normAutofit/>
          </a:bodyPr>
          <a:lstStyle/>
          <a:p>
            <a:pPr lvl="0"/>
            <a:r>
              <a:rPr lang="en-US" b="1" dirty="0" smtClean="0"/>
              <a:t>Jesus </a:t>
            </a:r>
            <a:r>
              <a:rPr lang="en-US" b="1" dirty="0"/>
              <a:t>declared Himself to be the light of the </a:t>
            </a:r>
            <a:r>
              <a:rPr lang="en-US" b="1" dirty="0" smtClean="0"/>
              <a:t>world (John 8:12). </a:t>
            </a:r>
            <a:endParaRPr lang="en-US" sz="2400" b="1" dirty="0"/>
          </a:p>
          <a:p>
            <a:pPr lvl="0"/>
            <a:r>
              <a:rPr lang="en-US" b="1" dirty="0" smtClean="0"/>
              <a:t>We </a:t>
            </a:r>
            <a:r>
              <a:rPr lang="en-US" b="1" dirty="0"/>
              <a:t>are to walk in the light so that darkness will not overtake </a:t>
            </a:r>
            <a:r>
              <a:rPr lang="en-US" b="1" dirty="0" smtClean="0"/>
              <a:t>us (John 12:35). </a:t>
            </a:r>
            <a:endParaRPr lang="en-US" sz="2400" b="1" dirty="0"/>
          </a:p>
          <a:p>
            <a:pPr lvl="0"/>
            <a:r>
              <a:rPr lang="en-US" b="1" dirty="0" smtClean="0"/>
              <a:t>Jesus </a:t>
            </a:r>
            <a:r>
              <a:rPr lang="en-US" b="1" dirty="0"/>
              <a:t>came as a light in the world to give us a way out of </a:t>
            </a:r>
            <a:r>
              <a:rPr lang="en-US" b="1" dirty="0" smtClean="0"/>
              <a:t>darkness (John 12:46). </a:t>
            </a:r>
            <a:endParaRPr lang="en-US" sz="2400" b="1" dirty="0"/>
          </a:p>
        </p:txBody>
      </p:sp>
    </p:spTree>
    <p:extLst>
      <p:ext uri="{BB962C8B-B14F-4D97-AF65-F5344CB8AC3E}">
        <p14:creationId xmlns:p14="http://schemas.microsoft.com/office/powerpoint/2010/main" val="2695321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425</Words>
  <Application>Microsoft Office PowerPoint</Application>
  <PresentationFormat>On-screen Show (4:3)</PresentationFormat>
  <Paragraphs>44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“Let There Be Light”</vt:lpstr>
      <vt:lpstr>Physical Qualities of Light</vt:lpstr>
      <vt:lpstr>PowerPoint Presentation</vt:lpstr>
      <vt:lpstr>Light Describes Spiritual Illumination</vt:lpstr>
      <vt:lpstr>God is the Source of Light</vt:lpstr>
      <vt:lpstr>PowerPoint Presentation</vt:lpstr>
      <vt:lpstr>1. Introduction of Light at Creation</vt:lpstr>
      <vt:lpstr>2. Introduction of Light at the Incarnation of Jesus</vt:lpstr>
      <vt:lpstr>2. Introduction of Light at the Incarnation of Jesus</vt:lpstr>
      <vt:lpstr>3. Introduction of Light at                      Our Conversion</vt:lpstr>
      <vt:lpstr>3. Introduction of Light at                      Our Conversion</vt:lpstr>
      <vt:lpstr>“Let There Be Light”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 There Be Light</dc:title>
  <dc:creator>Heath</dc:creator>
  <cp:lastModifiedBy>Guest</cp:lastModifiedBy>
  <cp:revision>12</cp:revision>
  <dcterms:created xsi:type="dcterms:W3CDTF">2012-06-02T21:03:12Z</dcterms:created>
  <dcterms:modified xsi:type="dcterms:W3CDTF">2012-06-03T22:19:06Z</dcterms:modified>
</cp:coreProperties>
</file>