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7" r:id="rId4"/>
    <p:sldId id="268" r:id="rId5"/>
    <p:sldId id="269" r:id="rId6"/>
    <p:sldId id="270" r:id="rId7"/>
    <p:sldId id="271" r:id="rId8"/>
    <p:sldId id="257" r:id="rId9"/>
    <p:sldId id="273" r:id="rId10"/>
    <p:sldId id="274" r:id="rId11"/>
    <p:sldId id="259" r:id="rId12"/>
    <p:sldId id="261" r:id="rId13"/>
    <p:sldId id="276" r:id="rId14"/>
    <p:sldId id="277" r:id="rId15"/>
    <p:sldId id="278" r:id="rId16"/>
    <p:sldId id="260" r:id="rId17"/>
    <p:sldId id="279" r:id="rId18"/>
    <p:sldId id="280" r:id="rId19"/>
    <p:sldId id="262" r:id="rId20"/>
    <p:sldId id="265" r:id="rId21"/>
    <p:sldId id="26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D14C2C-5127-4057-92B2-78A599C5071A}" type="datetimeFigureOut">
              <a:rPr lang="en-US" smtClean="0"/>
              <a:t>3/18/2012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5062F-4CEB-453C-BA4C-808EBAA3580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D14C2C-5127-4057-92B2-78A599C5071A}" type="datetimeFigureOut">
              <a:rPr lang="en-US" smtClean="0"/>
              <a:t>3/18/2012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5062F-4CEB-453C-BA4C-808EBAA358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D14C2C-5127-4057-92B2-78A599C5071A}" type="datetimeFigureOut">
              <a:rPr lang="en-US" smtClean="0"/>
              <a:t>3/18/2012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5062F-4CEB-453C-BA4C-808EBAA358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D14C2C-5127-4057-92B2-78A599C5071A}" type="datetimeFigureOut">
              <a:rPr lang="en-US" smtClean="0"/>
              <a:t>3/18/2012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5062F-4CEB-453C-BA4C-808EBAA358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D14C2C-5127-4057-92B2-78A599C5071A}" type="datetimeFigureOut">
              <a:rPr lang="en-US" smtClean="0"/>
              <a:t>3/18/2012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5062F-4CEB-453C-BA4C-808EBAA3580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D14C2C-5127-4057-92B2-78A599C5071A}" type="datetimeFigureOut">
              <a:rPr lang="en-US" smtClean="0"/>
              <a:t>3/18/2012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5062F-4CEB-453C-BA4C-808EBAA358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D14C2C-5127-4057-92B2-78A599C5071A}" type="datetimeFigureOut">
              <a:rPr lang="en-US" smtClean="0"/>
              <a:t>3/18/2012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5062F-4CEB-453C-BA4C-808EBAA358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D14C2C-5127-4057-92B2-78A599C5071A}" type="datetimeFigureOut">
              <a:rPr lang="en-US" smtClean="0"/>
              <a:t>3/18/2012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5062F-4CEB-453C-BA4C-808EBAA358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D14C2C-5127-4057-92B2-78A599C5071A}" type="datetimeFigureOut">
              <a:rPr lang="en-US" smtClean="0"/>
              <a:t>3/18/2012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5062F-4CEB-453C-BA4C-808EBAA3580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D14C2C-5127-4057-92B2-78A599C5071A}" type="datetimeFigureOut">
              <a:rPr lang="en-US" smtClean="0"/>
              <a:t>3/18/2012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5062F-4CEB-453C-BA4C-808EBAA358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D14C2C-5127-4057-92B2-78A599C5071A}" type="datetimeFigureOut">
              <a:rPr lang="en-US" smtClean="0"/>
              <a:t>3/18/2012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5062F-4CEB-453C-BA4C-808EBAA3580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D14C2C-5127-4057-92B2-78A599C5071A}" type="datetimeFigureOut">
              <a:rPr lang="en-US" smtClean="0"/>
              <a:t>3/18/2012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BF5062F-4CEB-453C-BA4C-808EBAA3580E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The Suffering Servant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Isaiah 53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306136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 The Servant’s Sacrifice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en-US" dirty="0" smtClean="0"/>
              <a:t>4.  Surely </a:t>
            </a:r>
            <a:r>
              <a:rPr lang="en-US" dirty="0"/>
              <a:t>He has borne our </a:t>
            </a:r>
            <a:r>
              <a:rPr lang="en-US" dirty="0" err="1"/>
              <a:t>griefs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/>
              <a:t>carried our sorrows</a:t>
            </a:r>
            <a:r>
              <a:rPr lang="en-US" dirty="0" smtClean="0"/>
              <a:t>; yet </a:t>
            </a:r>
            <a:r>
              <a:rPr lang="en-US" dirty="0"/>
              <a:t>we esteemed Him stricken</a:t>
            </a:r>
            <a:r>
              <a:rPr lang="en-US" dirty="0" smtClean="0"/>
              <a:t>, smitten </a:t>
            </a:r>
            <a:r>
              <a:rPr lang="en-US" dirty="0"/>
              <a:t>by God, and afflicted. </a:t>
            </a:r>
          </a:p>
          <a:p>
            <a:pPr marL="82296" indent="0">
              <a:buNone/>
            </a:pPr>
            <a:r>
              <a:rPr lang="en-US" dirty="0" smtClean="0"/>
              <a:t>5.  </a:t>
            </a:r>
            <a:r>
              <a:rPr lang="en-US" dirty="0"/>
              <a:t>But He was </a:t>
            </a:r>
            <a:r>
              <a:rPr lang="en-US" u="sng" dirty="0">
                <a:solidFill>
                  <a:srgbClr val="FF0000"/>
                </a:solidFill>
              </a:rPr>
              <a:t>wounded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for our transgressions</a:t>
            </a:r>
            <a:r>
              <a:rPr lang="en-US" dirty="0" smtClean="0"/>
              <a:t>, He </a:t>
            </a:r>
            <a:r>
              <a:rPr lang="en-US" dirty="0"/>
              <a:t>was </a:t>
            </a:r>
            <a:r>
              <a:rPr lang="en-US" u="sng" dirty="0">
                <a:solidFill>
                  <a:srgbClr val="FF0000"/>
                </a:solidFill>
              </a:rPr>
              <a:t>bruised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for our iniquities</a:t>
            </a:r>
            <a:r>
              <a:rPr lang="en-US" dirty="0" smtClean="0"/>
              <a:t>; the </a:t>
            </a:r>
            <a:r>
              <a:rPr lang="en-US" dirty="0"/>
              <a:t>chastisement for our peace was upon Him</a:t>
            </a:r>
            <a:r>
              <a:rPr lang="en-US" dirty="0" smtClean="0"/>
              <a:t>, and </a:t>
            </a:r>
            <a:r>
              <a:rPr lang="en-US" dirty="0"/>
              <a:t>by His </a:t>
            </a:r>
            <a:r>
              <a:rPr lang="en-US" u="sng" dirty="0">
                <a:solidFill>
                  <a:srgbClr val="FF0000"/>
                </a:solidFill>
              </a:rPr>
              <a:t>stripes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we are healed. </a:t>
            </a:r>
          </a:p>
          <a:p>
            <a:pPr marL="82296" indent="0">
              <a:buNone/>
            </a:pPr>
            <a:r>
              <a:rPr lang="en-US" dirty="0" smtClean="0"/>
              <a:t>6.  </a:t>
            </a:r>
            <a:r>
              <a:rPr lang="en-US" dirty="0"/>
              <a:t>All we like sheep have gone astray</a:t>
            </a:r>
            <a:r>
              <a:rPr lang="en-US" dirty="0" smtClean="0"/>
              <a:t>; we </a:t>
            </a:r>
            <a:r>
              <a:rPr lang="en-US" dirty="0"/>
              <a:t>have turned, every one, to his own way</a:t>
            </a:r>
            <a:r>
              <a:rPr lang="en-US" dirty="0" smtClean="0"/>
              <a:t>; and </a:t>
            </a:r>
            <a:r>
              <a:rPr lang="en-US" dirty="0"/>
              <a:t>the LORD has laid on Him the iniquity of us all</a:t>
            </a:r>
            <a:r>
              <a:rPr lang="en-US" dirty="0" smtClean="0"/>
              <a:t>.</a:t>
            </a: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546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Jesus’ suffering on the cross reveals…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76400"/>
            <a:ext cx="7498080" cy="4572000"/>
          </a:xfrm>
        </p:spPr>
        <p:txBody>
          <a:bodyPr/>
          <a:lstStyle/>
          <a:p>
            <a:r>
              <a:rPr lang="en-US" dirty="0" smtClean="0"/>
              <a:t>The true nature of sin</a:t>
            </a:r>
          </a:p>
          <a:p>
            <a:r>
              <a:rPr lang="en-US" dirty="0" smtClean="0"/>
              <a:t>The greatness of God’s love</a:t>
            </a:r>
          </a:p>
          <a:p>
            <a:pPr lvl="1"/>
            <a:r>
              <a:rPr lang="en-US" dirty="0" smtClean="0"/>
              <a:t>John 15:13; Rom. 5:6-8</a:t>
            </a:r>
          </a:p>
          <a:p>
            <a:r>
              <a:rPr lang="en-US" dirty="0" smtClean="0"/>
              <a:t>His ability to meet our every need</a:t>
            </a:r>
          </a:p>
          <a:p>
            <a:pPr lvl="1"/>
            <a:r>
              <a:rPr lang="en-US" dirty="0" smtClean="0"/>
              <a:t>Phil. 4:19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737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 The Servant’s Obedience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en-US" dirty="0" smtClean="0"/>
              <a:t>7.  </a:t>
            </a:r>
            <a:r>
              <a:rPr lang="en-US" dirty="0"/>
              <a:t>He was oppressed and He was afflicted</a:t>
            </a:r>
            <a:r>
              <a:rPr lang="en-US" dirty="0" smtClean="0"/>
              <a:t>, yet </a:t>
            </a:r>
            <a:r>
              <a:rPr lang="en-US" dirty="0"/>
              <a:t>He opened not His mouth</a:t>
            </a:r>
            <a:r>
              <a:rPr lang="en-US" dirty="0" smtClean="0"/>
              <a:t>; He </a:t>
            </a:r>
            <a:r>
              <a:rPr lang="en-US" dirty="0"/>
              <a:t>was led as a lamb to the slaughter</a:t>
            </a:r>
            <a:r>
              <a:rPr lang="en-US" dirty="0" smtClean="0"/>
              <a:t>, and </a:t>
            </a:r>
            <a:r>
              <a:rPr lang="en-US" dirty="0"/>
              <a:t>as a sheep before its shearers is silent</a:t>
            </a:r>
            <a:r>
              <a:rPr lang="en-US" dirty="0" smtClean="0"/>
              <a:t>, so </a:t>
            </a:r>
            <a:r>
              <a:rPr lang="en-US" dirty="0"/>
              <a:t>He opened not His mouth. </a:t>
            </a:r>
          </a:p>
          <a:p>
            <a:pPr marL="82296" indent="0">
              <a:buNone/>
            </a:pPr>
            <a:r>
              <a:rPr lang="en-US" dirty="0" smtClean="0"/>
              <a:t>8.  </a:t>
            </a:r>
            <a:r>
              <a:rPr lang="en-US" dirty="0"/>
              <a:t>He was taken from prison and from judgment</a:t>
            </a:r>
            <a:r>
              <a:rPr lang="en-US" dirty="0" smtClean="0"/>
              <a:t>, and </a:t>
            </a:r>
            <a:r>
              <a:rPr lang="en-US" dirty="0"/>
              <a:t>who will declare His </a:t>
            </a:r>
            <a:r>
              <a:rPr lang="en-US" dirty="0" smtClean="0"/>
              <a:t>generation? For </a:t>
            </a:r>
            <a:r>
              <a:rPr lang="en-US" dirty="0"/>
              <a:t>He was cut off from the land of the living</a:t>
            </a:r>
            <a:r>
              <a:rPr lang="en-US" dirty="0" smtClean="0"/>
              <a:t>; for </a:t>
            </a:r>
            <a:r>
              <a:rPr lang="en-US" dirty="0"/>
              <a:t>the transgressions of My people He was stricken. </a:t>
            </a:r>
          </a:p>
          <a:p>
            <a:pPr marL="82296" indent="0">
              <a:buNone/>
            </a:pPr>
            <a:r>
              <a:rPr lang="en-US" dirty="0" smtClean="0"/>
              <a:t>9.  </a:t>
            </a:r>
            <a:r>
              <a:rPr lang="en-US" dirty="0"/>
              <a:t>And they made His grave with the wicked </a:t>
            </a:r>
            <a:r>
              <a:rPr lang="en-US" dirty="0" smtClean="0"/>
              <a:t>- but </a:t>
            </a:r>
            <a:r>
              <a:rPr lang="en-US" dirty="0"/>
              <a:t>with the rich at His death</a:t>
            </a:r>
            <a:r>
              <a:rPr lang="en-US" dirty="0" smtClean="0"/>
              <a:t>, because </a:t>
            </a:r>
            <a:r>
              <a:rPr lang="en-US" dirty="0"/>
              <a:t>He had done no </a:t>
            </a:r>
            <a:r>
              <a:rPr lang="en-US" dirty="0" smtClean="0"/>
              <a:t>violence, nor </a:t>
            </a:r>
            <a:r>
              <a:rPr lang="en-US" dirty="0"/>
              <a:t>was any deceit in His mouth. </a:t>
            </a:r>
          </a:p>
        </p:txBody>
      </p:sp>
    </p:spTree>
    <p:extLst>
      <p:ext uri="{BB962C8B-B14F-4D97-AF65-F5344CB8AC3E}">
        <p14:creationId xmlns:p14="http://schemas.microsoft.com/office/powerpoint/2010/main" val="1349419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 The Servant’s Obedience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en-US" dirty="0" smtClean="0"/>
              <a:t>7.  </a:t>
            </a:r>
            <a:r>
              <a:rPr lang="en-US" dirty="0"/>
              <a:t>He was oppressed and He was afflicted</a:t>
            </a:r>
            <a:r>
              <a:rPr lang="en-US" dirty="0" smtClean="0"/>
              <a:t>, </a:t>
            </a:r>
            <a:r>
              <a:rPr lang="en-US" u="sng" dirty="0" smtClean="0">
                <a:solidFill>
                  <a:srgbClr val="FF0000"/>
                </a:solidFill>
              </a:rPr>
              <a:t>yet </a:t>
            </a:r>
            <a:r>
              <a:rPr lang="en-US" u="sng" dirty="0">
                <a:solidFill>
                  <a:srgbClr val="FF0000"/>
                </a:solidFill>
              </a:rPr>
              <a:t>He opened not His mouth</a:t>
            </a:r>
            <a:r>
              <a:rPr lang="en-US" dirty="0" smtClean="0"/>
              <a:t>; He </a:t>
            </a:r>
            <a:r>
              <a:rPr lang="en-US" dirty="0"/>
              <a:t>was led as a lamb to the slaughter</a:t>
            </a:r>
            <a:r>
              <a:rPr lang="en-US" dirty="0" smtClean="0"/>
              <a:t>, and </a:t>
            </a:r>
            <a:r>
              <a:rPr lang="en-US" dirty="0"/>
              <a:t>as a sheep before its shearers is silent</a:t>
            </a:r>
            <a:r>
              <a:rPr lang="en-US" dirty="0" smtClean="0"/>
              <a:t>, so </a:t>
            </a:r>
            <a:r>
              <a:rPr lang="en-US" u="sng" dirty="0">
                <a:solidFill>
                  <a:srgbClr val="FF0000"/>
                </a:solidFill>
              </a:rPr>
              <a:t>He opened not His mouth</a:t>
            </a:r>
            <a:r>
              <a:rPr lang="en-US" dirty="0"/>
              <a:t>. </a:t>
            </a:r>
          </a:p>
          <a:p>
            <a:pPr marL="82296" indent="0">
              <a:buNone/>
            </a:pPr>
            <a:r>
              <a:rPr lang="en-US" dirty="0" smtClean="0"/>
              <a:t>8.  </a:t>
            </a:r>
            <a:r>
              <a:rPr lang="en-US" dirty="0"/>
              <a:t>He was taken from prison and from judgment</a:t>
            </a:r>
            <a:r>
              <a:rPr lang="en-US" dirty="0" smtClean="0"/>
              <a:t>, and </a:t>
            </a:r>
            <a:r>
              <a:rPr lang="en-US" dirty="0"/>
              <a:t>who will declare His </a:t>
            </a:r>
            <a:r>
              <a:rPr lang="en-US" dirty="0" smtClean="0"/>
              <a:t>generation? For </a:t>
            </a:r>
            <a:r>
              <a:rPr lang="en-US" dirty="0"/>
              <a:t>He was cut off from the land of the living</a:t>
            </a:r>
            <a:r>
              <a:rPr lang="en-US" dirty="0" smtClean="0"/>
              <a:t>; for </a:t>
            </a:r>
            <a:r>
              <a:rPr lang="en-US" dirty="0"/>
              <a:t>the transgressions of My people He was stricken. </a:t>
            </a:r>
          </a:p>
          <a:p>
            <a:pPr marL="82296" indent="0">
              <a:buNone/>
            </a:pPr>
            <a:r>
              <a:rPr lang="en-US" dirty="0" smtClean="0"/>
              <a:t>9.  </a:t>
            </a:r>
            <a:r>
              <a:rPr lang="en-US" dirty="0"/>
              <a:t>And they made His grave with the wicked </a:t>
            </a:r>
            <a:r>
              <a:rPr lang="en-US" dirty="0" smtClean="0"/>
              <a:t>- but </a:t>
            </a:r>
            <a:r>
              <a:rPr lang="en-US" dirty="0"/>
              <a:t>with the rich at His death</a:t>
            </a:r>
            <a:r>
              <a:rPr lang="en-US" dirty="0" smtClean="0"/>
              <a:t>, because </a:t>
            </a:r>
            <a:r>
              <a:rPr lang="en-US" dirty="0"/>
              <a:t>He had done no </a:t>
            </a:r>
            <a:r>
              <a:rPr lang="en-US" dirty="0" smtClean="0"/>
              <a:t>violence, nor </a:t>
            </a:r>
            <a:r>
              <a:rPr lang="en-US" dirty="0"/>
              <a:t>was any deceit in His mouth. </a:t>
            </a:r>
          </a:p>
        </p:txBody>
      </p:sp>
    </p:spTree>
    <p:extLst>
      <p:ext uri="{BB962C8B-B14F-4D97-AF65-F5344CB8AC3E}">
        <p14:creationId xmlns:p14="http://schemas.microsoft.com/office/powerpoint/2010/main" val="4045346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 The Servant’s Obedience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en-US" dirty="0" smtClean="0"/>
              <a:t>7.  </a:t>
            </a:r>
            <a:r>
              <a:rPr lang="en-US" dirty="0"/>
              <a:t>He was oppressed and He was afflicted</a:t>
            </a:r>
            <a:r>
              <a:rPr lang="en-US" dirty="0" smtClean="0"/>
              <a:t>, yet </a:t>
            </a:r>
            <a:r>
              <a:rPr lang="en-US" dirty="0"/>
              <a:t>He opened not His mouth</a:t>
            </a:r>
            <a:r>
              <a:rPr lang="en-US" dirty="0" smtClean="0"/>
              <a:t>; He </a:t>
            </a:r>
            <a:r>
              <a:rPr lang="en-US" dirty="0"/>
              <a:t>was led as a lamb to the slaughter</a:t>
            </a:r>
            <a:r>
              <a:rPr lang="en-US" dirty="0" smtClean="0"/>
              <a:t>, and </a:t>
            </a:r>
            <a:r>
              <a:rPr lang="en-US" dirty="0"/>
              <a:t>as a sheep before its shearers is silent</a:t>
            </a:r>
            <a:r>
              <a:rPr lang="en-US" dirty="0" smtClean="0"/>
              <a:t>, so </a:t>
            </a:r>
            <a:r>
              <a:rPr lang="en-US" dirty="0"/>
              <a:t>He opened not His mouth. </a:t>
            </a:r>
          </a:p>
          <a:p>
            <a:pPr marL="82296" indent="0">
              <a:buNone/>
            </a:pPr>
            <a:r>
              <a:rPr lang="en-US" dirty="0" smtClean="0"/>
              <a:t>8.  </a:t>
            </a:r>
            <a:r>
              <a:rPr lang="en-US" dirty="0"/>
              <a:t>He was taken from prison and from judgment</a:t>
            </a:r>
            <a:r>
              <a:rPr lang="en-US" dirty="0" smtClean="0"/>
              <a:t>, and </a:t>
            </a:r>
            <a:r>
              <a:rPr lang="en-US" u="sng" dirty="0">
                <a:solidFill>
                  <a:srgbClr val="FF0000"/>
                </a:solidFill>
              </a:rPr>
              <a:t>who will declare His </a:t>
            </a:r>
            <a:r>
              <a:rPr lang="en-US" u="sng" dirty="0" smtClean="0">
                <a:solidFill>
                  <a:srgbClr val="FF0000"/>
                </a:solidFill>
              </a:rPr>
              <a:t>generation?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For </a:t>
            </a:r>
            <a:r>
              <a:rPr lang="en-US" dirty="0"/>
              <a:t>He was cut off from the land of the living</a:t>
            </a:r>
            <a:r>
              <a:rPr lang="en-US" dirty="0" smtClean="0"/>
              <a:t>; for </a:t>
            </a:r>
            <a:r>
              <a:rPr lang="en-US" dirty="0"/>
              <a:t>the transgressions of My people He was stricken. </a:t>
            </a:r>
          </a:p>
          <a:p>
            <a:pPr marL="82296" indent="0">
              <a:buNone/>
            </a:pPr>
            <a:r>
              <a:rPr lang="en-US" dirty="0" smtClean="0"/>
              <a:t>9.  </a:t>
            </a:r>
            <a:r>
              <a:rPr lang="en-US" dirty="0"/>
              <a:t>And they made His grave with the wicked </a:t>
            </a:r>
            <a:r>
              <a:rPr lang="en-US" dirty="0" smtClean="0"/>
              <a:t>- but </a:t>
            </a:r>
            <a:r>
              <a:rPr lang="en-US" dirty="0"/>
              <a:t>with the rich at His death</a:t>
            </a:r>
            <a:r>
              <a:rPr lang="en-US" dirty="0" smtClean="0"/>
              <a:t>, because </a:t>
            </a:r>
            <a:r>
              <a:rPr lang="en-US" dirty="0"/>
              <a:t>He had done no </a:t>
            </a:r>
            <a:r>
              <a:rPr lang="en-US" dirty="0" smtClean="0"/>
              <a:t>violence, nor </a:t>
            </a:r>
            <a:r>
              <a:rPr lang="en-US" dirty="0"/>
              <a:t>was any deceit in His mouth. </a:t>
            </a:r>
          </a:p>
        </p:txBody>
      </p:sp>
    </p:spTree>
    <p:extLst>
      <p:ext uri="{BB962C8B-B14F-4D97-AF65-F5344CB8AC3E}">
        <p14:creationId xmlns:p14="http://schemas.microsoft.com/office/powerpoint/2010/main" val="4045346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 The Servant’s Obedience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en-US" dirty="0" smtClean="0"/>
              <a:t>7.  </a:t>
            </a:r>
            <a:r>
              <a:rPr lang="en-US" dirty="0"/>
              <a:t>He was oppressed and He was afflicted</a:t>
            </a:r>
            <a:r>
              <a:rPr lang="en-US" dirty="0" smtClean="0"/>
              <a:t>, yet </a:t>
            </a:r>
            <a:r>
              <a:rPr lang="en-US" dirty="0"/>
              <a:t>He opened not His mouth</a:t>
            </a:r>
            <a:r>
              <a:rPr lang="en-US" dirty="0" smtClean="0"/>
              <a:t>; He </a:t>
            </a:r>
            <a:r>
              <a:rPr lang="en-US" dirty="0"/>
              <a:t>was led as a lamb to the slaughter</a:t>
            </a:r>
            <a:r>
              <a:rPr lang="en-US" dirty="0" smtClean="0"/>
              <a:t>, and </a:t>
            </a:r>
            <a:r>
              <a:rPr lang="en-US" dirty="0"/>
              <a:t>as a sheep before its shearers is silent</a:t>
            </a:r>
            <a:r>
              <a:rPr lang="en-US" dirty="0" smtClean="0"/>
              <a:t>, so </a:t>
            </a:r>
            <a:r>
              <a:rPr lang="en-US" dirty="0"/>
              <a:t>He opened not His mouth. </a:t>
            </a:r>
          </a:p>
          <a:p>
            <a:pPr marL="82296" indent="0">
              <a:buNone/>
            </a:pPr>
            <a:r>
              <a:rPr lang="en-US" dirty="0" smtClean="0"/>
              <a:t>8.  </a:t>
            </a:r>
            <a:r>
              <a:rPr lang="en-US" dirty="0"/>
              <a:t>He was taken from prison and from judgment</a:t>
            </a:r>
            <a:r>
              <a:rPr lang="en-US" dirty="0" smtClean="0"/>
              <a:t>, and </a:t>
            </a:r>
            <a:r>
              <a:rPr lang="en-US" dirty="0"/>
              <a:t>who will declare His </a:t>
            </a:r>
            <a:r>
              <a:rPr lang="en-US" dirty="0" smtClean="0"/>
              <a:t>generation? For </a:t>
            </a:r>
            <a:r>
              <a:rPr lang="en-US" dirty="0"/>
              <a:t>He was cut off from the land of the living</a:t>
            </a:r>
            <a:r>
              <a:rPr lang="en-US" dirty="0" smtClean="0"/>
              <a:t>; for </a:t>
            </a:r>
            <a:r>
              <a:rPr lang="en-US" dirty="0"/>
              <a:t>the transgressions of My people He was stricken. </a:t>
            </a:r>
          </a:p>
          <a:p>
            <a:pPr marL="82296" indent="0">
              <a:buNone/>
            </a:pPr>
            <a:r>
              <a:rPr lang="en-US" dirty="0" smtClean="0"/>
              <a:t>9.  </a:t>
            </a:r>
            <a:r>
              <a:rPr lang="en-US" dirty="0"/>
              <a:t>And they made His grave with the wicked </a:t>
            </a:r>
            <a:r>
              <a:rPr lang="en-US" dirty="0" smtClean="0"/>
              <a:t>- </a:t>
            </a:r>
            <a:r>
              <a:rPr lang="en-US" u="sng" dirty="0" smtClean="0">
                <a:solidFill>
                  <a:srgbClr val="FF0000"/>
                </a:solidFill>
              </a:rPr>
              <a:t>but </a:t>
            </a:r>
            <a:r>
              <a:rPr lang="en-US" u="sng" dirty="0">
                <a:solidFill>
                  <a:srgbClr val="FF0000"/>
                </a:solidFill>
              </a:rPr>
              <a:t>with the rich at His death</a:t>
            </a:r>
            <a:r>
              <a:rPr lang="en-US" dirty="0" smtClean="0"/>
              <a:t>, because </a:t>
            </a:r>
            <a:r>
              <a:rPr lang="en-US" dirty="0"/>
              <a:t>He had done no </a:t>
            </a:r>
            <a:r>
              <a:rPr lang="en-US" dirty="0" smtClean="0"/>
              <a:t>violence, nor </a:t>
            </a:r>
            <a:r>
              <a:rPr lang="en-US" dirty="0"/>
              <a:t>was any deceit in His mouth. </a:t>
            </a:r>
          </a:p>
        </p:txBody>
      </p:sp>
    </p:spTree>
    <p:extLst>
      <p:ext uri="{BB962C8B-B14F-4D97-AF65-F5344CB8AC3E}">
        <p14:creationId xmlns:p14="http://schemas.microsoft.com/office/powerpoint/2010/main" val="4045346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 The Servant’s Exaltation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29200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en-US" dirty="0" smtClean="0"/>
              <a:t>10.  </a:t>
            </a:r>
            <a:r>
              <a:rPr lang="en-US" dirty="0"/>
              <a:t>Yet it pleased the LORD to bruise Him</a:t>
            </a:r>
            <a:r>
              <a:rPr lang="en-US" dirty="0" smtClean="0"/>
              <a:t>; He </a:t>
            </a:r>
            <a:r>
              <a:rPr lang="en-US" dirty="0"/>
              <a:t>has put Him to </a:t>
            </a:r>
            <a:r>
              <a:rPr lang="en-US" dirty="0" smtClean="0"/>
              <a:t>grief. When </a:t>
            </a:r>
            <a:r>
              <a:rPr lang="en-US" dirty="0"/>
              <a:t>You make His soul an offering for sin</a:t>
            </a:r>
            <a:r>
              <a:rPr lang="en-US" dirty="0" smtClean="0"/>
              <a:t>, He </a:t>
            </a:r>
            <a:r>
              <a:rPr lang="en-US" dirty="0"/>
              <a:t>shall see His seed, He shall prolong His days</a:t>
            </a:r>
            <a:r>
              <a:rPr lang="en-US" dirty="0" smtClean="0"/>
              <a:t>, and </a:t>
            </a:r>
            <a:r>
              <a:rPr lang="en-US" dirty="0"/>
              <a:t>the pleasure of the LORD shall prosper in His hand. </a:t>
            </a:r>
          </a:p>
          <a:p>
            <a:pPr marL="82296" indent="0">
              <a:buNone/>
            </a:pPr>
            <a:r>
              <a:rPr lang="en-US" dirty="0" smtClean="0"/>
              <a:t>11.  </a:t>
            </a:r>
            <a:r>
              <a:rPr lang="en-US" dirty="0"/>
              <a:t>He shall see the labor of His soul, and be satisfied</a:t>
            </a:r>
            <a:r>
              <a:rPr lang="en-US" dirty="0" smtClean="0"/>
              <a:t>. By </a:t>
            </a:r>
            <a:r>
              <a:rPr lang="en-US" dirty="0"/>
              <a:t>His knowledge My righteous Servant shall justify many</a:t>
            </a:r>
            <a:r>
              <a:rPr lang="en-US" dirty="0" smtClean="0"/>
              <a:t>, for </a:t>
            </a:r>
            <a:r>
              <a:rPr lang="en-US" dirty="0"/>
              <a:t>He shall bear their iniquities. </a:t>
            </a:r>
          </a:p>
          <a:p>
            <a:pPr marL="82296" indent="0">
              <a:buNone/>
            </a:pPr>
            <a:r>
              <a:rPr lang="en-US" dirty="0" smtClean="0"/>
              <a:t>12.  </a:t>
            </a:r>
            <a:r>
              <a:rPr lang="en-US" dirty="0"/>
              <a:t>Therefore I will divide Him a portion with the great</a:t>
            </a:r>
            <a:r>
              <a:rPr lang="en-US" dirty="0" smtClean="0"/>
              <a:t>, and </a:t>
            </a:r>
            <a:r>
              <a:rPr lang="en-US" dirty="0"/>
              <a:t>He shall divide the spoil with the strong</a:t>
            </a:r>
            <a:r>
              <a:rPr lang="en-US" dirty="0" smtClean="0"/>
              <a:t>, because </a:t>
            </a:r>
            <a:r>
              <a:rPr lang="en-US" dirty="0"/>
              <a:t>He poured out His soul unto death</a:t>
            </a:r>
            <a:r>
              <a:rPr lang="en-US" dirty="0" smtClean="0"/>
              <a:t>, and </a:t>
            </a:r>
            <a:r>
              <a:rPr lang="en-US" dirty="0"/>
              <a:t>He was numbered with the transgressors</a:t>
            </a:r>
            <a:r>
              <a:rPr lang="en-US" dirty="0" smtClean="0"/>
              <a:t>, and </a:t>
            </a:r>
            <a:r>
              <a:rPr lang="en-US" dirty="0"/>
              <a:t>He bore the sin of many</a:t>
            </a:r>
            <a:r>
              <a:rPr lang="en-US" dirty="0" smtClean="0"/>
              <a:t>, and </a:t>
            </a:r>
            <a:r>
              <a:rPr lang="en-US" dirty="0"/>
              <a:t>made intercession for the transgressors. </a:t>
            </a:r>
          </a:p>
        </p:txBody>
      </p:sp>
    </p:spTree>
    <p:extLst>
      <p:ext uri="{BB962C8B-B14F-4D97-AF65-F5344CB8AC3E}">
        <p14:creationId xmlns:p14="http://schemas.microsoft.com/office/powerpoint/2010/main" val="1412318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 The Servant’s Exaltation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29200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en-US" dirty="0" smtClean="0"/>
              <a:t>10.  </a:t>
            </a:r>
            <a:r>
              <a:rPr lang="en-US" dirty="0"/>
              <a:t>Yet it pleased the LORD to bruise Him</a:t>
            </a:r>
            <a:r>
              <a:rPr lang="en-US" dirty="0" smtClean="0"/>
              <a:t>; He </a:t>
            </a:r>
            <a:r>
              <a:rPr lang="en-US" dirty="0"/>
              <a:t>has put Him to </a:t>
            </a:r>
            <a:r>
              <a:rPr lang="en-US" dirty="0" smtClean="0"/>
              <a:t>grief. When </a:t>
            </a:r>
            <a:r>
              <a:rPr lang="en-US" u="sng" dirty="0">
                <a:solidFill>
                  <a:srgbClr val="FF0000"/>
                </a:solidFill>
              </a:rPr>
              <a:t>You make His soul an offering for sin</a:t>
            </a:r>
            <a:r>
              <a:rPr lang="en-US" dirty="0" smtClean="0"/>
              <a:t>, He </a:t>
            </a:r>
            <a:r>
              <a:rPr lang="en-US" dirty="0"/>
              <a:t>shall see His seed, He shall prolong His days</a:t>
            </a:r>
            <a:r>
              <a:rPr lang="en-US" dirty="0" smtClean="0"/>
              <a:t>, and </a:t>
            </a:r>
            <a:r>
              <a:rPr lang="en-US" dirty="0"/>
              <a:t>the pleasure of the LORD shall prosper in His hand. </a:t>
            </a:r>
          </a:p>
          <a:p>
            <a:pPr marL="82296" indent="0">
              <a:buNone/>
            </a:pPr>
            <a:r>
              <a:rPr lang="en-US" dirty="0" smtClean="0"/>
              <a:t>11.  </a:t>
            </a:r>
            <a:r>
              <a:rPr lang="en-US" dirty="0"/>
              <a:t>He shall see the labor of His soul, and be satisfied</a:t>
            </a:r>
            <a:r>
              <a:rPr lang="en-US" dirty="0" smtClean="0"/>
              <a:t>. By </a:t>
            </a:r>
            <a:r>
              <a:rPr lang="en-US" dirty="0"/>
              <a:t>His knowledge </a:t>
            </a:r>
            <a:r>
              <a:rPr lang="en-US" u="sng" dirty="0">
                <a:solidFill>
                  <a:srgbClr val="FF0000"/>
                </a:solidFill>
              </a:rPr>
              <a:t>My righteous Servant shall justify many</a:t>
            </a:r>
            <a:r>
              <a:rPr lang="en-US" dirty="0" smtClean="0"/>
              <a:t>, for </a:t>
            </a:r>
            <a:r>
              <a:rPr lang="en-US" dirty="0"/>
              <a:t>He shall </a:t>
            </a:r>
            <a:r>
              <a:rPr lang="en-US" u="sng" dirty="0">
                <a:solidFill>
                  <a:srgbClr val="FF0000"/>
                </a:solidFill>
              </a:rPr>
              <a:t>bear their iniquities</a:t>
            </a:r>
            <a:r>
              <a:rPr lang="en-US" dirty="0"/>
              <a:t>. </a:t>
            </a:r>
          </a:p>
          <a:p>
            <a:pPr marL="82296" indent="0">
              <a:buNone/>
            </a:pPr>
            <a:r>
              <a:rPr lang="en-US" dirty="0" smtClean="0"/>
              <a:t>12.  </a:t>
            </a:r>
            <a:r>
              <a:rPr lang="en-US" dirty="0"/>
              <a:t>Therefore I will divide Him a portion with the great</a:t>
            </a:r>
            <a:r>
              <a:rPr lang="en-US" dirty="0" smtClean="0"/>
              <a:t>, and </a:t>
            </a:r>
            <a:r>
              <a:rPr lang="en-US" dirty="0"/>
              <a:t>He shall divide the spoil with the strong</a:t>
            </a:r>
            <a:r>
              <a:rPr lang="en-US" dirty="0" smtClean="0"/>
              <a:t>, because </a:t>
            </a:r>
            <a:r>
              <a:rPr lang="en-US" u="sng" dirty="0">
                <a:solidFill>
                  <a:srgbClr val="FF0000"/>
                </a:solidFill>
              </a:rPr>
              <a:t>He poured out His soul unto death</a:t>
            </a:r>
            <a:r>
              <a:rPr lang="en-US" dirty="0" smtClean="0"/>
              <a:t>, and </a:t>
            </a:r>
            <a:r>
              <a:rPr lang="en-US" dirty="0"/>
              <a:t>He was </a:t>
            </a:r>
            <a:r>
              <a:rPr lang="en-US" u="sng" dirty="0">
                <a:solidFill>
                  <a:srgbClr val="FF0000"/>
                </a:solidFill>
              </a:rPr>
              <a:t>numbered with the transgressors</a:t>
            </a:r>
            <a:r>
              <a:rPr lang="en-US" dirty="0" smtClean="0"/>
              <a:t>, and </a:t>
            </a:r>
            <a:r>
              <a:rPr lang="en-US" u="sng" dirty="0">
                <a:solidFill>
                  <a:srgbClr val="FF0000"/>
                </a:solidFill>
              </a:rPr>
              <a:t>He bore the sin of many</a:t>
            </a:r>
            <a:r>
              <a:rPr lang="en-US" dirty="0" smtClean="0"/>
              <a:t>, and </a:t>
            </a:r>
            <a:r>
              <a:rPr lang="en-US" u="sng" dirty="0">
                <a:solidFill>
                  <a:srgbClr val="FF0000"/>
                </a:solidFill>
              </a:rPr>
              <a:t>made intercession for the transgressors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1923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 The Servant’s Exaltation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29200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en-US" dirty="0" smtClean="0"/>
              <a:t>10.  </a:t>
            </a:r>
            <a:r>
              <a:rPr lang="en-US" dirty="0"/>
              <a:t>Yet it pleased the LORD to bruise Him</a:t>
            </a:r>
            <a:r>
              <a:rPr lang="en-US" dirty="0" smtClean="0"/>
              <a:t>; He </a:t>
            </a:r>
            <a:r>
              <a:rPr lang="en-US" dirty="0"/>
              <a:t>has put Him to </a:t>
            </a:r>
            <a:r>
              <a:rPr lang="en-US" dirty="0" smtClean="0"/>
              <a:t>grief. When </a:t>
            </a:r>
            <a:r>
              <a:rPr lang="en-US" dirty="0"/>
              <a:t>You make His soul an offering for sin</a:t>
            </a:r>
            <a:r>
              <a:rPr lang="en-US" dirty="0" smtClean="0"/>
              <a:t>, </a:t>
            </a:r>
            <a:r>
              <a:rPr lang="en-US" u="sng" dirty="0" smtClean="0">
                <a:solidFill>
                  <a:srgbClr val="FF0000"/>
                </a:solidFill>
              </a:rPr>
              <a:t>He </a:t>
            </a:r>
            <a:r>
              <a:rPr lang="en-US" u="sng" dirty="0">
                <a:solidFill>
                  <a:srgbClr val="FF0000"/>
                </a:solidFill>
              </a:rPr>
              <a:t>shall see His seed</a:t>
            </a:r>
            <a:r>
              <a:rPr lang="en-US" dirty="0"/>
              <a:t>, </a:t>
            </a:r>
            <a:r>
              <a:rPr lang="en-US" u="sng" dirty="0">
                <a:solidFill>
                  <a:srgbClr val="FF0000"/>
                </a:solidFill>
              </a:rPr>
              <a:t>He shall prolong His days</a:t>
            </a:r>
            <a:r>
              <a:rPr lang="en-US" dirty="0" smtClean="0"/>
              <a:t>, and </a:t>
            </a:r>
            <a:r>
              <a:rPr lang="en-US" u="sng" dirty="0">
                <a:solidFill>
                  <a:srgbClr val="FF0000"/>
                </a:solidFill>
              </a:rPr>
              <a:t>the pleasure of the LORD shall prosper in His hand</a:t>
            </a:r>
            <a:r>
              <a:rPr lang="en-US" dirty="0"/>
              <a:t>. </a:t>
            </a:r>
          </a:p>
          <a:p>
            <a:pPr marL="82296" indent="0">
              <a:buNone/>
            </a:pPr>
            <a:r>
              <a:rPr lang="en-US" dirty="0" smtClean="0"/>
              <a:t>11.  </a:t>
            </a:r>
            <a:r>
              <a:rPr lang="en-US" u="sng" dirty="0">
                <a:solidFill>
                  <a:srgbClr val="FF0000"/>
                </a:solidFill>
              </a:rPr>
              <a:t>He shall see the labor of His soul, and be satisfied</a:t>
            </a:r>
            <a:r>
              <a:rPr lang="en-US" dirty="0" smtClean="0"/>
              <a:t>. By </a:t>
            </a:r>
            <a:r>
              <a:rPr lang="en-US" dirty="0"/>
              <a:t>His knowledge My righteous Servant shall justify many</a:t>
            </a:r>
            <a:r>
              <a:rPr lang="en-US" dirty="0" smtClean="0"/>
              <a:t>, for </a:t>
            </a:r>
            <a:r>
              <a:rPr lang="en-US" dirty="0"/>
              <a:t>He shall bear their iniquities. </a:t>
            </a:r>
          </a:p>
          <a:p>
            <a:pPr marL="82296" indent="0">
              <a:buNone/>
            </a:pPr>
            <a:r>
              <a:rPr lang="en-US" dirty="0" smtClean="0"/>
              <a:t>12.  </a:t>
            </a:r>
            <a:r>
              <a:rPr lang="en-US" dirty="0"/>
              <a:t>Therefore </a:t>
            </a:r>
            <a:r>
              <a:rPr lang="en-US" u="sng" dirty="0">
                <a:solidFill>
                  <a:srgbClr val="FF0000"/>
                </a:solidFill>
              </a:rPr>
              <a:t>I will divide Him a portion with the great</a:t>
            </a:r>
            <a:r>
              <a:rPr lang="en-US" dirty="0" smtClean="0"/>
              <a:t>, and </a:t>
            </a:r>
            <a:r>
              <a:rPr lang="en-US" u="sng" dirty="0">
                <a:solidFill>
                  <a:srgbClr val="FF0000"/>
                </a:solidFill>
              </a:rPr>
              <a:t>He shall divide the spoil with the strong</a:t>
            </a:r>
            <a:r>
              <a:rPr lang="en-US" dirty="0" smtClean="0"/>
              <a:t>, because </a:t>
            </a:r>
            <a:r>
              <a:rPr lang="en-US" dirty="0"/>
              <a:t>He poured out His soul unto death</a:t>
            </a:r>
            <a:r>
              <a:rPr lang="en-US" dirty="0" smtClean="0"/>
              <a:t>, and </a:t>
            </a:r>
            <a:r>
              <a:rPr lang="en-US" dirty="0"/>
              <a:t>He was numbered with the transgressors</a:t>
            </a:r>
            <a:r>
              <a:rPr lang="en-US" dirty="0" smtClean="0"/>
              <a:t>, and </a:t>
            </a:r>
            <a:r>
              <a:rPr lang="en-US" dirty="0"/>
              <a:t>He bore the sin of many</a:t>
            </a:r>
            <a:r>
              <a:rPr lang="en-US" dirty="0" smtClean="0"/>
              <a:t>, and </a:t>
            </a:r>
            <a:r>
              <a:rPr lang="en-US" dirty="0"/>
              <a:t>made intercession for the transgressors. </a:t>
            </a:r>
          </a:p>
        </p:txBody>
      </p:sp>
    </p:spTree>
    <p:extLst>
      <p:ext uri="{BB962C8B-B14F-4D97-AF65-F5344CB8AC3E}">
        <p14:creationId xmlns:p14="http://schemas.microsoft.com/office/powerpoint/2010/main" val="301923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 The Servant’s Exaltation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29200"/>
          </a:xfrm>
        </p:spPr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en-US" dirty="0" smtClean="0"/>
              <a:t>9.  Therefore </a:t>
            </a:r>
            <a:r>
              <a:rPr lang="en-US" dirty="0"/>
              <a:t>God also has highly exalted Him and given Him the name which is above every name, 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10.  that </a:t>
            </a:r>
            <a:r>
              <a:rPr lang="en-US" dirty="0"/>
              <a:t>at the name of Jesus every knee should bow, of those in heaven, and of those on earth, and of those under the earth, 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11.  </a:t>
            </a:r>
            <a:r>
              <a:rPr lang="en-US" dirty="0"/>
              <a:t>and that every tongue should confess that Jesus Christ is Lord, to the glory of God the Father. </a:t>
            </a:r>
          </a:p>
          <a:p>
            <a:pPr marL="82296" indent="0" algn="r">
              <a:buNone/>
            </a:pPr>
            <a:r>
              <a:rPr lang="en-US" dirty="0" smtClean="0"/>
              <a:t>Philippians 2:9-11</a:t>
            </a: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2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 The Servant’s Rejection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en-US" dirty="0" smtClean="0"/>
              <a:t>1.  Who </a:t>
            </a:r>
            <a:r>
              <a:rPr lang="en-US" dirty="0"/>
              <a:t>has believed our report</a:t>
            </a:r>
            <a:r>
              <a:rPr lang="en-US" dirty="0" smtClean="0"/>
              <a:t>? And </a:t>
            </a:r>
            <a:r>
              <a:rPr lang="en-US" dirty="0"/>
              <a:t>to whom has the arm of the LORD been revealed? </a:t>
            </a:r>
          </a:p>
          <a:p>
            <a:pPr marL="82296" indent="0">
              <a:buNone/>
            </a:pPr>
            <a:r>
              <a:rPr lang="en-US" dirty="0" smtClean="0"/>
              <a:t>2.  </a:t>
            </a:r>
            <a:r>
              <a:rPr lang="en-US" dirty="0"/>
              <a:t>For He shall grow up before Him as a tender plant</a:t>
            </a:r>
            <a:r>
              <a:rPr lang="en-US" dirty="0" smtClean="0"/>
              <a:t>, and </a:t>
            </a:r>
            <a:r>
              <a:rPr lang="en-US" dirty="0"/>
              <a:t>as a root out of dry </a:t>
            </a:r>
            <a:r>
              <a:rPr lang="en-US" dirty="0" smtClean="0"/>
              <a:t>ground. He </a:t>
            </a:r>
            <a:r>
              <a:rPr lang="en-US" dirty="0"/>
              <a:t>has no form or comeliness</a:t>
            </a:r>
            <a:r>
              <a:rPr lang="en-US" dirty="0" smtClean="0"/>
              <a:t>; and </a:t>
            </a:r>
            <a:r>
              <a:rPr lang="en-US" dirty="0"/>
              <a:t>when we see Him</a:t>
            </a:r>
            <a:r>
              <a:rPr lang="en-US" dirty="0" smtClean="0"/>
              <a:t>, there </a:t>
            </a:r>
            <a:r>
              <a:rPr lang="en-US" dirty="0"/>
              <a:t>is no beauty that we should desire Him. </a:t>
            </a:r>
          </a:p>
          <a:p>
            <a:pPr marL="82296" indent="0">
              <a:buNone/>
            </a:pPr>
            <a:r>
              <a:rPr lang="en-US" dirty="0" smtClean="0"/>
              <a:t>3.  </a:t>
            </a:r>
            <a:r>
              <a:rPr lang="en-US" dirty="0"/>
              <a:t>He is despised and rejected by men</a:t>
            </a:r>
            <a:r>
              <a:rPr lang="en-US" dirty="0" smtClean="0"/>
              <a:t>, a </a:t>
            </a:r>
            <a:r>
              <a:rPr lang="en-US" dirty="0"/>
              <a:t>Man of sorrows and acquainted with grief</a:t>
            </a:r>
            <a:r>
              <a:rPr lang="en-US" dirty="0" smtClean="0"/>
              <a:t>. And </a:t>
            </a:r>
            <a:r>
              <a:rPr lang="en-US" dirty="0"/>
              <a:t>we hid, as it were, our faces from Him</a:t>
            </a:r>
            <a:r>
              <a:rPr lang="en-US" dirty="0" smtClean="0"/>
              <a:t>; He </a:t>
            </a:r>
            <a:r>
              <a:rPr lang="en-US" dirty="0"/>
              <a:t>was despised, and we did not esteem Him. </a:t>
            </a:r>
          </a:p>
        </p:txBody>
      </p:sp>
    </p:spTree>
    <p:extLst>
      <p:ext uri="{BB962C8B-B14F-4D97-AF65-F5344CB8AC3E}">
        <p14:creationId xmlns:p14="http://schemas.microsoft.com/office/powerpoint/2010/main" val="68972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 Christ in Isaiah 53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His Rejection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His Sacrifice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His Obedience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His Exaltation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625188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Because Jesus gave Himself for us…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/>
              <a:t>I </a:t>
            </a:r>
            <a:r>
              <a:rPr lang="en-US" dirty="0"/>
              <a:t>have been crucified with Christ; it is no longer I who live, but Christ lives in me; and the life which I now live in the flesh I live by faith in the Son of God, who loved me and gave Himself for me.</a:t>
            </a:r>
          </a:p>
          <a:p>
            <a:pPr marL="82296" indent="0" algn="r">
              <a:buNone/>
            </a:pPr>
            <a:r>
              <a:rPr lang="en-US" dirty="0" smtClean="0"/>
              <a:t>Galatians 2:20</a:t>
            </a: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699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 The Servant’s Rejection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en-US" dirty="0" smtClean="0"/>
              <a:t>1.  </a:t>
            </a:r>
            <a:r>
              <a:rPr lang="en-US" u="sng" dirty="0" smtClean="0">
                <a:solidFill>
                  <a:srgbClr val="FF0000"/>
                </a:solidFill>
              </a:rPr>
              <a:t>Who </a:t>
            </a:r>
            <a:r>
              <a:rPr lang="en-US" u="sng" dirty="0">
                <a:solidFill>
                  <a:srgbClr val="FF0000"/>
                </a:solidFill>
              </a:rPr>
              <a:t>has believed our report</a:t>
            </a:r>
            <a:r>
              <a:rPr lang="en-US" u="sng" dirty="0" smtClean="0">
                <a:solidFill>
                  <a:srgbClr val="FF0000"/>
                </a:solidFill>
              </a:rPr>
              <a:t>?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dirty="0"/>
              <a:t>to whom has the arm of the LORD been revealed? </a:t>
            </a:r>
          </a:p>
          <a:p>
            <a:pPr marL="82296" indent="0">
              <a:buNone/>
            </a:pPr>
            <a:r>
              <a:rPr lang="en-US" dirty="0" smtClean="0"/>
              <a:t>2.  </a:t>
            </a:r>
            <a:r>
              <a:rPr lang="en-US" dirty="0"/>
              <a:t>For He shall grow up before Him as a tender plant</a:t>
            </a:r>
            <a:r>
              <a:rPr lang="en-US" dirty="0" smtClean="0"/>
              <a:t>, and </a:t>
            </a:r>
            <a:r>
              <a:rPr lang="en-US" dirty="0"/>
              <a:t>as a root out of dry </a:t>
            </a:r>
            <a:r>
              <a:rPr lang="en-US" dirty="0" smtClean="0"/>
              <a:t>ground. He </a:t>
            </a:r>
            <a:r>
              <a:rPr lang="en-US" dirty="0"/>
              <a:t>has no form or comeliness</a:t>
            </a:r>
            <a:r>
              <a:rPr lang="en-US" dirty="0" smtClean="0"/>
              <a:t>; and </a:t>
            </a:r>
            <a:r>
              <a:rPr lang="en-US" dirty="0"/>
              <a:t>when we see Him</a:t>
            </a:r>
            <a:r>
              <a:rPr lang="en-US" dirty="0" smtClean="0"/>
              <a:t>, there </a:t>
            </a:r>
            <a:r>
              <a:rPr lang="en-US" dirty="0"/>
              <a:t>is no beauty that we should desire Him. </a:t>
            </a:r>
          </a:p>
          <a:p>
            <a:pPr marL="82296" indent="0">
              <a:buNone/>
            </a:pPr>
            <a:r>
              <a:rPr lang="en-US" dirty="0" smtClean="0"/>
              <a:t>3.  </a:t>
            </a:r>
            <a:r>
              <a:rPr lang="en-US" dirty="0"/>
              <a:t>He is despised and rejected by men</a:t>
            </a:r>
            <a:r>
              <a:rPr lang="en-US" dirty="0" smtClean="0"/>
              <a:t>, a </a:t>
            </a:r>
            <a:r>
              <a:rPr lang="en-US" dirty="0"/>
              <a:t>Man of sorrows and acquainted with grief</a:t>
            </a:r>
            <a:r>
              <a:rPr lang="en-US" dirty="0" smtClean="0"/>
              <a:t>. And </a:t>
            </a:r>
            <a:r>
              <a:rPr lang="en-US" dirty="0"/>
              <a:t>we hid, as it were, our faces from Him</a:t>
            </a:r>
            <a:r>
              <a:rPr lang="en-US" dirty="0" smtClean="0"/>
              <a:t>; He </a:t>
            </a:r>
            <a:r>
              <a:rPr lang="en-US" dirty="0"/>
              <a:t>was despised, and we did not esteem Him. </a:t>
            </a:r>
          </a:p>
        </p:txBody>
      </p:sp>
    </p:spTree>
    <p:extLst>
      <p:ext uri="{BB962C8B-B14F-4D97-AF65-F5344CB8AC3E}">
        <p14:creationId xmlns:p14="http://schemas.microsoft.com/office/powerpoint/2010/main" val="4274716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 The Servant’s Rejection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en-US" dirty="0" smtClean="0"/>
              <a:t>1.  Who </a:t>
            </a:r>
            <a:r>
              <a:rPr lang="en-US" dirty="0"/>
              <a:t>has believed our report</a:t>
            </a:r>
            <a:r>
              <a:rPr lang="en-US" dirty="0" smtClean="0"/>
              <a:t>? And </a:t>
            </a:r>
            <a:r>
              <a:rPr lang="en-US" dirty="0"/>
              <a:t>to whom has the arm of the LORD been revealed? </a:t>
            </a:r>
          </a:p>
          <a:p>
            <a:pPr marL="82296" indent="0">
              <a:buNone/>
            </a:pPr>
            <a:r>
              <a:rPr lang="en-US" dirty="0" smtClean="0"/>
              <a:t>2.  </a:t>
            </a:r>
            <a:r>
              <a:rPr lang="en-US" dirty="0"/>
              <a:t>For </a:t>
            </a:r>
            <a:r>
              <a:rPr lang="en-US" u="sng" dirty="0">
                <a:solidFill>
                  <a:srgbClr val="FF0000"/>
                </a:solidFill>
              </a:rPr>
              <a:t>He shall grow up before Him as a tender plant</a:t>
            </a:r>
            <a:r>
              <a:rPr lang="en-US" dirty="0" smtClean="0"/>
              <a:t>, and </a:t>
            </a:r>
            <a:r>
              <a:rPr lang="en-US" dirty="0"/>
              <a:t>as a root out of dry </a:t>
            </a:r>
            <a:r>
              <a:rPr lang="en-US" dirty="0" smtClean="0"/>
              <a:t>ground. He </a:t>
            </a:r>
            <a:r>
              <a:rPr lang="en-US" dirty="0"/>
              <a:t>has no form or comeliness</a:t>
            </a:r>
            <a:r>
              <a:rPr lang="en-US" dirty="0" smtClean="0"/>
              <a:t>; and </a:t>
            </a:r>
            <a:r>
              <a:rPr lang="en-US" dirty="0"/>
              <a:t>when we see Him</a:t>
            </a:r>
            <a:r>
              <a:rPr lang="en-US" dirty="0" smtClean="0"/>
              <a:t>, there </a:t>
            </a:r>
            <a:r>
              <a:rPr lang="en-US" dirty="0"/>
              <a:t>is no beauty that we should desire Him. </a:t>
            </a:r>
          </a:p>
          <a:p>
            <a:pPr marL="82296" indent="0">
              <a:buNone/>
            </a:pPr>
            <a:r>
              <a:rPr lang="en-US" dirty="0" smtClean="0"/>
              <a:t>3.  </a:t>
            </a:r>
            <a:r>
              <a:rPr lang="en-US" dirty="0"/>
              <a:t>He is despised and rejected by men</a:t>
            </a:r>
            <a:r>
              <a:rPr lang="en-US" dirty="0" smtClean="0"/>
              <a:t>, a </a:t>
            </a:r>
            <a:r>
              <a:rPr lang="en-US" dirty="0"/>
              <a:t>Man of sorrows and acquainted with grief</a:t>
            </a:r>
            <a:r>
              <a:rPr lang="en-US" dirty="0" smtClean="0"/>
              <a:t>. And </a:t>
            </a:r>
            <a:r>
              <a:rPr lang="en-US" dirty="0"/>
              <a:t>we hid, as it were, our faces from Him</a:t>
            </a:r>
            <a:r>
              <a:rPr lang="en-US" dirty="0" smtClean="0"/>
              <a:t>; He </a:t>
            </a:r>
            <a:r>
              <a:rPr lang="en-US" dirty="0"/>
              <a:t>was despised, and we did not esteem Him. </a:t>
            </a:r>
          </a:p>
        </p:txBody>
      </p:sp>
    </p:spTree>
    <p:extLst>
      <p:ext uri="{BB962C8B-B14F-4D97-AF65-F5344CB8AC3E}">
        <p14:creationId xmlns:p14="http://schemas.microsoft.com/office/powerpoint/2010/main" val="4274716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 The Servant’s Rejection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en-US" dirty="0" smtClean="0"/>
              <a:t>1.  Who </a:t>
            </a:r>
            <a:r>
              <a:rPr lang="en-US" dirty="0"/>
              <a:t>has believed our report</a:t>
            </a:r>
            <a:r>
              <a:rPr lang="en-US" dirty="0" smtClean="0"/>
              <a:t>? And </a:t>
            </a:r>
            <a:r>
              <a:rPr lang="en-US" dirty="0"/>
              <a:t>to whom has the arm of the LORD been revealed? </a:t>
            </a:r>
          </a:p>
          <a:p>
            <a:pPr marL="82296" indent="0">
              <a:buNone/>
            </a:pPr>
            <a:r>
              <a:rPr lang="en-US" dirty="0" smtClean="0"/>
              <a:t>2.  </a:t>
            </a:r>
            <a:r>
              <a:rPr lang="en-US" dirty="0"/>
              <a:t>For He shall grow up before Him as a tender plant</a:t>
            </a:r>
            <a:r>
              <a:rPr lang="en-US" dirty="0" smtClean="0"/>
              <a:t>, and </a:t>
            </a:r>
            <a:r>
              <a:rPr lang="en-US" u="sng" dirty="0">
                <a:solidFill>
                  <a:srgbClr val="FF0000"/>
                </a:solidFill>
              </a:rPr>
              <a:t>as a root out of dry </a:t>
            </a:r>
            <a:r>
              <a:rPr lang="en-US" u="sng" dirty="0" smtClean="0">
                <a:solidFill>
                  <a:srgbClr val="FF0000"/>
                </a:solidFill>
              </a:rPr>
              <a:t>ground</a:t>
            </a:r>
            <a:r>
              <a:rPr lang="en-US" dirty="0" smtClean="0"/>
              <a:t>. He </a:t>
            </a:r>
            <a:r>
              <a:rPr lang="en-US" dirty="0"/>
              <a:t>has no form or comeliness</a:t>
            </a:r>
            <a:r>
              <a:rPr lang="en-US" dirty="0" smtClean="0"/>
              <a:t>; and </a:t>
            </a:r>
            <a:r>
              <a:rPr lang="en-US" dirty="0"/>
              <a:t>when we see Him</a:t>
            </a:r>
            <a:r>
              <a:rPr lang="en-US" dirty="0" smtClean="0"/>
              <a:t>, there </a:t>
            </a:r>
            <a:r>
              <a:rPr lang="en-US" dirty="0"/>
              <a:t>is no beauty that we should desire Him. </a:t>
            </a:r>
          </a:p>
          <a:p>
            <a:pPr marL="82296" indent="0">
              <a:buNone/>
            </a:pPr>
            <a:r>
              <a:rPr lang="en-US" dirty="0" smtClean="0"/>
              <a:t>3.  </a:t>
            </a:r>
            <a:r>
              <a:rPr lang="en-US" dirty="0"/>
              <a:t>He is despised and rejected by men</a:t>
            </a:r>
            <a:r>
              <a:rPr lang="en-US" dirty="0" smtClean="0"/>
              <a:t>, a </a:t>
            </a:r>
            <a:r>
              <a:rPr lang="en-US" dirty="0"/>
              <a:t>Man of sorrows and acquainted with grief</a:t>
            </a:r>
            <a:r>
              <a:rPr lang="en-US" dirty="0" smtClean="0"/>
              <a:t>. And </a:t>
            </a:r>
            <a:r>
              <a:rPr lang="en-US" dirty="0"/>
              <a:t>we hid, as it were, our faces from Him</a:t>
            </a:r>
            <a:r>
              <a:rPr lang="en-US" dirty="0" smtClean="0"/>
              <a:t>; He </a:t>
            </a:r>
            <a:r>
              <a:rPr lang="en-US" dirty="0"/>
              <a:t>was despised, and we did not esteem Him. </a:t>
            </a:r>
          </a:p>
        </p:txBody>
      </p:sp>
    </p:spTree>
    <p:extLst>
      <p:ext uri="{BB962C8B-B14F-4D97-AF65-F5344CB8AC3E}">
        <p14:creationId xmlns:p14="http://schemas.microsoft.com/office/powerpoint/2010/main" val="4274716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 The Servant’s Rejection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en-US" dirty="0" smtClean="0"/>
              <a:t>1.  Who </a:t>
            </a:r>
            <a:r>
              <a:rPr lang="en-US" dirty="0"/>
              <a:t>has believed our report</a:t>
            </a:r>
            <a:r>
              <a:rPr lang="en-US" dirty="0" smtClean="0"/>
              <a:t>? And </a:t>
            </a:r>
            <a:r>
              <a:rPr lang="en-US" dirty="0"/>
              <a:t>to whom has the arm of the LORD been revealed? </a:t>
            </a:r>
          </a:p>
          <a:p>
            <a:pPr marL="82296" indent="0">
              <a:buNone/>
            </a:pPr>
            <a:r>
              <a:rPr lang="en-US" dirty="0" smtClean="0"/>
              <a:t>2.  </a:t>
            </a:r>
            <a:r>
              <a:rPr lang="en-US" dirty="0"/>
              <a:t>For He shall grow up before Him as a tender plant</a:t>
            </a:r>
            <a:r>
              <a:rPr lang="en-US" dirty="0" smtClean="0"/>
              <a:t>, and </a:t>
            </a:r>
            <a:r>
              <a:rPr lang="en-US" dirty="0"/>
              <a:t>as a root out of dry </a:t>
            </a:r>
            <a:r>
              <a:rPr lang="en-US" dirty="0" smtClean="0"/>
              <a:t>ground. </a:t>
            </a:r>
            <a:r>
              <a:rPr lang="en-US" u="sng" dirty="0" smtClean="0">
                <a:solidFill>
                  <a:srgbClr val="FF0000"/>
                </a:solidFill>
              </a:rPr>
              <a:t>He </a:t>
            </a:r>
            <a:r>
              <a:rPr lang="en-US" u="sng" dirty="0">
                <a:solidFill>
                  <a:srgbClr val="FF0000"/>
                </a:solidFill>
              </a:rPr>
              <a:t>has no form or comeliness</a:t>
            </a:r>
            <a:r>
              <a:rPr lang="en-US" dirty="0" smtClean="0"/>
              <a:t>; and </a:t>
            </a:r>
            <a:r>
              <a:rPr lang="en-US" dirty="0"/>
              <a:t>when we see Him</a:t>
            </a:r>
            <a:r>
              <a:rPr lang="en-US" dirty="0" smtClean="0"/>
              <a:t>, </a:t>
            </a:r>
            <a:r>
              <a:rPr lang="en-US" u="sng" dirty="0" smtClean="0">
                <a:solidFill>
                  <a:srgbClr val="FF0000"/>
                </a:solidFill>
              </a:rPr>
              <a:t>there </a:t>
            </a:r>
            <a:r>
              <a:rPr lang="en-US" u="sng" dirty="0">
                <a:solidFill>
                  <a:srgbClr val="FF0000"/>
                </a:solidFill>
              </a:rPr>
              <a:t>is no beauty that we should desire Him</a:t>
            </a:r>
            <a:r>
              <a:rPr lang="en-US" dirty="0"/>
              <a:t>. </a:t>
            </a:r>
          </a:p>
          <a:p>
            <a:pPr marL="82296" indent="0">
              <a:buNone/>
            </a:pPr>
            <a:r>
              <a:rPr lang="en-US" dirty="0" smtClean="0"/>
              <a:t>3.  </a:t>
            </a:r>
            <a:r>
              <a:rPr lang="en-US" dirty="0"/>
              <a:t>He is despised and rejected by men</a:t>
            </a:r>
            <a:r>
              <a:rPr lang="en-US" dirty="0" smtClean="0"/>
              <a:t>, a </a:t>
            </a:r>
            <a:r>
              <a:rPr lang="en-US" dirty="0"/>
              <a:t>Man of sorrows and acquainted with grief</a:t>
            </a:r>
            <a:r>
              <a:rPr lang="en-US" dirty="0" smtClean="0"/>
              <a:t>. And </a:t>
            </a:r>
            <a:r>
              <a:rPr lang="en-US" dirty="0"/>
              <a:t>we hid, as it were, our faces from Him</a:t>
            </a:r>
            <a:r>
              <a:rPr lang="en-US" dirty="0" smtClean="0"/>
              <a:t>; He </a:t>
            </a:r>
            <a:r>
              <a:rPr lang="en-US" dirty="0"/>
              <a:t>was despised, and we did not esteem Him. </a:t>
            </a:r>
          </a:p>
        </p:txBody>
      </p:sp>
    </p:spTree>
    <p:extLst>
      <p:ext uri="{BB962C8B-B14F-4D97-AF65-F5344CB8AC3E}">
        <p14:creationId xmlns:p14="http://schemas.microsoft.com/office/powerpoint/2010/main" val="4274716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 The Servant’s Rejection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en-US" dirty="0" smtClean="0"/>
              <a:t>1.  Who </a:t>
            </a:r>
            <a:r>
              <a:rPr lang="en-US" dirty="0"/>
              <a:t>has believed our report</a:t>
            </a:r>
            <a:r>
              <a:rPr lang="en-US" dirty="0" smtClean="0"/>
              <a:t>? And </a:t>
            </a:r>
            <a:r>
              <a:rPr lang="en-US" dirty="0"/>
              <a:t>to whom has the arm of the LORD been revealed? </a:t>
            </a:r>
          </a:p>
          <a:p>
            <a:pPr marL="82296" indent="0">
              <a:buNone/>
            </a:pPr>
            <a:r>
              <a:rPr lang="en-US" dirty="0" smtClean="0"/>
              <a:t>2.  </a:t>
            </a:r>
            <a:r>
              <a:rPr lang="en-US" dirty="0"/>
              <a:t>For He shall grow up before Him as a tender plant</a:t>
            </a:r>
            <a:r>
              <a:rPr lang="en-US" dirty="0" smtClean="0"/>
              <a:t>, and </a:t>
            </a:r>
            <a:r>
              <a:rPr lang="en-US" dirty="0"/>
              <a:t>as a root out of dry </a:t>
            </a:r>
            <a:r>
              <a:rPr lang="en-US" dirty="0" smtClean="0"/>
              <a:t>ground. He </a:t>
            </a:r>
            <a:r>
              <a:rPr lang="en-US" dirty="0"/>
              <a:t>has no form or comeliness</a:t>
            </a:r>
            <a:r>
              <a:rPr lang="en-US" dirty="0" smtClean="0"/>
              <a:t>; and </a:t>
            </a:r>
            <a:r>
              <a:rPr lang="en-US" dirty="0"/>
              <a:t>when we see Him</a:t>
            </a:r>
            <a:r>
              <a:rPr lang="en-US" dirty="0" smtClean="0"/>
              <a:t>, there </a:t>
            </a:r>
            <a:r>
              <a:rPr lang="en-US" dirty="0"/>
              <a:t>is no beauty that we should desire Him. </a:t>
            </a:r>
          </a:p>
          <a:p>
            <a:pPr marL="82296" indent="0">
              <a:buNone/>
            </a:pPr>
            <a:r>
              <a:rPr lang="en-US" dirty="0" smtClean="0"/>
              <a:t>3.  </a:t>
            </a:r>
            <a:r>
              <a:rPr lang="en-US" dirty="0"/>
              <a:t>He is </a:t>
            </a:r>
            <a:r>
              <a:rPr lang="en-US" u="sng" dirty="0">
                <a:solidFill>
                  <a:srgbClr val="FF0000"/>
                </a:solidFill>
              </a:rPr>
              <a:t>despised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and </a:t>
            </a:r>
            <a:r>
              <a:rPr lang="en-US" u="sng" dirty="0">
                <a:solidFill>
                  <a:srgbClr val="FF0000"/>
                </a:solidFill>
              </a:rPr>
              <a:t>rejected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by men</a:t>
            </a:r>
            <a:r>
              <a:rPr lang="en-US" dirty="0" smtClean="0"/>
              <a:t>, a </a:t>
            </a:r>
            <a:r>
              <a:rPr lang="en-US" u="sng" dirty="0">
                <a:solidFill>
                  <a:srgbClr val="FF0000"/>
                </a:solidFill>
              </a:rPr>
              <a:t>Man of sorrows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and acquainted with </a:t>
            </a:r>
            <a:r>
              <a:rPr lang="en-US" u="sng" dirty="0">
                <a:solidFill>
                  <a:srgbClr val="FF0000"/>
                </a:solidFill>
              </a:rPr>
              <a:t>grief</a:t>
            </a:r>
            <a:r>
              <a:rPr lang="en-US" dirty="0" smtClean="0"/>
              <a:t>. And </a:t>
            </a:r>
            <a:r>
              <a:rPr lang="en-US" dirty="0"/>
              <a:t>we </a:t>
            </a:r>
            <a:r>
              <a:rPr lang="en-US" u="sng" dirty="0">
                <a:solidFill>
                  <a:srgbClr val="FF0000"/>
                </a:solidFill>
              </a:rPr>
              <a:t>hid</a:t>
            </a:r>
            <a:r>
              <a:rPr lang="en-US" dirty="0"/>
              <a:t>, as it were, </a:t>
            </a:r>
            <a:r>
              <a:rPr lang="en-US" u="sng" dirty="0">
                <a:solidFill>
                  <a:srgbClr val="FF0000"/>
                </a:solidFill>
              </a:rPr>
              <a:t>our faces from Him</a:t>
            </a:r>
            <a:r>
              <a:rPr lang="en-US" dirty="0" smtClean="0"/>
              <a:t>; He </a:t>
            </a:r>
            <a:r>
              <a:rPr lang="en-US" dirty="0"/>
              <a:t>was </a:t>
            </a:r>
            <a:r>
              <a:rPr lang="en-US" u="sng" dirty="0">
                <a:solidFill>
                  <a:srgbClr val="FF0000"/>
                </a:solidFill>
              </a:rPr>
              <a:t>despised</a:t>
            </a:r>
            <a:r>
              <a:rPr lang="en-US" dirty="0"/>
              <a:t>, and we </a:t>
            </a:r>
            <a:r>
              <a:rPr lang="en-US" u="sng" dirty="0">
                <a:solidFill>
                  <a:srgbClr val="FF0000"/>
                </a:solidFill>
              </a:rPr>
              <a:t>did not esteem Him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74716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 The Servant’s Sacrifice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en-US" dirty="0" smtClean="0"/>
              <a:t>4.  Surely </a:t>
            </a:r>
            <a:r>
              <a:rPr lang="en-US" dirty="0"/>
              <a:t>He has borne our </a:t>
            </a:r>
            <a:r>
              <a:rPr lang="en-US" dirty="0" err="1"/>
              <a:t>griefs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/>
              <a:t>carried our sorrows</a:t>
            </a:r>
            <a:r>
              <a:rPr lang="en-US" dirty="0" smtClean="0"/>
              <a:t>; yet </a:t>
            </a:r>
            <a:r>
              <a:rPr lang="en-US" dirty="0"/>
              <a:t>we esteemed Him stricken</a:t>
            </a:r>
            <a:r>
              <a:rPr lang="en-US" dirty="0" smtClean="0"/>
              <a:t>, smitten </a:t>
            </a:r>
            <a:r>
              <a:rPr lang="en-US" dirty="0"/>
              <a:t>by God, and afflicted. </a:t>
            </a:r>
          </a:p>
          <a:p>
            <a:pPr marL="82296" indent="0">
              <a:buNone/>
            </a:pPr>
            <a:r>
              <a:rPr lang="en-US" dirty="0" smtClean="0"/>
              <a:t>5.  </a:t>
            </a:r>
            <a:r>
              <a:rPr lang="en-US" dirty="0"/>
              <a:t>But He was wounded for our transgressions</a:t>
            </a:r>
            <a:r>
              <a:rPr lang="en-US" dirty="0" smtClean="0"/>
              <a:t>, He </a:t>
            </a:r>
            <a:r>
              <a:rPr lang="en-US" dirty="0"/>
              <a:t>was bruised for our iniquities</a:t>
            </a:r>
            <a:r>
              <a:rPr lang="en-US" dirty="0" smtClean="0"/>
              <a:t>; the </a:t>
            </a:r>
            <a:r>
              <a:rPr lang="en-US" dirty="0"/>
              <a:t>chastisement for our peace was upon Him</a:t>
            </a:r>
            <a:r>
              <a:rPr lang="en-US" dirty="0" smtClean="0"/>
              <a:t>, and </a:t>
            </a:r>
            <a:r>
              <a:rPr lang="en-US" dirty="0"/>
              <a:t>by His stripes we are healed. </a:t>
            </a:r>
          </a:p>
          <a:p>
            <a:pPr marL="82296" indent="0">
              <a:buNone/>
            </a:pPr>
            <a:r>
              <a:rPr lang="en-US" dirty="0" smtClean="0"/>
              <a:t>6.  </a:t>
            </a:r>
            <a:r>
              <a:rPr lang="en-US" dirty="0"/>
              <a:t>All we like sheep have gone astray</a:t>
            </a:r>
            <a:r>
              <a:rPr lang="en-US" dirty="0" smtClean="0"/>
              <a:t>; we </a:t>
            </a:r>
            <a:r>
              <a:rPr lang="en-US" dirty="0"/>
              <a:t>have turned, every one, to his own way</a:t>
            </a:r>
            <a:r>
              <a:rPr lang="en-US" dirty="0" smtClean="0"/>
              <a:t>; and </a:t>
            </a:r>
            <a:r>
              <a:rPr lang="en-US" dirty="0"/>
              <a:t>the LORD has laid on Him the iniquity of us all</a:t>
            </a:r>
            <a:r>
              <a:rPr lang="en-US" dirty="0" smtClean="0"/>
              <a:t>.</a:t>
            </a: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348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 The Servant’s Sacrifice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en-US" dirty="0" smtClean="0"/>
              <a:t>4.  Surely </a:t>
            </a:r>
            <a:r>
              <a:rPr lang="en-US" dirty="0"/>
              <a:t>He has borne </a:t>
            </a:r>
            <a:r>
              <a:rPr lang="en-US" u="sng" dirty="0">
                <a:solidFill>
                  <a:srgbClr val="FF0000"/>
                </a:solidFill>
              </a:rPr>
              <a:t>our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griefs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/>
              <a:t>carried </a:t>
            </a:r>
            <a:r>
              <a:rPr lang="en-US" u="sng" dirty="0">
                <a:solidFill>
                  <a:srgbClr val="FF0000"/>
                </a:solidFill>
              </a:rPr>
              <a:t>our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sorrows</a:t>
            </a:r>
            <a:r>
              <a:rPr lang="en-US" dirty="0" smtClean="0"/>
              <a:t>; yet </a:t>
            </a:r>
            <a:r>
              <a:rPr lang="en-US" u="sng" dirty="0">
                <a:solidFill>
                  <a:srgbClr val="FF0000"/>
                </a:solidFill>
              </a:rPr>
              <a:t>we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esteemed Him stricken</a:t>
            </a:r>
            <a:r>
              <a:rPr lang="en-US" dirty="0" smtClean="0"/>
              <a:t>, smitten </a:t>
            </a:r>
            <a:r>
              <a:rPr lang="en-US" dirty="0"/>
              <a:t>by God, and afflicted. </a:t>
            </a:r>
          </a:p>
          <a:p>
            <a:pPr marL="82296" indent="0">
              <a:buNone/>
            </a:pPr>
            <a:r>
              <a:rPr lang="en-US" dirty="0" smtClean="0"/>
              <a:t>5.  </a:t>
            </a:r>
            <a:r>
              <a:rPr lang="en-US" dirty="0"/>
              <a:t>But He was wounded for </a:t>
            </a:r>
            <a:r>
              <a:rPr lang="en-US" u="sng" dirty="0">
                <a:solidFill>
                  <a:srgbClr val="FF0000"/>
                </a:solidFill>
              </a:rPr>
              <a:t>our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transgressions</a:t>
            </a:r>
            <a:r>
              <a:rPr lang="en-US" dirty="0" smtClean="0"/>
              <a:t>, He </a:t>
            </a:r>
            <a:r>
              <a:rPr lang="en-US" dirty="0"/>
              <a:t>was bruised for </a:t>
            </a:r>
            <a:r>
              <a:rPr lang="en-US" u="sng" dirty="0">
                <a:solidFill>
                  <a:srgbClr val="FF0000"/>
                </a:solidFill>
              </a:rPr>
              <a:t>our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iniquities</a:t>
            </a:r>
            <a:r>
              <a:rPr lang="en-US" dirty="0" smtClean="0"/>
              <a:t>; the </a:t>
            </a:r>
            <a:r>
              <a:rPr lang="en-US" dirty="0"/>
              <a:t>chastisement for </a:t>
            </a:r>
            <a:r>
              <a:rPr lang="en-US" u="sng" dirty="0">
                <a:solidFill>
                  <a:srgbClr val="FF0000"/>
                </a:solidFill>
              </a:rPr>
              <a:t>our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peace was upon Him</a:t>
            </a:r>
            <a:r>
              <a:rPr lang="en-US" dirty="0" smtClean="0"/>
              <a:t>, and </a:t>
            </a:r>
            <a:r>
              <a:rPr lang="en-US" dirty="0"/>
              <a:t>by His stripes </a:t>
            </a:r>
            <a:r>
              <a:rPr lang="en-US" u="sng" dirty="0">
                <a:solidFill>
                  <a:srgbClr val="FF0000"/>
                </a:solidFill>
              </a:rPr>
              <a:t>we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are healed. </a:t>
            </a:r>
          </a:p>
          <a:p>
            <a:pPr marL="82296" indent="0">
              <a:buNone/>
            </a:pPr>
            <a:r>
              <a:rPr lang="en-US" dirty="0" smtClean="0"/>
              <a:t>6.  </a:t>
            </a:r>
            <a:r>
              <a:rPr lang="en-US" dirty="0"/>
              <a:t>All </a:t>
            </a:r>
            <a:r>
              <a:rPr lang="en-US" u="sng" dirty="0">
                <a:solidFill>
                  <a:srgbClr val="FF0000"/>
                </a:solidFill>
              </a:rPr>
              <a:t>we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like sheep have gone astray</a:t>
            </a:r>
            <a:r>
              <a:rPr lang="en-US" dirty="0" smtClean="0"/>
              <a:t>; </a:t>
            </a:r>
            <a:r>
              <a:rPr lang="en-US" u="sng" dirty="0" smtClean="0">
                <a:solidFill>
                  <a:srgbClr val="FF0000"/>
                </a:solidFill>
              </a:rPr>
              <a:t>we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have turned, every one, to his </a:t>
            </a:r>
            <a:r>
              <a:rPr lang="en-US" u="sng" dirty="0">
                <a:solidFill>
                  <a:srgbClr val="FF0000"/>
                </a:solidFill>
              </a:rPr>
              <a:t>own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way</a:t>
            </a:r>
            <a:r>
              <a:rPr lang="en-US" dirty="0" smtClean="0"/>
              <a:t>; and </a:t>
            </a:r>
            <a:r>
              <a:rPr lang="en-US" dirty="0"/>
              <a:t>the LORD has laid on Him the iniquity of </a:t>
            </a:r>
            <a:r>
              <a:rPr lang="en-US" u="sng" dirty="0">
                <a:solidFill>
                  <a:srgbClr val="FF0000"/>
                </a:solidFill>
              </a:rPr>
              <a:t>us all</a:t>
            </a:r>
            <a:r>
              <a:rPr lang="en-US" dirty="0" smtClean="0"/>
              <a:t>.</a:t>
            </a: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546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Civic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75</TotalTime>
  <Words>2099</Words>
  <Application>Microsoft Office PowerPoint</Application>
  <PresentationFormat>On-screen Show (4:3)</PresentationFormat>
  <Paragraphs>85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Solstice</vt:lpstr>
      <vt:lpstr>The Suffering Servant</vt:lpstr>
      <vt:lpstr>1.  The Servant’s Rejection</vt:lpstr>
      <vt:lpstr>1.  The Servant’s Rejection</vt:lpstr>
      <vt:lpstr>1.  The Servant’s Rejection</vt:lpstr>
      <vt:lpstr>1.  The Servant’s Rejection</vt:lpstr>
      <vt:lpstr>1.  The Servant’s Rejection</vt:lpstr>
      <vt:lpstr>1.  The Servant’s Rejection</vt:lpstr>
      <vt:lpstr>2.  The Servant’s Sacrifice</vt:lpstr>
      <vt:lpstr>2.  The Servant’s Sacrifice</vt:lpstr>
      <vt:lpstr>2.  The Servant’s Sacrifice</vt:lpstr>
      <vt:lpstr>Jesus’ suffering on the cross reveals…</vt:lpstr>
      <vt:lpstr>3.  The Servant’s Obedience</vt:lpstr>
      <vt:lpstr>3.  The Servant’s Obedience</vt:lpstr>
      <vt:lpstr>3.  The Servant’s Obedience</vt:lpstr>
      <vt:lpstr>3.  The Servant’s Obedience</vt:lpstr>
      <vt:lpstr>4.  The Servant’s Exaltation</vt:lpstr>
      <vt:lpstr>4.  The Servant’s Exaltation</vt:lpstr>
      <vt:lpstr>4.  The Servant’s Exaltation</vt:lpstr>
      <vt:lpstr>4.  The Servant’s Exaltation</vt:lpstr>
      <vt:lpstr>Jesus Christ in Isaiah 53</vt:lpstr>
      <vt:lpstr>Because Jesus gave Himself for us…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Suffering Servant</dc:title>
  <dc:creator>Heath</dc:creator>
  <cp:lastModifiedBy>Guest</cp:lastModifiedBy>
  <cp:revision>14</cp:revision>
  <dcterms:created xsi:type="dcterms:W3CDTF">2012-03-16T17:15:36Z</dcterms:created>
  <dcterms:modified xsi:type="dcterms:W3CDTF">2012-03-18T23:39:07Z</dcterms:modified>
</cp:coreProperties>
</file>