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26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1BE-5D49-C64E-A5BE-98B841B25E62}" type="datetimeFigureOut">
              <a:rPr lang="en-US" smtClean="0"/>
              <a:t>3/10/12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1BE-5D49-C64E-A5BE-98B841B25E62}" type="datetimeFigureOut">
              <a:rPr lang="en-US" smtClean="0"/>
              <a:t>3/10/12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19236-8B64-DD4C-95C0-406DCC9226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1BE-5D49-C64E-A5BE-98B841B25E62}" type="datetimeFigureOut">
              <a:rPr lang="en-US" smtClean="0"/>
              <a:t>3/10/12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19236-8B64-DD4C-95C0-406DCC9226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1BE-5D49-C64E-A5BE-98B841B25E62}" type="datetimeFigureOut">
              <a:rPr lang="en-US" smtClean="0"/>
              <a:t>3/10/12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19236-8B64-DD4C-95C0-406DCC9226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1BE-5D49-C64E-A5BE-98B841B25E62}" type="datetimeFigureOut">
              <a:rPr lang="en-US" smtClean="0"/>
              <a:t>3/10/12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19236-8B64-DD4C-95C0-406DCC9226BA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1BE-5D49-C64E-A5BE-98B841B25E62}" type="datetimeFigureOut">
              <a:rPr lang="en-US" smtClean="0"/>
              <a:t>3/10/12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19236-8B64-DD4C-95C0-406DCC9226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1BE-5D49-C64E-A5BE-98B841B25E62}" type="datetimeFigureOut">
              <a:rPr lang="en-US" smtClean="0"/>
              <a:t>3/10/12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19236-8B64-DD4C-95C0-406DCC9226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1BE-5D49-C64E-A5BE-98B841B25E62}" type="datetimeFigureOut">
              <a:rPr lang="en-US" smtClean="0"/>
              <a:t>3/10/12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A19236-8B64-DD4C-95C0-406DCC9226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1BE-5D49-C64E-A5BE-98B841B25E62}" type="datetimeFigureOut">
              <a:rPr lang="en-US" smtClean="0"/>
              <a:t>3/10/12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19236-8B64-DD4C-95C0-406DCC9226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1BE-5D49-C64E-A5BE-98B841B25E62}" type="datetimeFigureOut">
              <a:rPr lang="en-US" smtClean="0"/>
              <a:t>3/10/12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6A19236-8B64-DD4C-95C0-406DCC9226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F6531BE-5D49-C64E-A5BE-98B841B25E62}" type="datetimeFigureOut">
              <a:rPr lang="en-US" smtClean="0"/>
              <a:t>3/10/12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19236-8B64-DD4C-95C0-406DCC9226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F6531BE-5D49-C64E-A5BE-98B841B25E62}" type="datetimeFigureOut">
              <a:rPr lang="en-US" smtClean="0"/>
              <a:t>3/10/12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6A19236-8B64-DD4C-95C0-406DCC9226BA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Do You Speak </a:t>
            </a:r>
            <a:br>
              <a:rPr lang="en-US" dirty="0" smtClean="0"/>
            </a:br>
            <a:r>
              <a:rPr lang="en-US" dirty="0" smtClean="0"/>
              <a:t>to them in parables?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952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Answers the Question:</a:t>
            </a:r>
            <a:br>
              <a:rPr lang="en-US" dirty="0" smtClean="0"/>
            </a:br>
            <a:r>
              <a:rPr lang="en-US" sz="3200" b="1" dirty="0" smtClean="0">
                <a:solidFill>
                  <a:srgbClr val="FFFF00"/>
                </a:solidFill>
              </a:rPr>
              <a:t>WHY DO YOU SPEAK TO THEM IN PARABLES?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75939"/>
            <a:ext cx="797231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u"/>
            </a:pPr>
            <a:r>
              <a:rPr lang="en-US" sz="3600" b="1" dirty="0" smtClean="0"/>
              <a:t>They had not been given the kingdom.</a:t>
            </a:r>
          </a:p>
          <a:p>
            <a:r>
              <a:rPr lang="en-US" sz="2800" b="1" dirty="0" smtClean="0"/>
              <a:t>	</a:t>
            </a:r>
            <a:r>
              <a:rPr lang="en-US" sz="2800" b="1" dirty="0"/>
              <a:t>“This hardening of </a:t>
            </a:r>
            <a:r>
              <a:rPr lang="en-US" sz="2800" b="1" dirty="0" smtClean="0"/>
              <a:t>heart </a:t>
            </a:r>
            <a:r>
              <a:rPr lang="en-US" sz="2800" b="1" dirty="0"/>
              <a:t>meant callousness, </a:t>
            </a:r>
            <a:r>
              <a:rPr lang="en-US" sz="2800" b="1" dirty="0" smtClean="0"/>
              <a:t>	blindness</a:t>
            </a:r>
            <a:r>
              <a:rPr lang="en-US" sz="2800" b="1" dirty="0"/>
              <a:t>, determination not 	</a:t>
            </a:r>
            <a:r>
              <a:rPr lang="en-US" sz="2800" b="1" dirty="0" smtClean="0"/>
              <a:t>to </a:t>
            </a:r>
            <a:r>
              <a:rPr lang="en-US" sz="2800" b="1" dirty="0"/>
              <a:t>listen, nor </a:t>
            </a:r>
            <a:r>
              <a:rPr lang="en-US" sz="2800" b="1" dirty="0" smtClean="0"/>
              <a:t>	to 	obey</a:t>
            </a:r>
            <a:r>
              <a:rPr lang="en-US" sz="2800" b="1" dirty="0"/>
              <a:t>; or if to listen, then only critically 	</a:t>
            </a:r>
            <a:r>
              <a:rPr lang="en-US" sz="2800" b="1" dirty="0" smtClean="0"/>
              <a:t>and </a:t>
            </a:r>
            <a:r>
              <a:rPr lang="en-US" sz="2800" b="1" dirty="0"/>
              <a:t>destructively.”</a:t>
            </a:r>
          </a:p>
          <a:p>
            <a:r>
              <a:rPr lang="en-US" sz="3600" dirty="0"/>
              <a:t> </a:t>
            </a:r>
            <a:r>
              <a:rPr lang="en-US" sz="3600" dirty="0" smtClean="0"/>
              <a:t>					</a:t>
            </a:r>
            <a:r>
              <a:rPr lang="en-US" sz="2800" dirty="0" smtClean="0"/>
              <a:t>G. Campbell Morgan</a:t>
            </a:r>
            <a:endParaRPr lang="en-US" sz="3600" b="1" dirty="0" smtClean="0"/>
          </a:p>
          <a:p>
            <a:pPr marL="285750" indent="-285750">
              <a:buFont typeface="Wingdings" charset="2"/>
              <a:buChar char="u"/>
            </a:pPr>
            <a:r>
              <a:rPr lang="en-US" sz="3600" b="1" dirty="0" smtClean="0"/>
              <a:t>They did not want to see.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62122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Answers the Question:</a:t>
            </a:r>
            <a:br>
              <a:rPr lang="en-US" dirty="0" smtClean="0"/>
            </a:br>
            <a:r>
              <a:rPr lang="en-US" sz="3200" b="1" dirty="0" smtClean="0">
                <a:solidFill>
                  <a:srgbClr val="FFFF00"/>
                </a:solidFill>
              </a:rPr>
              <a:t>WHY DO YOU SPEAK TO THEM IN PARABLES?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113124"/>
            <a:ext cx="74706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/>
              <a:t>Matthew 13:13</a:t>
            </a:r>
          </a:p>
          <a:p>
            <a:r>
              <a:rPr lang="en-US" sz="3200" b="1" i="1" dirty="0"/>
              <a:t>	13	“Therefore I speak to them in parables; </a:t>
            </a:r>
            <a:r>
              <a:rPr lang="en-US" sz="3200" b="1" i="1" dirty="0" smtClean="0"/>
              <a:t>because </a:t>
            </a:r>
            <a:r>
              <a:rPr lang="en-US" sz="3200" b="1" i="1" dirty="0"/>
              <a:t>while seeing they do not see, and while </a:t>
            </a:r>
            <a:r>
              <a:rPr lang="en-US" sz="3200" b="1" i="1" dirty="0" smtClean="0"/>
              <a:t>hearing </a:t>
            </a:r>
            <a:r>
              <a:rPr lang="en-US" sz="3200" b="1" i="1" dirty="0"/>
              <a:t>they do not hear, nor do they understand.</a:t>
            </a:r>
            <a:r>
              <a:rPr lang="en-US" sz="32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404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Answers the Question:</a:t>
            </a:r>
            <a:br>
              <a:rPr lang="en-US" dirty="0" smtClean="0"/>
            </a:br>
            <a:r>
              <a:rPr lang="en-US" sz="3200" b="1" dirty="0" smtClean="0">
                <a:solidFill>
                  <a:srgbClr val="FFFF00"/>
                </a:solidFill>
              </a:rPr>
              <a:t>WHY DO YOU SPEAK TO THEM IN PARABLES?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2077" y="1114740"/>
            <a:ext cx="831403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/>
          </a:p>
          <a:p>
            <a:r>
              <a:rPr lang="en-US" sz="2400" b="1" dirty="0" smtClean="0"/>
              <a:t>Matthew </a:t>
            </a:r>
            <a:r>
              <a:rPr lang="en-US" sz="2400" b="1" dirty="0"/>
              <a:t>13:14–15 </a:t>
            </a:r>
          </a:p>
          <a:p>
            <a:pPr marL="514350" indent="-514350">
              <a:buAutoNum type="arabicPlain" startAt="14"/>
            </a:pPr>
            <a:r>
              <a:rPr lang="en-US" sz="2400" b="1" dirty="0" smtClean="0"/>
              <a:t>“</a:t>
            </a:r>
            <a:r>
              <a:rPr lang="en-US" sz="2400" b="1" dirty="0"/>
              <a:t>In their case the prophecy of Isaiah is </a:t>
            </a:r>
            <a:r>
              <a:rPr lang="en-US" sz="2400" b="1" dirty="0" smtClean="0"/>
              <a:t>being </a:t>
            </a:r>
            <a:r>
              <a:rPr lang="en-US" sz="2400" b="1" dirty="0"/>
              <a:t>fulfilled, which says, </a:t>
            </a:r>
            <a:r>
              <a:rPr lang="en-US" sz="2400" b="1" dirty="0" smtClean="0"/>
              <a:t>‘</a:t>
            </a:r>
            <a:r>
              <a:rPr lang="en-US" sz="2400" b="1" cap="small" dirty="0"/>
              <a:t>You will keep on hearing</a:t>
            </a:r>
            <a:r>
              <a:rPr lang="en-US" sz="2400" b="1" dirty="0"/>
              <a:t>, </a:t>
            </a:r>
            <a:r>
              <a:rPr lang="en-US" sz="2400" b="1" cap="small" dirty="0"/>
              <a:t>but</a:t>
            </a:r>
            <a:r>
              <a:rPr lang="en-US" sz="2400" b="1" dirty="0"/>
              <a:t> </a:t>
            </a:r>
            <a:r>
              <a:rPr lang="en-US" sz="2400" b="1" cap="small" dirty="0"/>
              <a:t>will not </a:t>
            </a:r>
            <a:r>
              <a:rPr lang="en-US" sz="2400" b="1" cap="small" dirty="0" smtClean="0"/>
              <a:t>understand</a:t>
            </a:r>
            <a:r>
              <a:rPr lang="en-US" sz="2400" b="1" dirty="0"/>
              <a:t>; </a:t>
            </a:r>
            <a:r>
              <a:rPr lang="en-US" sz="2400" b="1" cap="small" dirty="0" smtClean="0"/>
              <a:t>You </a:t>
            </a:r>
            <a:r>
              <a:rPr lang="en-US" sz="2400" b="1" cap="small" dirty="0"/>
              <a:t>will keep on seeing</a:t>
            </a:r>
            <a:r>
              <a:rPr lang="en-US" sz="2400" b="1" dirty="0"/>
              <a:t>, </a:t>
            </a:r>
            <a:r>
              <a:rPr lang="en-US" sz="2400" b="1" cap="small" dirty="0"/>
              <a:t>but will not </a:t>
            </a:r>
            <a:r>
              <a:rPr lang="en-US" sz="2400" b="1" cap="small" dirty="0" smtClean="0"/>
              <a:t>	perceive</a:t>
            </a:r>
            <a:r>
              <a:rPr lang="en-US" sz="2400" b="1" dirty="0"/>
              <a:t>; </a:t>
            </a:r>
            <a:r>
              <a:rPr lang="en-US" sz="2400" b="1" dirty="0" smtClean="0"/>
              <a:t>15</a:t>
            </a:r>
            <a:r>
              <a:rPr lang="en-US" sz="2400" b="1" dirty="0"/>
              <a:t>	</a:t>
            </a:r>
            <a:r>
              <a:rPr lang="en-US" sz="2400" b="1" cap="small" dirty="0"/>
              <a:t>For the heart of this</a:t>
            </a:r>
            <a:r>
              <a:rPr lang="en-US" sz="2400" b="1" dirty="0"/>
              <a:t> </a:t>
            </a:r>
            <a:r>
              <a:rPr lang="en-US" sz="2400" b="1" cap="small" dirty="0"/>
              <a:t>people </a:t>
            </a:r>
            <a:r>
              <a:rPr lang="en-US" sz="2400" b="1" cap="small" dirty="0" smtClean="0"/>
              <a:t>has </a:t>
            </a:r>
            <a:r>
              <a:rPr lang="en-US" sz="2400" b="1" cap="small" dirty="0"/>
              <a:t>become</a:t>
            </a:r>
            <a:r>
              <a:rPr lang="en-US" sz="2400" b="1" dirty="0"/>
              <a:t> </a:t>
            </a:r>
            <a:r>
              <a:rPr lang="en-US" sz="2400" b="1" cap="small" dirty="0" smtClean="0"/>
              <a:t>dull</a:t>
            </a:r>
            <a:r>
              <a:rPr lang="en-US" sz="2400" b="1" dirty="0"/>
              <a:t>, </a:t>
            </a:r>
            <a:r>
              <a:rPr lang="en-US" sz="2400" b="1" cap="small" dirty="0" smtClean="0"/>
              <a:t>With </a:t>
            </a:r>
            <a:r>
              <a:rPr lang="en-US" sz="2400" b="1" cap="small" dirty="0"/>
              <a:t>their ears they </a:t>
            </a:r>
            <a:r>
              <a:rPr lang="en-US" sz="2400" b="1" cap="small" dirty="0" smtClean="0"/>
              <a:t>	scarcely</a:t>
            </a:r>
            <a:r>
              <a:rPr lang="en-US" sz="2400" b="1" dirty="0" smtClean="0"/>
              <a:t> </a:t>
            </a:r>
            <a:r>
              <a:rPr lang="en-US" sz="2400" b="1" cap="small" dirty="0"/>
              <a:t>hear</a:t>
            </a:r>
            <a:r>
              <a:rPr lang="en-US" sz="2400" b="1" dirty="0"/>
              <a:t>, </a:t>
            </a:r>
            <a:r>
              <a:rPr lang="en-US" sz="2400" b="1" cap="small" dirty="0" smtClean="0"/>
              <a:t>And </a:t>
            </a:r>
            <a:r>
              <a:rPr lang="en-US" sz="2400" b="1" cap="small" dirty="0"/>
              <a:t>they have closed their </a:t>
            </a:r>
            <a:r>
              <a:rPr lang="en-US" sz="2400" b="1" cap="small" dirty="0" smtClean="0"/>
              <a:t>	eyes</a:t>
            </a:r>
            <a:r>
              <a:rPr lang="en-US" sz="2400" b="1" dirty="0"/>
              <a:t>, </a:t>
            </a:r>
            <a:r>
              <a:rPr lang="en-US" sz="2400" b="1" cap="small" dirty="0" smtClean="0"/>
              <a:t>Otherwise </a:t>
            </a:r>
            <a:r>
              <a:rPr lang="en-US" sz="2400" b="1" cap="small" dirty="0"/>
              <a:t>they would see with their </a:t>
            </a:r>
            <a:r>
              <a:rPr lang="en-US" sz="2400" b="1" cap="small" dirty="0" smtClean="0"/>
              <a:t>	eyes</a:t>
            </a:r>
            <a:r>
              <a:rPr lang="en-US" sz="2400" b="1" dirty="0"/>
              <a:t>, </a:t>
            </a:r>
            <a:r>
              <a:rPr lang="en-US" sz="2400" b="1" cap="small" dirty="0" smtClean="0"/>
              <a:t>Hear </a:t>
            </a:r>
            <a:r>
              <a:rPr lang="en-US" sz="2400" b="1" cap="small" dirty="0"/>
              <a:t>with their ears</a:t>
            </a:r>
            <a:r>
              <a:rPr lang="en-US" sz="2400" b="1" dirty="0"/>
              <a:t>, </a:t>
            </a:r>
            <a:r>
              <a:rPr lang="en-US" sz="2400" b="1" cap="small" dirty="0" smtClean="0"/>
              <a:t>And </a:t>
            </a:r>
            <a:r>
              <a:rPr lang="en-US" sz="2400" b="1" cap="small" dirty="0"/>
              <a:t>understand </a:t>
            </a:r>
            <a:r>
              <a:rPr lang="en-US" sz="2400" b="1" cap="small" dirty="0" smtClean="0"/>
              <a:t>	with </a:t>
            </a:r>
            <a:r>
              <a:rPr lang="en-US" sz="2400" b="1" cap="small" dirty="0"/>
              <a:t>their heart and return</a:t>
            </a:r>
            <a:r>
              <a:rPr lang="en-US" sz="2400" b="1" dirty="0"/>
              <a:t>, </a:t>
            </a:r>
            <a:r>
              <a:rPr lang="en-US" sz="2400" b="1" cap="small" dirty="0" smtClean="0"/>
              <a:t>And </a:t>
            </a:r>
            <a:r>
              <a:rPr lang="en-US" sz="2400" b="1" dirty="0"/>
              <a:t>I </a:t>
            </a:r>
            <a:r>
              <a:rPr lang="en-US" sz="2400" b="1" cap="small" dirty="0"/>
              <a:t>would </a:t>
            </a:r>
            <a:r>
              <a:rPr lang="en-US" sz="2400" b="1" cap="small" dirty="0" smtClean="0"/>
              <a:t>	heal </a:t>
            </a:r>
            <a:r>
              <a:rPr lang="en-US" sz="2400" b="1" cap="small" dirty="0"/>
              <a:t>them</a:t>
            </a:r>
            <a:r>
              <a:rPr lang="en-US" sz="2400" b="1" dirty="0"/>
              <a:t>.’ </a:t>
            </a:r>
          </a:p>
        </p:txBody>
      </p:sp>
    </p:spTree>
    <p:extLst>
      <p:ext uri="{BB962C8B-B14F-4D97-AF65-F5344CB8AC3E}">
        <p14:creationId xmlns:p14="http://schemas.microsoft.com/office/powerpoint/2010/main" val="125480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Answers the Question:</a:t>
            </a:r>
            <a:br>
              <a:rPr lang="en-US" dirty="0" smtClean="0"/>
            </a:br>
            <a:r>
              <a:rPr lang="en-US" sz="3200" b="1" dirty="0" smtClean="0">
                <a:solidFill>
                  <a:srgbClr val="FFFF00"/>
                </a:solidFill>
              </a:rPr>
              <a:t>WHY DO YOU SPEAK TO THEM IN PARABLES?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94914" y="2026542"/>
            <a:ext cx="703293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Mt. 13:11-12</a:t>
            </a:r>
            <a:endParaRPr lang="en-US" sz="3200" b="1" dirty="0" smtClean="0"/>
          </a:p>
          <a:p>
            <a:r>
              <a:rPr lang="en-US" sz="3200" b="1" dirty="0" smtClean="0"/>
              <a:t>“</a:t>
            </a:r>
            <a:r>
              <a:rPr lang="en-US" sz="3200" b="1" dirty="0"/>
              <a:t>But to them it has not been granted…. but whoever 	</a:t>
            </a:r>
            <a:r>
              <a:rPr lang="en-US" sz="3200" b="1" dirty="0" smtClean="0"/>
              <a:t>does </a:t>
            </a:r>
            <a:r>
              <a:rPr lang="en-US" sz="3200" b="1" dirty="0"/>
              <a:t>not have, even what he has shall be taken away </a:t>
            </a:r>
            <a:r>
              <a:rPr lang="en-US" sz="3200" b="1" dirty="0" smtClean="0"/>
              <a:t>from </a:t>
            </a:r>
            <a:r>
              <a:rPr lang="en-US" sz="3200" b="1" dirty="0"/>
              <a:t>him.</a:t>
            </a:r>
            <a:r>
              <a:rPr lang="en-US" sz="3200" b="1" dirty="0" smtClean="0"/>
              <a:t>’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0043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Answers the Question:</a:t>
            </a:r>
            <a:br>
              <a:rPr lang="en-US" dirty="0" smtClean="0"/>
            </a:br>
            <a:r>
              <a:rPr lang="en-US" sz="3200" b="1" dirty="0" smtClean="0">
                <a:solidFill>
                  <a:srgbClr val="FFFF00"/>
                </a:solidFill>
              </a:rPr>
              <a:t>WHY DO YOU SPEAK TO THEM IN PARABLES?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515326"/>
            <a:ext cx="74706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Mark 4:21-23</a:t>
            </a:r>
          </a:p>
          <a:p>
            <a:pPr marL="514350" indent="-514350">
              <a:buAutoNum type="arabicPlain" startAt="21"/>
            </a:pPr>
            <a:r>
              <a:rPr lang="en-US" sz="2800" b="1" dirty="0" smtClean="0"/>
              <a:t>And He was saying to them, “A lamp is not brought to be put under a basket, is it, or under a bed? Is it not </a:t>
            </a:r>
            <a:r>
              <a:rPr lang="en-US" sz="2800" b="1" i="1" dirty="0" smtClean="0"/>
              <a:t>brought </a:t>
            </a:r>
            <a:r>
              <a:rPr lang="en-US" sz="2800" b="1" dirty="0" smtClean="0"/>
              <a:t>to be put on the lampstand? </a:t>
            </a:r>
            <a:endParaRPr lang="en-US" sz="2800" dirty="0" smtClean="0"/>
          </a:p>
          <a:p>
            <a:pPr marL="514350" indent="-514350">
              <a:buAutoNum type="arabicPlain" startAt="21"/>
            </a:pPr>
            <a:r>
              <a:rPr lang="en-US" sz="2800" b="1" dirty="0" smtClean="0"/>
              <a:t>“</a:t>
            </a:r>
            <a:r>
              <a:rPr lang="en-US" sz="2800" b="1" dirty="0"/>
              <a:t>For nothing is hidden, except to be revealed; nor </a:t>
            </a:r>
            <a:r>
              <a:rPr lang="en-US" sz="2800" b="1" dirty="0" smtClean="0"/>
              <a:t>has </a:t>
            </a:r>
            <a:r>
              <a:rPr lang="en-US" sz="2800" b="1" i="1" dirty="0"/>
              <a:t>anything </a:t>
            </a:r>
            <a:r>
              <a:rPr lang="en-US" sz="2800" b="1" dirty="0"/>
              <a:t>been secret, but that it would come to </a:t>
            </a:r>
            <a:r>
              <a:rPr lang="en-US" sz="2800" b="1" dirty="0" smtClean="0"/>
              <a:t>light</a:t>
            </a:r>
            <a:r>
              <a:rPr lang="en-US" sz="2800" b="1" dirty="0"/>
              <a:t>. </a:t>
            </a:r>
            <a:endParaRPr lang="en-US" sz="2800" dirty="0"/>
          </a:p>
          <a:p>
            <a:r>
              <a:rPr lang="en-US" sz="2800" b="1" dirty="0" smtClean="0"/>
              <a:t>23</a:t>
            </a:r>
            <a:r>
              <a:rPr lang="en-US" sz="2800" b="1" dirty="0"/>
              <a:t>	“If anyone has ears to hear, let him </a:t>
            </a:r>
            <a:r>
              <a:rPr lang="en-US" sz="2800" b="1" dirty="0" smtClean="0"/>
              <a:t>	hear</a:t>
            </a:r>
            <a:r>
              <a:rPr lang="en-US" sz="2800" b="1" dirty="0"/>
              <a:t>.”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277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Answers the Question:</a:t>
            </a:r>
            <a:br>
              <a:rPr lang="en-US" dirty="0" smtClean="0"/>
            </a:br>
            <a:r>
              <a:rPr lang="en-US" sz="3200" b="1" dirty="0" smtClean="0">
                <a:solidFill>
                  <a:srgbClr val="FFFF00"/>
                </a:solidFill>
              </a:rPr>
              <a:t>WHY DO YOU SPEAK TO THEM IN PARABLES?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673915"/>
            <a:ext cx="80011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sz="3200" b="1" dirty="0" smtClean="0"/>
              <a:t>Jesus’ teaching is designed to expose man’s heart.</a:t>
            </a:r>
          </a:p>
          <a:p>
            <a:pPr marL="457200" indent="-457200">
              <a:buFont typeface="Wingdings" charset="2"/>
              <a:buChar char="u"/>
            </a:pPr>
            <a:r>
              <a:rPr lang="en-US" sz="3200" b="1" dirty="0" smtClean="0"/>
              <a:t>Thus Jesus could employ parables when teaching before His enemies because:</a:t>
            </a:r>
          </a:p>
          <a:p>
            <a:pPr marL="914400" lvl="1" indent="-457200">
              <a:buFont typeface="Wingdings" charset="2"/>
              <a:buChar char="u"/>
            </a:pPr>
            <a:r>
              <a:rPr lang="en-US" sz="2800" b="1" dirty="0" smtClean="0"/>
              <a:t>The good heart would desire to find the truth and see it.</a:t>
            </a:r>
          </a:p>
          <a:p>
            <a:pPr marL="914400" lvl="1" indent="-457200">
              <a:buFont typeface="Wingdings" charset="2"/>
              <a:buChar char="u"/>
            </a:pPr>
            <a:r>
              <a:rPr lang="en-US" sz="2800" b="1" dirty="0" smtClean="0"/>
              <a:t>The hard heart would not be receptive to the spiritual message.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84336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Jesus Issues an Exhortation to the Believer: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17014" y="1610311"/>
            <a:ext cx="68706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sz="3200" b="1" dirty="0" smtClean="0"/>
              <a:t>Jesus says many positive things to the disciples…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717014" y="2485505"/>
            <a:ext cx="8426986" cy="3816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sz="2800" b="1" dirty="0" smtClean="0"/>
              <a:t>“</a:t>
            </a:r>
            <a:r>
              <a:rPr lang="en-US" sz="2800" b="1" dirty="0"/>
              <a:t>To you it has been granted to know the mysteries of 	</a:t>
            </a:r>
            <a:r>
              <a:rPr lang="en-US" sz="2800" b="1" dirty="0" smtClean="0"/>
              <a:t>the </a:t>
            </a:r>
            <a:r>
              <a:rPr lang="en-US" sz="2800" b="1" dirty="0"/>
              <a:t>kingdom of heaven.”  Mt. 13:11</a:t>
            </a:r>
          </a:p>
          <a:p>
            <a:r>
              <a:rPr lang="en-US" sz="2800" b="1" dirty="0"/>
              <a:t> </a:t>
            </a:r>
          </a:p>
          <a:p>
            <a:r>
              <a:rPr lang="en-US" sz="2800" b="1" dirty="0" smtClean="0"/>
              <a:t>“</a:t>
            </a:r>
            <a:r>
              <a:rPr lang="en-US" sz="2800" b="1" dirty="0"/>
              <a:t>For whoever has, to him more shall be given, and he </a:t>
            </a:r>
            <a:r>
              <a:rPr lang="en-US" sz="2800" b="1" dirty="0" smtClean="0"/>
              <a:t>will </a:t>
            </a:r>
            <a:r>
              <a:rPr lang="en-US" sz="2800" b="1" dirty="0"/>
              <a:t>have an abundance… Mt. 13:12</a:t>
            </a:r>
          </a:p>
          <a:p>
            <a:r>
              <a:rPr lang="en-US" sz="2800" b="1" dirty="0"/>
              <a:t> </a:t>
            </a:r>
          </a:p>
          <a:p>
            <a:r>
              <a:rPr lang="en-US" sz="2800" b="1" dirty="0" smtClean="0"/>
              <a:t>“</a:t>
            </a:r>
            <a:r>
              <a:rPr lang="en-US" sz="2800" b="1" dirty="0"/>
              <a:t>Blessed are your eyes, because they see; and your 	</a:t>
            </a:r>
            <a:r>
              <a:rPr lang="en-US" sz="2800" b="1" dirty="0" smtClean="0"/>
              <a:t>ears</a:t>
            </a:r>
            <a:r>
              <a:rPr lang="en-US" sz="2800" b="1" dirty="0"/>
              <a:t>, because they hear.”  Mt. 13:16</a:t>
            </a:r>
          </a:p>
        </p:txBody>
      </p:sp>
    </p:spTree>
    <p:extLst>
      <p:ext uri="{BB962C8B-B14F-4D97-AF65-F5344CB8AC3E}">
        <p14:creationId xmlns:p14="http://schemas.microsoft.com/office/powerpoint/2010/main" val="31600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Jesus Issues an Exhortation to the Believer: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17014" y="1783501"/>
            <a:ext cx="68706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sz="3200" b="1" dirty="0" smtClean="0"/>
              <a:t>Jesus says many positive things to the disciples…</a:t>
            </a:r>
          </a:p>
          <a:p>
            <a:pPr marL="457200" indent="-457200">
              <a:buFont typeface="Wingdings" charset="2"/>
              <a:buChar char="u"/>
            </a:pPr>
            <a:r>
              <a:rPr lang="en-US" sz="3200" b="1" dirty="0" smtClean="0"/>
              <a:t>Jesus also warns the disciples: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1217876" y="3694654"/>
            <a:ext cx="67099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Mark 4:24</a:t>
            </a:r>
          </a:p>
          <a:p>
            <a:r>
              <a:rPr lang="en-US" sz="2800" b="1" dirty="0" smtClean="0"/>
              <a:t>Take </a:t>
            </a:r>
            <a:r>
              <a:rPr lang="en-US" sz="2800" b="1" dirty="0"/>
              <a:t>care what you listen </a:t>
            </a:r>
            <a:r>
              <a:rPr lang="en-US" sz="2800" b="1" dirty="0" smtClean="0"/>
              <a:t>to</a:t>
            </a:r>
            <a:r>
              <a:rPr lang="en-US" sz="2800" b="1" dirty="0"/>
              <a:t>. By your standard of measure it will be measured to </a:t>
            </a:r>
            <a:r>
              <a:rPr lang="en-US" sz="2800" b="1" dirty="0" smtClean="0"/>
              <a:t>you</a:t>
            </a:r>
            <a:r>
              <a:rPr lang="en-US" sz="2800" b="1" dirty="0"/>
              <a:t>; and more will be given you besides.</a:t>
            </a:r>
          </a:p>
        </p:txBody>
      </p:sp>
    </p:spTree>
    <p:extLst>
      <p:ext uri="{BB962C8B-B14F-4D97-AF65-F5344CB8AC3E}">
        <p14:creationId xmlns:p14="http://schemas.microsoft.com/office/powerpoint/2010/main" val="56258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7364" y="1244033"/>
            <a:ext cx="78521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/>
          </a:p>
          <a:p>
            <a:r>
              <a:rPr lang="en-US" sz="3200" b="1" dirty="0" smtClean="0"/>
              <a:t>Matthew </a:t>
            </a:r>
            <a:r>
              <a:rPr lang="en-US" sz="3200" b="1" dirty="0"/>
              <a:t>13:23 </a:t>
            </a:r>
          </a:p>
          <a:p>
            <a:r>
              <a:rPr lang="en-US" sz="3200" b="1" dirty="0"/>
              <a:t>				23	“And the one on whom seed was sown on the good soil, </a:t>
            </a:r>
            <a:r>
              <a:rPr lang="en-US" sz="3200" b="1" dirty="0" smtClean="0"/>
              <a:t>this </a:t>
            </a:r>
            <a:r>
              <a:rPr lang="en-US" sz="3200" b="1" dirty="0"/>
              <a:t>is the man who hears the word and understands it; who </a:t>
            </a:r>
            <a:r>
              <a:rPr lang="en-US" sz="3200" b="1" dirty="0" smtClean="0"/>
              <a:t>indeed </a:t>
            </a:r>
            <a:r>
              <a:rPr lang="en-US" sz="3200" b="1" dirty="0"/>
              <a:t>bears fruit and brings forth, some a hundredfold, some </a:t>
            </a:r>
            <a:r>
              <a:rPr lang="en-US" sz="3200" b="1" dirty="0" smtClean="0"/>
              <a:t>sixty</a:t>
            </a:r>
            <a:r>
              <a:rPr lang="en-US" sz="3200" b="1" dirty="0"/>
              <a:t>, and some thirty.”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3107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8309" y="1385310"/>
            <a:ext cx="66108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/>
              <a:t>Matthew 12:50 </a:t>
            </a:r>
          </a:p>
          <a:p>
            <a:r>
              <a:rPr lang="en-US" sz="3600" b="1" i="1" dirty="0" smtClean="0"/>
              <a:t>	50	</a:t>
            </a:r>
            <a:r>
              <a:rPr lang="en-US" sz="3600" b="1" i="1" dirty="0"/>
              <a:t>“For whoever does the will of My Father who is in heaven, he is My brother and sister and mother.”</a:t>
            </a:r>
          </a:p>
        </p:txBody>
      </p:sp>
    </p:spTree>
    <p:extLst>
      <p:ext uri="{BB962C8B-B14F-4D97-AF65-F5344CB8AC3E}">
        <p14:creationId xmlns:p14="http://schemas.microsoft.com/office/powerpoint/2010/main" val="157563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rable_of_sower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332" y="744630"/>
            <a:ext cx="4340635" cy="514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90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4728" y="1067842"/>
            <a:ext cx="72747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Matthew 13:10 </a:t>
            </a:r>
            <a:endParaRPr lang="en-US" sz="4000" b="1" dirty="0" smtClean="0"/>
          </a:p>
          <a:p>
            <a:r>
              <a:rPr lang="en-US" sz="4000" b="1" i="1" dirty="0"/>
              <a:t>	</a:t>
            </a:r>
            <a:r>
              <a:rPr lang="en-US" sz="4000" b="1" i="1" dirty="0" smtClean="0"/>
              <a:t>10</a:t>
            </a:r>
            <a:r>
              <a:rPr lang="en-US" sz="4000" b="1" i="1" dirty="0"/>
              <a:t>	And the disciples came and said to Him</a:t>
            </a:r>
            <a:r>
              <a:rPr lang="en-US" sz="4000" b="1" i="1" dirty="0">
                <a:solidFill>
                  <a:srgbClr val="FFFF00"/>
                </a:solidFill>
              </a:rPr>
              <a:t>, “Why do You speak to them in parables?”</a:t>
            </a:r>
          </a:p>
        </p:txBody>
      </p:sp>
    </p:spTree>
    <p:extLst>
      <p:ext uri="{BB962C8B-B14F-4D97-AF65-F5344CB8AC3E}">
        <p14:creationId xmlns:p14="http://schemas.microsoft.com/office/powerpoint/2010/main" val="235799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Key Terms: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417320"/>
            <a:ext cx="74706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sz="3200" b="1" dirty="0" smtClean="0"/>
              <a:t>Parable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1068123" y="2263231"/>
            <a:ext cx="6610816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/>
              <a:t>“A short, simple story designed to communicate a spiritual truth, religious principle, or moral lesson; a figure of speech in which truth is illustrated by a comparison or example drawn from everyday experience.</a:t>
            </a:r>
            <a:r>
              <a:rPr lang="en-US" sz="2800" dirty="0" smtClean="0"/>
              <a:t>”</a:t>
            </a:r>
          </a:p>
          <a:p>
            <a:pPr lvl="0"/>
            <a:r>
              <a:rPr lang="en-US" sz="2800" u="sng" dirty="0" smtClean="0"/>
              <a:t>Nelson’s Bible Dictionary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387828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Key Terms: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417320"/>
            <a:ext cx="74706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sz="3200" b="1" dirty="0" smtClean="0"/>
              <a:t>Parable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0" y="1417320"/>
            <a:ext cx="880479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r>
              <a:rPr lang="en-US" sz="2800" dirty="0"/>
              <a:t>	</a:t>
            </a:r>
            <a:r>
              <a:rPr lang="en-US" sz="2800" b="1" dirty="0" smtClean="0"/>
              <a:t>“</a:t>
            </a:r>
            <a:r>
              <a:rPr lang="en-US" sz="2800" b="1" dirty="0"/>
              <a:t>A parable is often no more than an extended 	</a:t>
            </a:r>
            <a:r>
              <a:rPr lang="en-US" sz="2400" b="1" dirty="0"/>
              <a:t>	</a:t>
            </a:r>
            <a:r>
              <a:rPr lang="en-US" sz="2400" b="1" dirty="0" smtClean="0"/>
              <a:t>metaphor </a:t>
            </a:r>
            <a:r>
              <a:rPr lang="en-US" sz="2400" b="1" dirty="0"/>
              <a:t>or simile, using figurative language in the 	</a:t>
            </a:r>
            <a:r>
              <a:rPr lang="en-US" sz="2400" b="1" dirty="0" smtClean="0"/>
              <a:t>form </a:t>
            </a:r>
            <a:r>
              <a:rPr lang="en-US" sz="2400" b="1" dirty="0"/>
              <a:t>of a story to illustrate a particular truth.  The 		</a:t>
            </a:r>
            <a:r>
              <a:rPr lang="en-US" sz="2400" b="1" dirty="0" smtClean="0"/>
              <a:t>Greek </a:t>
            </a:r>
            <a:r>
              <a:rPr lang="en-US" sz="2400" b="1" dirty="0"/>
              <a:t>word for parable literally means, “a laying by 	</a:t>
            </a:r>
            <a:r>
              <a:rPr lang="en-US" sz="2400" b="1" dirty="0" smtClean="0"/>
              <a:t>the </a:t>
            </a:r>
            <a:r>
              <a:rPr lang="en-US" sz="2400" b="1" dirty="0"/>
              <a:t>side of” or “a casting alongside,” thus “a 			</a:t>
            </a:r>
            <a:r>
              <a:rPr lang="en-US" sz="2400" b="1" dirty="0" smtClean="0"/>
              <a:t>comparison </a:t>
            </a:r>
            <a:r>
              <a:rPr lang="en-US" sz="2400" b="1" dirty="0"/>
              <a:t>or likeness.”  In a parable something is 	</a:t>
            </a:r>
            <a:r>
              <a:rPr lang="en-US" sz="2400" b="1" dirty="0" smtClean="0"/>
              <a:t>placed </a:t>
            </a:r>
            <a:r>
              <a:rPr lang="en-US" sz="2400" b="1" dirty="0"/>
              <a:t>alongside something else, in order that one 	</a:t>
            </a:r>
            <a:r>
              <a:rPr lang="en-US" sz="2400" b="1" dirty="0" smtClean="0"/>
              <a:t>may </a:t>
            </a:r>
            <a:r>
              <a:rPr lang="en-US" sz="2400" b="1" dirty="0"/>
              <a:t>throw light on the other.  A familiar custom or 	</a:t>
            </a:r>
            <a:r>
              <a:rPr lang="en-US" sz="2400" b="1" dirty="0" smtClean="0"/>
              <a:t>incident </a:t>
            </a:r>
            <a:r>
              <a:rPr lang="en-US" sz="2400" b="1" dirty="0"/>
              <a:t>is used to illustrate some truth less familiar.</a:t>
            </a:r>
            <a:r>
              <a:rPr lang="en-US" sz="2400" b="1" dirty="0" smtClean="0"/>
              <a:t>”</a:t>
            </a:r>
            <a:endParaRPr lang="en-US" sz="2400" b="1" u="sng" dirty="0" smtClean="0"/>
          </a:p>
          <a:p>
            <a:pPr lvl="0"/>
            <a:r>
              <a:rPr lang="en-US" sz="2800" dirty="0"/>
              <a:t>	</a:t>
            </a:r>
            <a:r>
              <a:rPr lang="en-US" sz="2800" u="sng" dirty="0" smtClean="0"/>
              <a:t>Nelson’s Bible Dictionary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275112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Key Terms: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33660"/>
            <a:ext cx="74706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u"/>
            </a:pPr>
            <a:r>
              <a:rPr lang="en-US" sz="3600" b="1" dirty="0" smtClean="0"/>
              <a:t>The people:</a:t>
            </a:r>
          </a:p>
          <a:p>
            <a:pPr marL="742950" lvl="1" indent="-285750">
              <a:buFont typeface="Wingdings" charset="2"/>
              <a:buChar char="u"/>
            </a:pPr>
            <a:r>
              <a:rPr lang="en-US" sz="3200" b="1" dirty="0" smtClean="0"/>
              <a:t>The “disciples”</a:t>
            </a:r>
          </a:p>
          <a:p>
            <a:pPr marL="742950" lvl="1" indent="-285750">
              <a:buFont typeface="Wingdings" charset="2"/>
              <a:buChar char="u"/>
            </a:pPr>
            <a:r>
              <a:rPr lang="en-US" sz="3200" b="1" dirty="0" smtClean="0"/>
              <a:t>“Them”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09341229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Question</a:t>
            </a:r>
            <a:br>
              <a:rPr lang="en-US" b="1" dirty="0" smtClean="0"/>
            </a:br>
            <a:r>
              <a:rPr lang="en-US" sz="3200" b="1" dirty="0" smtClean="0">
                <a:solidFill>
                  <a:srgbClr val="FFFF00"/>
                </a:solidFill>
              </a:rPr>
              <a:t>“WHY DO YOU SPEAK TO THEM IN PARABLES?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9441" y="1818218"/>
            <a:ext cx="714840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/>
              <a:t>“There are two self-evident facts:  first, that our Lord did use the parabolic method; and secondly, that at a certain stage in His ministry He employed it in a new way.</a:t>
            </a:r>
            <a:r>
              <a:rPr lang="en-US" sz="3200" b="1" dirty="0" smtClean="0"/>
              <a:t>”          </a:t>
            </a:r>
          </a:p>
          <a:p>
            <a:pPr lvl="0"/>
            <a:r>
              <a:rPr lang="en-US" sz="2800" b="1" dirty="0" smtClean="0"/>
              <a:t>(G. Campbell Morgan</a:t>
            </a:r>
            <a:r>
              <a:rPr lang="en-US" sz="2800" b="1" dirty="0"/>
              <a:t> </a:t>
            </a:r>
            <a:r>
              <a:rPr lang="en-US" sz="2800" b="1" dirty="0" smtClean="0"/>
              <a:t>- </a:t>
            </a:r>
            <a:r>
              <a:rPr lang="en-US" sz="2800" b="1" u="sng" dirty="0" smtClean="0"/>
              <a:t>The Parables and Metaphors of Our Lord.)</a:t>
            </a:r>
            <a:endParaRPr 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val="69027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Question</a:t>
            </a:r>
            <a:br>
              <a:rPr lang="en-US" b="1" dirty="0" smtClean="0"/>
            </a:br>
            <a:r>
              <a:rPr lang="en-US" sz="3200" b="1" dirty="0" smtClean="0">
                <a:solidFill>
                  <a:srgbClr val="FFFF00"/>
                </a:solidFill>
              </a:rPr>
              <a:t>“WHY DO YOU SPEAK TO THEM IN PARABLES?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875939"/>
            <a:ext cx="808778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Parabolic Language In The</a:t>
            </a:r>
          </a:p>
          <a:p>
            <a:pPr algn="ctr"/>
            <a:r>
              <a:rPr lang="en-US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Sermon on the Mount</a:t>
            </a:r>
            <a:endParaRPr lang="en-US" sz="3200" dirty="0"/>
          </a:p>
          <a:p>
            <a:r>
              <a:rPr lang="en-US" sz="3200" b="1" dirty="0" smtClean="0"/>
              <a:t>“Salt of the Earth” – Mt. 5:13</a:t>
            </a:r>
          </a:p>
          <a:p>
            <a:r>
              <a:rPr lang="en-US" sz="3200" b="1" dirty="0" smtClean="0"/>
              <a:t>“Light of the World “ – Mt. 5:14</a:t>
            </a:r>
          </a:p>
          <a:p>
            <a:r>
              <a:rPr lang="en-US" sz="3200" b="1" dirty="0" smtClean="0"/>
              <a:t>“Lamp Under the Basket” – Mt. 5:14-16</a:t>
            </a:r>
          </a:p>
          <a:p>
            <a:r>
              <a:rPr lang="en-US" sz="3200" b="1" dirty="0" smtClean="0"/>
              <a:t>“Wise Man &amp; Foolish Man” – Mt. 7:24-27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6341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Technic.thmx</Template>
  <TotalTime>164</TotalTime>
  <Words>496</Words>
  <Application>Microsoft Macintosh PowerPoint</Application>
  <PresentationFormat>On-screen Show (4:3)</PresentationFormat>
  <Paragraphs>69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Technic</vt:lpstr>
      <vt:lpstr>Why Do You Speak  to them in parables?</vt:lpstr>
      <vt:lpstr>PowerPoint Presentation</vt:lpstr>
      <vt:lpstr>PowerPoint Presentation</vt:lpstr>
      <vt:lpstr>PowerPoint Presentation</vt:lpstr>
      <vt:lpstr>The Key Terms:</vt:lpstr>
      <vt:lpstr>The Key Terms:</vt:lpstr>
      <vt:lpstr>The Key Terms:</vt:lpstr>
      <vt:lpstr>The Question “WHY DO YOU SPEAK TO THEM IN PARABLES?</vt:lpstr>
      <vt:lpstr>The Question “WHY DO YOU SPEAK TO THEM IN PARABLES?</vt:lpstr>
      <vt:lpstr>Jesus Answers the Question: WHY DO YOU SPEAK TO THEM IN PARABLES?</vt:lpstr>
      <vt:lpstr>Jesus Answers the Question: WHY DO YOU SPEAK TO THEM IN PARABLES?</vt:lpstr>
      <vt:lpstr>Jesus Answers the Question: WHY DO YOU SPEAK TO THEM IN PARABLES?</vt:lpstr>
      <vt:lpstr>Jesus Answers the Question: WHY DO YOU SPEAK TO THEM IN PARABLES?</vt:lpstr>
      <vt:lpstr>Jesus Answers the Question: WHY DO YOU SPEAK TO THEM IN PARABLES?</vt:lpstr>
      <vt:lpstr>Jesus Answers the Question: WHY DO YOU SPEAK TO THEM IN PARABLES?</vt:lpstr>
      <vt:lpstr>Jesus Issues an Exhortation to the Believer:</vt:lpstr>
      <vt:lpstr>Jesus Issues an Exhortation to the Believer: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You Speak  to them in parables?</dc:title>
  <dc:creator>Michael Grushon</dc:creator>
  <cp:lastModifiedBy>Michael Grushon</cp:lastModifiedBy>
  <cp:revision>13</cp:revision>
  <dcterms:created xsi:type="dcterms:W3CDTF">2012-03-10T17:01:27Z</dcterms:created>
  <dcterms:modified xsi:type="dcterms:W3CDTF">2012-03-10T19:54:34Z</dcterms:modified>
</cp:coreProperties>
</file>