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4"/>
  </p:notesMasterIdLst>
  <p:sldIdLst>
    <p:sldId id="259" r:id="rId2"/>
    <p:sldId id="260" r:id="rId3"/>
    <p:sldId id="261" r:id="rId4"/>
    <p:sldId id="262" r:id="rId5"/>
    <p:sldId id="263" r:id="rId6"/>
    <p:sldId id="265" r:id="rId7"/>
    <p:sldId id="266" r:id="rId8"/>
    <p:sldId id="267" r:id="rId9"/>
    <p:sldId id="268" r:id="rId10"/>
    <p:sldId id="269" r:id="rId11"/>
    <p:sldId id="264" r:id="rId12"/>
    <p:sldId id="270" r:id="rId13"/>
    <p:sldId id="272" r:id="rId14"/>
    <p:sldId id="273" r:id="rId15"/>
    <p:sldId id="274" r:id="rId16"/>
    <p:sldId id="275" r:id="rId17"/>
    <p:sldId id="276" r:id="rId18"/>
    <p:sldId id="277" r:id="rId19"/>
    <p:sldId id="278" r:id="rId20"/>
    <p:sldId id="279" r:id="rId21"/>
    <p:sldId id="280" r:id="rId22"/>
    <p:sldId id="281" r:id="rId2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5" d="100"/>
          <a:sy n="65" d="100"/>
        </p:scale>
        <p:origin x="-1440" y="-10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1F2D7EF-4D70-4570-A7EF-43801590D2FD}" type="datetimeFigureOut">
              <a:rPr lang="en-US" smtClean="0"/>
              <a:t>2/26/2012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75A98A0-48A9-4302-BF80-49435E8BCCF0}" type="slidenum">
              <a:rPr lang="en-US" smtClean="0"/>
              <a:t>‹#›</a:t>
            </a:fld>
            <a:endParaRPr lang="en-US"/>
          </a:p>
        </p:txBody>
      </p:sp>
    </p:spTree>
    <p:extLst>
      <p:ext uri="{BB962C8B-B14F-4D97-AF65-F5344CB8AC3E}">
        <p14:creationId xmlns:p14="http://schemas.microsoft.com/office/powerpoint/2010/main" val="178862207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1" dirty="0"/>
          </a:p>
        </p:txBody>
      </p:sp>
      <p:sp>
        <p:nvSpPr>
          <p:cNvPr id="4" name="Slide Number Placeholder 3"/>
          <p:cNvSpPr>
            <a:spLocks noGrp="1"/>
          </p:cNvSpPr>
          <p:nvPr>
            <p:ph type="sldNum" sz="quarter" idx="10"/>
          </p:nvPr>
        </p:nvSpPr>
        <p:spPr/>
        <p:txBody>
          <a:bodyPr/>
          <a:lstStyle/>
          <a:p>
            <a:fld id="{075A98A0-48A9-4302-BF80-49435E8BCCF0}" type="slidenum">
              <a:rPr lang="en-US" smtClean="0"/>
              <a:t>13</a:t>
            </a:fld>
            <a:endParaRPr lang="en-US"/>
          </a:p>
        </p:txBody>
      </p:sp>
    </p:spTree>
    <p:extLst>
      <p:ext uri="{BB962C8B-B14F-4D97-AF65-F5344CB8AC3E}">
        <p14:creationId xmlns:p14="http://schemas.microsoft.com/office/powerpoint/2010/main" val="163378837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1" dirty="0"/>
          </a:p>
        </p:txBody>
      </p:sp>
      <p:sp>
        <p:nvSpPr>
          <p:cNvPr id="4" name="Slide Number Placeholder 3"/>
          <p:cNvSpPr>
            <a:spLocks noGrp="1"/>
          </p:cNvSpPr>
          <p:nvPr>
            <p:ph type="sldNum" sz="quarter" idx="10"/>
          </p:nvPr>
        </p:nvSpPr>
        <p:spPr/>
        <p:txBody>
          <a:bodyPr/>
          <a:lstStyle/>
          <a:p>
            <a:fld id="{075A98A0-48A9-4302-BF80-49435E8BCCF0}" type="slidenum">
              <a:rPr lang="en-US" smtClean="0"/>
              <a:t>14</a:t>
            </a:fld>
            <a:endParaRPr lang="en-US"/>
          </a:p>
        </p:txBody>
      </p:sp>
    </p:spTree>
    <p:extLst>
      <p:ext uri="{BB962C8B-B14F-4D97-AF65-F5344CB8AC3E}">
        <p14:creationId xmlns:p14="http://schemas.microsoft.com/office/powerpoint/2010/main" val="163378837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1" dirty="0"/>
          </a:p>
        </p:txBody>
      </p:sp>
      <p:sp>
        <p:nvSpPr>
          <p:cNvPr id="4" name="Slide Number Placeholder 3"/>
          <p:cNvSpPr>
            <a:spLocks noGrp="1"/>
          </p:cNvSpPr>
          <p:nvPr>
            <p:ph type="sldNum" sz="quarter" idx="10"/>
          </p:nvPr>
        </p:nvSpPr>
        <p:spPr/>
        <p:txBody>
          <a:bodyPr/>
          <a:lstStyle/>
          <a:p>
            <a:fld id="{075A98A0-48A9-4302-BF80-49435E8BCCF0}" type="slidenum">
              <a:rPr lang="en-US" smtClean="0"/>
              <a:t>15</a:t>
            </a:fld>
            <a:endParaRPr lang="en-US"/>
          </a:p>
        </p:txBody>
      </p:sp>
    </p:spTree>
    <p:extLst>
      <p:ext uri="{BB962C8B-B14F-4D97-AF65-F5344CB8AC3E}">
        <p14:creationId xmlns:p14="http://schemas.microsoft.com/office/powerpoint/2010/main" val="163378837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FEE6742-2138-4E30-A633-BE400E7380F6}" type="datetimeFigureOut">
              <a:rPr lang="en-US" smtClean="0"/>
              <a:t>2/26/2012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45EAB9-722C-4C17-B050-BC41AA55A98B}" type="slidenum">
              <a:rPr lang="en-US" smtClean="0"/>
              <a:t>‹#›</a:t>
            </a:fld>
            <a:endParaRPr lang="en-US"/>
          </a:p>
        </p:txBody>
      </p:sp>
    </p:spTree>
    <p:extLst>
      <p:ext uri="{BB962C8B-B14F-4D97-AF65-F5344CB8AC3E}">
        <p14:creationId xmlns:p14="http://schemas.microsoft.com/office/powerpoint/2010/main" val="16059930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FEE6742-2138-4E30-A633-BE400E7380F6}" type="datetimeFigureOut">
              <a:rPr lang="en-US" smtClean="0"/>
              <a:t>2/26/2012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45EAB9-722C-4C17-B050-BC41AA55A98B}" type="slidenum">
              <a:rPr lang="en-US" smtClean="0"/>
              <a:t>‹#›</a:t>
            </a:fld>
            <a:endParaRPr lang="en-US"/>
          </a:p>
        </p:txBody>
      </p:sp>
    </p:spTree>
    <p:extLst>
      <p:ext uri="{BB962C8B-B14F-4D97-AF65-F5344CB8AC3E}">
        <p14:creationId xmlns:p14="http://schemas.microsoft.com/office/powerpoint/2010/main" val="1857696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FEE6742-2138-4E30-A633-BE400E7380F6}" type="datetimeFigureOut">
              <a:rPr lang="en-US" smtClean="0"/>
              <a:t>2/26/2012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45EAB9-722C-4C17-B050-BC41AA55A98B}" type="slidenum">
              <a:rPr lang="en-US" smtClean="0"/>
              <a:t>‹#›</a:t>
            </a:fld>
            <a:endParaRPr lang="en-US"/>
          </a:p>
        </p:txBody>
      </p:sp>
    </p:spTree>
    <p:extLst>
      <p:ext uri="{BB962C8B-B14F-4D97-AF65-F5344CB8AC3E}">
        <p14:creationId xmlns:p14="http://schemas.microsoft.com/office/powerpoint/2010/main" val="10238233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FEE6742-2138-4E30-A633-BE400E7380F6}" type="datetimeFigureOut">
              <a:rPr lang="en-US" smtClean="0"/>
              <a:t>2/26/2012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45EAB9-722C-4C17-B050-BC41AA55A98B}" type="slidenum">
              <a:rPr lang="en-US" smtClean="0"/>
              <a:t>‹#›</a:t>
            </a:fld>
            <a:endParaRPr lang="en-US"/>
          </a:p>
        </p:txBody>
      </p:sp>
    </p:spTree>
    <p:extLst>
      <p:ext uri="{BB962C8B-B14F-4D97-AF65-F5344CB8AC3E}">
        <p14:creationId xmlns:p14="http://schemas.microsoft.com/office/powerpoint/2010/main" val="1798952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FEE6742-2138-4E30-A633-BE400E7380F6}" type="datetimeFigureOut">
              <a:rPr lang="en-US" smtClean="0"/>
              <a:t>2/26/2012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45EAB9-722C-4C17-B050-BC41AA55A98B}" type="slidenum">
              <a:rPr lang="en-US" smtClean="0"/>
              <a:t>‹#›</a:t>
            </a:fld>
            <a:endParaRPr lang="en-US"/>
          </a:p>
        </p:txBody>
      </p:sp>
    </p:spTree>
    <p:extLst>
      <p:ext uri="{BB962C8B-B14F-4D97-AF65-F5344CB8AC3E}">
        <p14:creationId xmlns:p14="http://schemas.microsoft.com/office/powerpoint/2010/main" val="11853423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FEE6742-2138-4E30-A633-BE400E7380F6}" type="datetimeFigureOut">
              <a:rPr lang="en-US" smtClean="0"/>
              <a:t>2/26/2012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045EAB9-722C-4C17-B050-BC41AA55A98B}" type="slidenum">
              <a:rPr lang="en-US" smtClean="0"/>
              <a:t>‹#›</a:t>
            </a:fld>
            <a:endParaRPr lang="en-US"/>
          </a:p>
        </p:txBody>
      </p:sp>
    </p:spTree>
    <p:extLst>
      <p:ext uri="{BB962C8B-B14F-4D97-AF65-F5344CB8AC3E}">
        <p14:creationId xmlns:p14="http://schemas.microsoft.com/office/powerpoint/2010/main" val="2938274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FEE6742-2138-4E30-A633-BE400E7380F6}" type="datetimeFigureOut">
              <a:rPr lang="en-US" smtClean="0"/>
              <a:t>2/26/2012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045EAB9-722C-4C17-B050-BC41AA55A98B}" type="slidenum">
              <a:rPr lang="en-US" smtClean="0"/>
              <a:t>‹#›</a:t>
            </a:fld>
            <a:endParaRPr lang="en-US"/>
          </a:p>
        </p:txBody>
      </p:sp>
    </p:spTree>
    <p:extLst>
      <p:ext uri="{BB962C8B-B14F-4D97-AF65-F5344CB8AC3E}">
        <p14:creationId xmlns:p14="http://schemas.microsoft.com/office/powerpoint/2010/main" val="25330675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FEE6742-2138-4E30-A633-BE400E7380F6}" type="datetimeFigureOut">
              <a:rPr lang="en-US" smtClean="0"/>
              <a:t>2/26/2012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045EAB9-722C-4C17-B050-BC41AA55A98B}" type="slidenum">
              <a:rPr lang="en-US" smtClean="0"/>
              <a:t>‹#›</a:t>
            </a:fld>
            <a:endParaRPr lang="en-US"/>
          </a:p>
        </p:txBody>
      </p:sp>
    </p:spTree>
    <p:extLst>
      <p:ext uri="{BB962C8B-B14F-4D97-AF65-F5344CB8AC3E}">
        <p14:creationId xmlns:p14="http://schemas.microsoft.com/office/powerpoint/2010/main" val="24192467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FEE6742-2138-4E30-A633-BE400E7380F6}" type="datetimeFigureOut">
              <a:rPr lang="en-US" smtClean="0"/>
              <a:t>2/26/2012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045EAB9-722C-4C17-B050-BC41AA55A98B}" type="slidenum">
              <a:rPr lang="en-US" smtClean="0"/>
              <a:t>‹#›</a:t>
            </a:fld>
            <a:endParaRPr lang="en-US"/>
          </a:p>
        </p:txBody>
      </p:sp>
    </p:spTree>
    <p:extLst>
      <p:ext uri="{BB962C8B-B14F-4D97-AF65-F5344CB8AC3E}">
        <p14:creationId xmlns:p14="http://schemas.microsoft.com/office/powerpoint/2010/main" val="26431068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FEE6742-2138-4E30-A633-BE400E7380F6}" type="datetimeFigureOut">
              <a:rPr lang="en-US" smtClean="0"/>
              <a:t>2/26/2012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045EAB9-722C-4C17-B050-BC41AA55A98B}" type="slidenum">
              <a:rPr lang="en-US" smtClean="0"/>
              <a:t>‹#›</a:t>
            </a:fld>
            <a:endParaRPr lang="en-US"/>
          </a:p>
        </p:txBody>
      </p:sp>
    </p:spTree>
    <p:extLst>
      <p:ext uri="{BB962C8B-B14F-4D97-AF65-F5344CB8AC3E}">
        <p14:creationId xmlns:p14="http://schemas.microsoft.com/office/powerpoint/2010/main" val="17679551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FEE6742-2138-4E30-A633-BE400E7380F6}" type="datetimeFigureOut">
              <a:rPr lang="en-US" smtClean="0"/>
              <a:t>2/26/2012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045EAB9-722C-4C17-B050-BC41AA55A98B}" type="slidenum">
              <a:rPr lang="en-US" smtClean="0"/>
              <a:t>‹#›</a:t>
            </a:fld>
            <a:endParaRPr lang="en-US"/>
          </a:p>
        </p:txBody>
      </p:sp>
    </p:spTree>
    <p:extLst>
      <p:ext uri="{BB962C8B-B14F-4D97-AF65-F5344CB8AC3E}">
        <p14:creationId xmlns:p14="http://schemas.microsoft.com/office/powerpoint/2010/main" val="26775518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FEE6742-2138-4E30-A633-BE400E7380F6}" type="datetimeFigureOut">
              <a:rPr lang="en-US" smtClean="0"/>
              <a:t>2/26/2012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045EAB9-722C-4C17-B050-BC41AA55A98B}" type="slidenum">
              <a:rPr lang="en-US" smtClean="0"/>
              <a:t>‹#›</a:t>
            </a:fld>
            <a:endParaRPr lang="en-US"/>
          </a:p>
        </p:txBody>
      </p:sp>
    </p:spTree>
    <p:extLst>
      <p:ext uri="{BB962C8B-B14F-4D97-AF65-F5344CB8AC3E}">
        <p14:creationId xmlns:p14="http://schemas.microsoft.com/office/powerpoint/2010/main" val="292015458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92D050"/>
        </a:soli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6019800"/>
          </a:xfrm>
        </p:spPr>
        <p:txBody>
          <a:bodyPr>
            <a:normAutofit fontScale="92500" lnSpcReduction="20000"/>
          </a:bodyPr>
          <a:lstStyle/>
          <a:p>
            <a:pPr marL="0" indent="0">
              <a:buSzPct val="95000"/>
              <a:buNone/>
            </a:pPr>
            <a:r>
              <a:rPr lang="en-US" dirty="0" smtClean="0"/>
              <a:t>  Then one of the scribes came, and having heard them reasoning together, perceiving that He had answered them well, asked Him, “Which is the first commandment of all?” </a:t>
            </a:r>
          </a:p>
          <a:p>
            <a:pPr marL="0" indent="0">
              <a:buSzPct val="95000"/>
              <a:buNone/>
            </a:pPr>
            <a:r>
              <a:rPr lang="en-US" dirty="0" smtClean="0"/>
              <a:t>  Jesus answered him, “The first of all the commandments is: ‘Hear, O Israel, the LORD our God, the LORD is one.  </a:t>
            </a:r>
          </a:p>
          <a:p>
            <a:pPr marL="0" indent="0">
              <a:buSzPct val="95000"/>
              <a:buNone/>
            </a:pPr>
            <a:r>
              <a:rPr lang="en-US" dirty="0" smtClean="0"/>
              <a:t>  And you shall love the LORD your God with all your heart, with all your soul, with all your mind, and with all your strength.’ This is the first commandment.  </a:t>
            </a:r>
          </a:p>
          <a:p>
            <a:pPr marL="0" indent="0">
              <a:buSzPct val="95000"/>
              <a:buNone/>
            </a:pPr>
            <a:r>
              <a:rPr lang="en-US" dirty="0" smtClean="0"/>
              <a:t>  And the second, like it, is this: ‘You shall love your neighbor as yourself.’ There is no other commandment greater than these.”  </a:t>
            </a:r>
          </a:p>
          <a:p>
            <a:pPr marL="0" indent="0" algn="r">
              <a:buNone/>
            </a:pPr>
            <a:r>
              <a:rPr lang="en-US" dirty="0" smtClean="0"/>
              <a:t>Mark 12:28-31</a:t>
            </a:r>
          </a:p>
          <a:p>
            <a:pPr marL="0" indent="0">
              <a:buNone/>
            </a:pPr>
            <a:endParaRPr lang="en-US" dirty="0"/>
          </a:p>
        </p:txBody>
      </p:sp>
    </p:spTree>
    <p:extLst>
      <p:ext uri="{BB962C8B-B14F-4D97-AF65-F5344CB8AC3E}">
        <p14:creationId xmlns:p14="http://schemas.microsoft.com/office/powerpoint/2010/main" val="5885365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Worship Takes Place in the Assembly</a:t>
            </a:r>
            <a:endParaRPr lang="en-US" b="1" dirty="0"/>
          </a:p>
        </p:txBody>
      </p:sp>
      <p:sp>
        <p:nvSpPr>
          <p:cNvPr id="3" name="Content Placeholder 2"/>
          <p:cNvSpPr>
            <a:spLocks noGrp="1"/>
          </p:cNvSpPr>
          <p:nvPr>
            <p:ph idx="1"/>
          </p:nvPr>
        </p:nvSpPr>
        <p:spPr>
          <a:xfrm>
            <a:off x="457200" y="1600200"/>
            <a:ext cx="4114800" cy="4525963"/>
          </a:xfrm>
        </p:spPr>
        <p:txBody>
          <a:bodyPr>
            <a:normAutofit/>
          </a:bodyPr>
          <a:lstStyle/>
          <a:p>
            <a:pPr marL="0" indent="0">
              <a:buNone/>
            </a:pPr>
            <a:r>
              <a:rPr lang="en-US" dirty="0" smtClean="0"/>
              <a:t>“God is greatly to be feared in the assembly of the saints, and to be held in reverence by all those around Him.” </a:t>
            </a:r>
          </a:p>
          <a:p>
            <a:pPr marL="0" indent="0" algn="r">
              <a:buNone/>
            </a:pPr>
            <a:r>
              <a:rPr lang="en-US" dirty="0" smtClean="0"/>
              <a:t>Psalm 89:7</a:t>
            </a:r>
          </a:p>
        </p:txBody>
      </p:sp>
      <p:pic>
        <p:nvPicPr>
          <p:cNvPr id="1026"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17718" r="32745" b="10168"/>
          <a:stretch/>
        </p:blipFill>
        <p:spPr bwMode="auto">
          <a:xfrm>
            <a:off x="4987635" y="1628270"/>
            <a:ext cx="3699165" cy="446773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1843604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Worship Takes Place in the Assembly</a:t>
            </a:r>
            <a:endParaRPr lang="en-US" b="1" dirty="0"/>
          </a:p>
        </p:txBody>
      </p:sp>
      <p:sp>
        <p:nvSpPr>
          <p:cNvPr id="3" name="Content Placeholder 2"/>
          <p:cNvSpPr>
            <a:spLocks noGrp="1"/>
          </p:cNvSpPr>
          <p:nvPr>
            <p:ph idx="1"/>
          </p:nvPr>
        </p:nvSpPr>
        <p:spPr>
          <a:xfrm>
            <a:off x="457200" y="1600200"/>
            <a:ext cx="4114800" cy="4525963"/>
          </a:xfrm>
        </p:spPr>
        <p:txBody>
          <a:bodyPr/>
          <a:lstStyle/>
          <a:p>
            <a:r>
              <a:rPr lang="en-US" dirty="0" smtClean="0"/>
              <a:t>We can never praise God enough -        Revelation 4:8-11</a:t>
            </a:r>
          </a:p>
          <a:p>
            <a:r>
              <a:rPr lang="en-US" dirty="0" smtClean="0"/>
              <a:t>Worship is a time for us to prepare for Heaven -                Revelation 22:3</a:t>
            </a:r>
            <a:endParaRPr lang="en-US" dirty="0"/>
          </a:p>
        </p:txBody>
      </p:sp>
      <p:pic>
        <p:nvPicPr>
          <p:cNvPr id="1026"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17718" r="32745" b="10168"/>
          <a:stretch/>
        </p:blipFill>
        <p:spPr bwMode="auto">
          <a:xfrm>
            <a:off x="4987635" y="1628270"/>
            <a:ext cx="3699165" cy="446773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8262863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Love For Our Brethren</a:t>
            </a:r>
            <a:endParaRPr lang="en-US" b="1" dirty="0"/>
          </a:p>
        </p:txBody>
      </p:sp>
      <p:sp>
        <p:nvSpPr>
          <p:cNvPr id="3" name="Content Placeholder 2"/>
          <p:cNvSpPr>
            <a:spLocks noGrp="1"/>
          </p:cNvSpPr>
          <p:nvPr>
            <p:ph idx="1"/>
          </p:nvPr>
        </p:nvSpPr>
        <p:spPr>
          <a:xfrm>
            <a:off x="457200" y="1600201"/>
            <a:ext cx="8229600" cy="685800"/>
          </a:xfrm>
        </p:spPr>
        <p:txBody>
          <a:bodyPr>
            <a:normAutofit/>
          </a:bodyPr>
          <a:lstStyle/>
          <a:p>
            <a:r>
              <a:rPr lang="en-US" sz="3000" dirty="0" smtClean="0"/>
              <a:t>Edification - “to build up”</a:t>
            </a:r>
          </a:p>
        </p:txBody>
      </p:sp>
      <p:pic>
        <p:nvPicPr>
          <p:cNvPr id="2050"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10652" r="22557"/>
          <a:stretch/>
        </p:blipFill>
        <p:spPr bwMode="auto">
          <a:xfrm>
            <a:off x="5527964" y="1600200"/>
            <a:ext cx="3158836" cy="3148012"/>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2680913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Love For Our Brethren</a:t>
            </a:r>
            <a:endParaRPr lang="en-US" b="1" dirty="0"/>
          </a:p>
        </p:txBody>
      </p:sp>
      <p:sp>
        <p:nvSpPr>
          <p:cNvPr id="3" name="Content Placeholder 2"/>
          <p:cNvSpPr>
            <a:spLocks noGrp="1"/>
          </p:cNvSpPr>
          <p:nvPr>
            <p:ph sz="half" idx="1"/>
          </p:nvPr>
        </p:nvSpPr>
        <p:spPr>
          <a:xfrm>
            <a:off x="457200" y="1600201"/>
            <a:ext cx="8229600" cy="762000"/>
          </a:xfrm>
        </p:spPr>
        <p:txBody>
          <a:bodyPr>
            <a:normAutofit/>
          </a:bodyPr>
          <a:lstStyle/>
          <a:p>
            <a:r>
              <a:rPr lang="en-US" sz="3000" dirty="0" smtClean="0"/>
              <a:t>Edification - “to build up”</a:t>
            </a:r>
          </a:p>
        </p:txBody>
      </p:sp>
      <p:sp>
        <p:nvSpPr>
          <p:cNvPr id="5" name="Content Placeholder 4"/>
          <p:cNvSpPr>
            <a:spLocks noGrp="1"/>
          </p:cNvSpPr>
          <p:nvPr>
            <p:ph sz="half" idx="2"/>
          </p:nvPr>
        </p:nvSpPr>
        <p:spPr>
          <a:xfrm>
            <a:off x="457200" y="2514600"/>
            <a:ext cx="4800600" cy="3962400"/>
          </a:xfrm>
        </p:spPr>
        <p:txBody>
          <a:bodyPr>
            <a:normAutofit/>
          </a:bodyPr>
          <a:lstStyle/>
          <a:p>
            <a:pPr marL="0" indent="0">
              <a:buNone/>
            </a:pPr>
            <a:r>
              <a:rPr lang="en-US" dirty="0" smtClean="0"/>
              <a:t>“How is it then, brethren? Whenever you come together, each of you has a psalm, has a teaching, has a tongue, has a revelation, has an </a:t>
            </a:r>
            <a:r>
              <a:rPr lang="en-US" dirty="0" err="1" smtClean="0"/>
              <a:t>interpre-tation</a:t>
            </a:r>
            <a:r>
              <a:rPr lang="en-US" dirty="0" smtClean="0"/>
              <a:t>. </a:t>
            </a:r>
            <a:r>
              <a:rPr lang="en-US" dirty="0" smtClean="0">
                <a:solidFill>
                  <a:srgbClr val="002060"/>
                </a:solidFill>
              </a:rPr>
              <a:t>Let all things be done  for edification</a:t>
            </a:r>
            <a:r>
              <a:rPr lang="en-US" dirty="0" smtClean="0"/>
              <a:t>.”</a:t>
            </a:r>
          </a:p>
          <a:p>
            <a:pPr marL="0" indent="0" algn="r">
              <a:buNone/>
            </a:pPr>
            <a:r>
              <a:rPr lang="en-US" dirty="0" smtClean="0"/>
              <a:t>1 Corinthians 14:26</a:t>
            </a:r>
          </a:p>
        </p:txBody>
      </p:sp>
      <p:pic>
        <p:nvPicPr>
          <p:cNvPr id="2050" name="Picture 2"/>
          <p:cNvPicPr>
            <a:picLocks noChangeAspect="1" noChangeArrowheads="1"/>
          </p:cNvPicPr>
          <p:nvPr/>
        </p:nvPicPr>
        <p:blipFill rotWithShape="1">
          <a:blip r:embed="rId3">
            <a:extLst>
              <a:ext uri="{28A0092B-C50C-407E-A947-70E740481C1C}">
                <a14:useLocalDpi xmlns:a14="http://schemas.microsoft.com/office/drawing/2010/main" val="0"/>
              </a:ext>
            </a:extLst>
          </a:blip>
          <a:srcRect l="10652" r="22557"/>
          <a:stretch/>
        </p:blipFill>
        <p:spPr bwMode="auto">
          <a:xfrm>
            <a:off x="5527964" y="1600200"/>
            <a:ext cx="3158836" cy="3148012"/>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8806133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Love For Our Brethren</a:t>
            </a:r>
            <a:endParaRPr lang="en-US" b="1" dirty="0"/>
          </a:p>
        </p:txBody>
      </p:sp>
      <p:sp>
        <p:nvSpPr>
          <p:cNvPr id="3" name="Content Placeholder 2"/>
          <p:cNvSpPr>
            <a:spLocks noGrp="1"/>
          </p:cNvSpPr>
          <p:nvPr>
            <p:ph sz="half" idx="1"/>
          </p:nvPr>
        </p:nvSpPr>
        <p:spPr>
          <a:xfrm>
            <a:off x="457200" y="1600201"/>
            <a:ext cx="8229600" cy="762000"/>
          </a:xfrm>
        </p:spPr>
        <p:txBody>
          <a:bodyPr>
            <a:normAutofit/>
          </a:bodyPr>
          <a:lstStyle/>
          <a:p>
            <a:r>
              <a:rPr lang="en-US" sz="3000" dirty="0" smtClean="0"/>
              <a:t>Edification - “to build up”</a:t>
            </a:r>
          </a:p>
        </p:txBody>
      </p:sp>
      <p:sp>
        <p:nvSpPr>
          <p:cNvPr id="5" name="Content Placeholder 4"/>
          <p:cNvSpPr>
            <a:spLocks noGrp="1"/>
          </p:cNvSpPr>
          <p:nvPr>
            <p:ph sz="half" idx="2"/>
          </p:nvPr>
        </p:nvSpPr>
        <p:spPr>
          <a:xfrm>
            <a:off x="457200" y="2514600"/>
            <a:ext cx="4800600" cy="3962400"/>
          </a:xfrm>
        </p:spPr>
        <p:txBody>
          <a:bodyPr>
            <a:normAutofit/>
          </a:bodyPr>
          <a:lstStyle/>
          <a:p>
            <a:pPr marL="0" indent="0">
              <a:buNone/>
            </a:pPr>
            <a:r>
              <a:rPr lang="en-US" dirty="0" smtClean="0"/>
              <a:t>“Let the word of Christ dwell in you richly in all wisdom, </a:t>
            </a:r>
            <a:r>
              <a:rPr lang="en-US" dirty="0" smtClean="0">
                <a:solidFill>
                  <a:srgbClr val="002060"/>
                </a:solidFill>
              </a:rPr>
              <a:t>teaching and admonishing one another </a:t>
            </a:r>
            <a:r>
              <a:rPr lang="en-US" dirty="0" smtClean="0"/>
              <a:t>in psalms and hymns and spiritual songs, singing with grace in your hearts to the Lord.”</a:t>
            </a:r>
          </a:p>
          <a:p>
            <a:pPr marL="0" indent="0" algn="r">
              <a:buNone/>
            </a:pPr>
            <a:r>
              <a:rPr lang="en-US" dirty="0" smtClean="0"/>
              <a:t>Colossians 3:16</a:t>
            </a:r>
          </a:p>
        </p:txBody>
      </p:sp>
      <p:pic>
        <p:nvPicPr>
          <p:cNvPr id="2050" name="Picture 2"/>
          <p:cNvPicPr>
            <a:picLocks noChangeAspect="1" noChangeArrowheads="1"/>
          </p:cNvPicPr>
          <p:nvPr/>
        </p:nvPicPr>
        <p:blipFill rotWithShape="1">
          <a:blip r:embed="rId3">
            <a:extLst>
              <a:ext uri="{28A0092B-C50C-407E-A947-70E740481C1C}">
                <a14:useLocalDpi xmlns:a14="http://schemas.microsoft.com/office/drawing/2010/main" val="0"/>
              </a:ext>
            </a:extLst>
          </a:blip>
          <a:srcRect l="10652" r="22557"/>
          <a:stretch/>
        </p:blipFill>
        <p:spPr bwMode="auto">
          <a:xfrm>
            <a:off x="5527964" y="1600200"/>
            <a:ext cx="3158836" cy="3148012"/>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1410529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Love For Our Brethren</a:t>
            </a:r>
            <a:endParaRPr lang="en-US" b="1" dirty="0"/>
          </a:p>
        </p:txBody>
      </p:sp>
      <p:sp>
        <p:nvSpPr>
          <p:cNvPr id="3" name="Content Placeholder 2"/>
          <p:cNvSpPr>
            <a:spLocks noGrp="1"/>
          </p:cNvSpPr>
          <p:nvPr>
            <p:ph sz="half" idx="1"/>
          </p:nvPr>
        </p:nvSpPr>
        <p:spPr>
          <a:xfrm>
            <a:off x="457200" y="1600201"/>
            <a:ext cx="8229600" cy="762000"/>
          </a:xfrm>
        </p:spPr>
        <p:txBody>
          <a:bodyPr>
            <a:normAutofit fontScale="92500"/>
          </a:bodyPr>
          <a:lstStyle/>
          <a:p>
            <a:r>
              <a:rPr lang="en-US" sz="3200" dirty="0" smtClean="0"/>
              <a:t>Edification - “to build up”</a:t>
            </a:r>
          </a:p>
        </p:txBody>
      </p:sp>
      <p:sp>
        <p:nvSpPr>
          <p:cNvPr id="5" name="Content Placeholder 4"/>
          <p:cNvSpPr>
            <a:spLocks noGrp="1"/>
          </p:cNvSpPr>
          <p:nvPr>
            <p:ph sz="half" idx="2"/>
          </p:nvPr>
        </p:nvSpPr>
        <p:spPr>
          <a:xfrm>
            <a:off x="457200" y="2514600"/>
            <a:ext cx="4800600" cy="3962400"/>
          </a:xfrm>
        </p:spPr>
        <p:txBody>
          <a:bodyPr>
            <a:normAutofit fontScale="92500"/>
          </a:bodyPr>
          <a:lstStyle/>
          <a:p>
            <a:pPr marL="0" indent="0">
              <a:buNone/>
            </a:pPr>
            <a:r>
              <a:rPr lang="en-US" dirty="0" smtClean="0"/>
              <a:t>“And let us </a:t>
            </a:r>
            <a:r>
              <a:rPr lang="en-US" dirty="0" smtClean="0">
                <a:solidFill>
                  <a:srgbClr val="002060"/>
                </a:solidFill>
              </a:rPr>
              <a:t>consider one another </a:t>
            </a:r>
            <a:r>
              <a:rPr lang="en-US" dirty="0" smtClean="0"/>
              <a:t>in order to </a:t>
            </a:r>
            <a:r>
              <a:rPr lang="en-US" dirty="0" smtClean="0">
                <a:solidFill>
                  <a:srgbClr val="002060"/>
                </a:solidFill>
              </a:rPr>
              <a:t>stir up love and good works</a:t>
            </a:r>
            <a:r>
              <a:rPr lang="en-US" dirty="0" smtClean="0"/>
              <a:t>, not forsaking the assembling of ourselves together, as is the manner of some, but </a:t>
            </a:r>
            <a:r>
              <a:rPr lang="en-US" dirty="0" smtClean="0">
                <a:solidFill>
                  <a:srgbClr val="002060"/>
                </a:solidFill>
              </a:rPr>
              <a:t>exhorting one another</a:t>
            </a:r>
            <a:r>
              <a:rPr lang="en-US" dirty="0" smtClean="0"/>
              <a:t>, and so much the more as you see the Day approaching.”</a:t>
            </a:r>
          </a:p>
          <a:p>
            <a:pPr marL="0" indent="0" algn="r">
              <a:buNone/>
            </a:pPr>
            <a:r>
              <a:rPr lang="en-US" dirty="0" smtClean="0"/>
              <a:t>Hebrews 10:24-25</a:t>
            </a:r>
          </a:p>
        </p:txBody>
      </p:sp>
      <p:pic>
        <p:nvPicPr>
          <p:cNvPr id="2050" name="Picture 2"/>
          <p:cNvPicPr>
            <a:picLocks noChangeAspect="1" noChangeArrowheads="1"/>
          </p:cNvPicPr>
          <p:nvPr/>
        </p:nvPicPr>
        <p:blipFill rotWithShape="1">
          <a:blip r:embed="rId3">
            <a:extLst>
              <a:ext uri="{28A0092B-C50C-407E-A947-70E740481C1C}">
                <a14:useLocalDpi xmlns:a14="http://schemas.microsoft.com/office/drawing/2010/main" val="0"/>
              </a:ext>
            </a:extLst>
          </a:blip>
          <a:srcRect l="10652" r="22557"/>
          <a:stretch/>
        </p:blipFill>
        <p:spPr bwMode="auto">
          <a:xfrm>
            <a:off x="5527964" y="1600200"/>
            <a:ext cx="3158836" cy="3148012"/>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1410529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5" name="Title 4"/>
          <p:cNvSpPr>
            <a:spLocks noGrp="1"/>
          </p:cNvSpPr>
          <p:nvPr>
            <p:ph type="title"/>
          </p:nvPr>
        </p:nvSpPr>
        <p:spPr>
          <a:xfrm>
            <a:off x="304800" y="274638"/>
            <a:ext cx="5257800" cy="1143000"/>
          </a:xfrm>
        </p:spPr>
        <p:txBody>
          <a:bodyPr>
            <a:normAutofit fontScale="90000"/>
          </a:bodyPr>
          <a:lstStyle/>
          <a:p>
            <a:pPr algn="l"/>
            <a:r>
              <a:rPr lang="en-US" b="1" dirty="0" smtClean="0">
                <a:solidFill>
                  <a:schemeClr val="bg1"/>
                </a:solidFill>
              </a:rPr>
              <a:t>Examining Our Attitude Toward Attendance</a:t>
            </a:r>
            <a:endParaRPr lang="en-US" b="1" dirty="0">
              <a:solidFill>
                <a:schemeClr val="bg1"/>
              </a:solidFill>
            </a:endParaRPr>
          </a:p>
        </p:txBody>
      </p:sp>
      <p:sp>
        <p:nvSpPr>
          <p:cNvPr id="6" name="Content Placeholder 5"/>
          <p:cNvSpPr>
            <a:spLocks noGrp="1"/>
          </p:cNvSpPr>
          <p:nvPr>
            <p:ph idx="1"/>
          </p:nvPr>
        </p:nvSpPr>
        <p:spPr>
          <a:xfrm>
            <a:off x="457200" y="1752600"/>
            <a:ext cx="8229600" cy="4373563"/>
          </a:xfrm>
        </p:spPr>
        <p:txBody>
          <a:bodyPr/>
          <a:lstStyle/>
          <a:p>
            <a:pPr marL="0" indent="0">
              <a:buNone/>
            </a:pPr>
            <a:endParaRPr lang="en-US" dirty="0" smtClean="0">
              <a:solidFill>
                <a:schemeClr val="bg1"/>
              </a:solidFill>
            </a:endParaRPr>
          </a:p>
          <a:p>
            <a:endParaRPr lang="en-US" dirty="0">
              <a:solidFill>
                <a:schemeClr val="bg1"/>
              </a:solidFill>
            </a:endParaRPr>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715000" y="277019"/>
            <a:ext cx="3124200" cy="1399381"/>
          </a:xfrm>
          <a:prstGeom prst="rect">
            <a:avLst/>
          </a:prstGeom>
          <a:noFill/>
          <a:ln w="9525">
            <a:solidFill>
              <a:schemeClr val="bg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4090853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5" name="Title 4"/>
          <p:cNvSpPr>
            <a:spLocks noGrp="1"/>
          </p:cNvSpPr>
          <p:nvPr>
            <p:ph type="title"/>
          </p:nvPr>
        </p:nvSpPr>
        <p:spPr>
          <a:xfrm>
            <a:off x="304800" y="274638"/>
            <a:ext cx="5257800" cy="1143000"/>
          </a:xfrm>
        </p:spPr>
        <p:txBody>
          <a:bodyPr>
            <a:normAutofit fontScale="90000"/>
          </a:bodyPr>
          <a:lstStyle/>
          <a:p>
            <a:pPr algn="l"/>
            <a:r>
              <a:rPr lang="en-US" b="1" dirty="0" smtClean="0">
                <a:solidFill>
                  <a:schemeClr val="bg1"/>
                </a:solidFill>
              </a:rPr>
              <a:t>Examining Our Attitude Toward Attendance</a:t>
            </a:r>
            <a:endParaRPr lang="en-US" b="1" dirty="0">
              <a:solidFill>
                <a:schemeClr val="bg1"/>
              </a:solidFill>
            </a:endParaRPr>
          </a:p>
        </p:txBody>
      </p:sp>
      <p:sp>
        <p:nvSpPr>
          <p:cNvPr id="6" name="Content Placeholder 5"/>
          <p:cNvSpPr>
            <a:spLocks noGrp="1"/>
          </p:cNvSpPr>
          <p:nvPr>
            <p:ph idx="1"/>
          </p:nvPr>
        </p:nvSpPr>
        <p:spPr>
          <a:xfrm>
            <a:off x="457200" y="1752600"/>
            <a:ext cx="8229600" cy="4373563"/>
          </a:xfrm>
        </p:spPr>
        <p:txBody>
          <a:bodyPr/>
          <a:lstStyle/>
          <a:p>
            <a:r>
              <a:rPr lang="en-US" sz="3600" b="1" dirty="0" smtClean="0">
                <a:solidFill>
                  <a:schemeClr val="bg1"/>
                </a:solidFill>
              </a:rPr>
              <a:t>Selfishness</a:t>
            </a:r>
            <a:endParaRPr lang="en-US" b="1" dirty="0" smtClean="0">
              <a:solidFill>
                <a:schemeClr val="bg1"/>
              </a:solidFill>
            </a:endParaRPr>
          </a:p>
          <a:p>
            <a:r>
              <a:rPr lang="en-US" dirty="0">
                <a:solidFill>
                  <a:schemeClr val="bg1"/>
                </a:solidFill>
              </a:rPr>
              <a:t>T</a:t>
            </a:r>
            <a:r>
              <a:rPr lang="en-US" dirty="0" smtClean="0">
                <a:solidFill>
                  <a:schemeClr val="bg1"/>
                </a:solidFill>
              </a:rPr>
              <a:t>he </a:t>
            </a:r>
            <a:r>
              <a:rPr lang="en-US" dirty="0">
                <a:solidFill>
                  <a:schemeClr val="bg1"/>
                </a:solidFill>
              </a:rPr>
              <a:t>person who willingly forsakes the assemblies does not have a “let us” attitude, but a “let me” attitude. </a:t>
            </a:r>
            <a:endParaRPr lang="en-US" dirty="0" smtClean="0">
              <a:solidFill>
                <a:schemeClr val="bg1"/>
              </a:solidFill>
            </a:endParaRPr>
          </a:p>
          <a:p>
            <a:r>
              <a:rPr lang="en-US" dirty="0" smtClean="0">
                <a:solidFill>
                  <a:schemeClr val="bg1"/>
                </a:solidFill>
              </a:rPr>
              <a:t>He </a:t>
            </a:r>
            <a:r>
              <a:rPr lang="en-US" dirty="0">
                <a:solidFill>
                  <a:schemeClr val="bg1"/>
                </a:solidFill>
              </a:rPr>
              <a:t>is not thinking about what he can do to help others. </a:t>
            </a:r>
            <a:endParaRPr lang="en-US" dirty="0" smtClean="0">
              <a:solidFill>
                <a:schemeClr val="bg1"/>
              </a:solidFill>
            </a:endParaRPr>
          </a:p>
          <a:p>
            <a:r>
              <a:rPr lang="en-US" dirty="0" smtClean="0">
                <a:solidFill>
                  <a:schemeClr val="bg1"/>
                </a:solidFill>
              </a:rPr>
              <a:t>He </a:t>
            </a:r>
            <a:r>
              <a:rPr lang="en-US" dirty="0">
                <a:solidFill>
                  <a:schemeClr val="bg1"/>
                </a:solidFill>
              </a:rPr>
              <a:t>is selfish, thinking only about himself. </a:t>
            </a:r>
            <a:endParaRPr lang="en-US" dirty="0" smtClean="0">
              <a:solidFill>
                <a:schemeClr val="bg1"/>
              </a:solidFill>
            </a:endParaRPr>
          </a:p>
          <a:p>
            <a:endParaRPr lang="en-US" dirty="0">
              <a:solidFill>
                <a:schemeClr val="bg1"/>
              </a:solidFill>
            </a:endParaRPr>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715000" y="277019"/>
            <a:ext cx="3124200" cy="1399381"/>
          </a:xfrm>
          <a:prstGeom prst="rect">
            <a:avLst/>
          </a:prstGeom>
          <a:noFill/>
          <a:ln w="9525">
            <a:solidFill>
              <a:schemeClr val="bg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573289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5" name="Title 4"/>
          <p:cNvSpPr>
            <a:spLocks noGrp="1"/>
          </p:cNvSpPr>
          <p:nvPr>
            <p:ph type="title"/>
          </p:nvPr>
        </p:nvSpPr>
        <p:spPr>
          <a:xfrm>
            <a:off x="304800" y="274638"/>
            <a:ext cx="5257800" cy="1143000"/>
          </a:xfrm>
        </p:spPr>
        <p:txBody>
          <a:bodyPr>
            <a:normAutofit fontScale="90000"/>
          </a:bodyPr>
          <a:lstStyle/>
          <a:p>
            <a:pPr algn="l"/>
            <a:r>
              <a:rPr lang="en-US" b="1" dirty="0" smtClean="0">
                <a:solidFill>
                  <a:schemeClr val="bg1"/>
                </a:solidFill>
              </a:rPr>
              <a:t>Examining Our Attitude Toward Attendance</a:t>
            </a:r>
            <a:endParaRPr lang="en-US" b="1" dirty="0">
              <a:solidFill>
                <a:schemeClr val="bg1"/>
              </a:solidFill>
            </a:endParaRPr>
          </a:p>
        </p:txBody>
      </p:sp>
      <p:sp>
        <p:nvSpPr>
          <p:cNvPr id="6" name="Content Placeholder 5"/>
          <p:cNvSpPr>
            <a:spLocks noGrp="1"/>
          </p:cNvSpPr>
          <p:nvPr>
            <p:ph idx="1"/>
          </p:nvPr>
        </p:nvSpPr>
        <p:spPr>
          <a:xfrm>
            <a:off x="457200" y="1752600"/>
            <a:ext cx="8229600" cy="4373563"/>
          </a:xfrm>
        </p:spPr>
        <p:txBody>
          <a:bodyPr/>
          <a:lstStyle/>
          <a:p>
            <a:r>
              <a:rPr lang="en-US" sz="3600" b="1" dirty="0" smtClean="0">
                <a:solidFill>
                  <a:schemeClr val="bg1"/>
                </a:solidFill>
              </a:rPr>
              <a:t>Lack of Love</a:t>
            </a:r>
            <a:endParaRPr lang="en-US" b="1" dirty="0" smtClean="0">
              <a:solidFill>
                <a:schemeClr val="bg1"/>
              </a:solidFill>
            </a:endParaRPr>
          </a:p>
          <a:p>
            <a:r>
              <a:rPr lang="en-US" dirty="0">
                <a:solidFill>
                  <a:schemeClr val="bg1"/>
                </a:solidFill>
              </a:rPr>
              <a:t>“I’m not getting anything out of </a:t>
            </a:r>
            <a:r>
              <a:rPr lang="en-US" dirty="0" smtClean="0">
                <a:solidFill>
                  <a:schemeClr val="bg1"/>
                </a:solidFill>
              </a:rPr>
              <a:t>Bible Classes or worship services.” </a:t>
            </a:r>
          </a:p>
          <a:p>
            <a:r>
              <a:rPr lang="en-US" dirty="0" smtClean="0">
                <a:solidFill>
                  <a:schemeClr val="bg1"/>
                </a:solidFill>
              </a:rPr>
              <a:t>Love </a:t>
            </a:r>
            <a:r>
              <a:rPr lang="en-US" dirty="0">
                <a:solidFill>
                  <a:schemeClr val="bg1"/>
                </a:solidFill>
              </a:rPr>
              <a:t>does not ask, “What can I get?” but “What can I give?”</a:t>
            </a:r>
            <a:endParaRPr lang="en-US" dirty="0" smtClean="0">
              <a:solidFill>
                <a:schemeClr val="bg1"/>
              </a:solidFill>
            </a:endParaRPr>
          </a:p>
          <a:p>
            <a:endParaRPr lang="en-US" dirty="0">
              <a:solidFill>
                <a:schemeClr val="bg1"/>
              </a:solidFill>
            </a:endParaRPr>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715000" y="277019"/>
            <a:ext cx="3124200" cy="1399381"/>
          </a:xfrm>
          <a:prstGeom prst="rect">
            <a:avLst/>
          </a:prstGeom>
          <a:noFill/>
          <a:ln w="9525">
            <a:solidFill>
              <a:schemeClr val="bg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573289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5" name="Title 4"/>
          <p:cNvSpPr>
            <a:spLocks noGrp="1"/>
          </p:cNvSpPr>
          <p:nvPr>
            <p:ph type="title"/>
          </p:nvPr>
        </p:nvSpPr>
        <p:spPr>
          <a:xfrm>
            <a:off x="304800" y="274638"/>
            <a:ext cx="5257800" cy="1143000"/>
          </a:xfrm>
        </p:spPr>
        <p:txBody>
          <a:bodyPr>
            <a:normAutofit fontScale="90000"/>
          </a:bodyPr>
          <a:lstStyle/>
          <a:p>
            <a:pPr algn="l"/>
            <a:r>
              <a:rPr lang="en-US" b="1" dirty="0" smtClean="0">
                <a:solidFill>
                  <a:schemeClr val="bg1"/>
                </a:solidFill>
              </a:rPr>
              <a:t>Examining Our Attitude Toward Attendance</a:t>
            </a:r>
            <a:endParaRPr lang="en-US" b="1" dirty="0">
              <a:solidFill>
                <a:schemeClr val="bg1"/>
              </a:solidFill>
            </a:endParaRPr>
          </a:p>
        </p:txBody>
      </p:sp>
      <p:sp>
        <p:nvSpPr>
          <p:cNvPr id="6" name="Content Placeholder 5"/>
          <p:cNvSpPr>
            <a:spLocks noGrp="1"/>
          </p:cNvSpPr>
          <p:nvPr>
            <p:ph idx="1"/>
          </p:nvPr>
        </p:nvSpPr>
        <p:spPr>
          <a:xfrm>
            <a:off x="457200" y="1752600"/>
            <a:ext cx="8229600" cy="4373563"/>
          </a:xfrm>
        </p:spPr>
        <p:txBody>
          <a:bodyPr/>
          <a:lstStyle/>
          <a:p>
            <a:r>
              <a:rPr lang="en-US" sz="3600" b="1" dirty="0" smtClean="0">
                <a:solidFill>
                  <a:schemeClr val="bg1"/>
                </a:solidFill>
              </a:rPr>
              <a:t>Reason vs. Excuse</a:t>
            </a:r>
            <a:endParaRPr lang="en-US" b="1" dirty="0" smtClean="0">
              <a:solidFill>
                <a:schemeClr val="bg1"/>
              </a:solidFill>
            </a:endParaRPr>
          </a:p>
          <a:p>
            <a:r>
              <a:rPr lang="en-US" dirty="0" smtClean="0">
                <a:solidFill>
                  <a:schemeClr val="bg1"/>
                </a:solidFill>
              </a:rPr>
              <a:t>There </a:t>
            </a:r>
            <a:r>
              <a:rPr lang="en-US" dirty="0">
                <a:solidFill>
                  <a:schemeClr val="bg1"/>
                </a:solidFill>
              </a:rPr>
              <a:t>is a difference between a reason for not being present and an excuse. </a:t>
            </a:r>
            <a:endParaRPr lang="en-US" dirty="0" smtClean="0">
              <a:solidFill>
                <a:schemeClr val="bg1"/>
              </a:solidFill>
            </a:endParaRPr>
          </a:p>
          <a:p>
            <a:r>
              <a:rPr lang="en-US" dirty="0" smtClean="0">
                <a:solidFill>
                  <a:schemeClr val="bg1"/>
                </a:solidFill>
              </a:rPr>
              <a:t>The </a:t>
            </a:r>
            <a:r>
              <a:rPr lang="en-US" dirty="0">
                <a:solidFill>
                  <a:schemeClr val="bg1"/>
                </a:solidFill>
              </a:rPr>
              <a:t>person who was hindered from attending has a </a:t>
            </a:r>
            <a:r>
              <a:rPr lang="en-US" dirty="0" smtClean="0">
                <a:solidFill>
                  <a:schemeClr val="bg1"/>
                </a:solidFill>
              </a:rPr>
              <a:t>reason he is not here. </a:t>
            </a:r>
          </a:p>
          <a:p>
            <a:r>
              <a:rPr lang="en-US" dirty="0" smtClean="0">
                <a:solidFill>
                  <a:schemeClr val="bg1"/>
                </a:solidFill>
              </a:rPr>
              <a:t>The </a:t>
            </a:r>
            <a:r>
              <a:rPr lang="en-US" dirty="0">
                <a:solidFill>
                  <a:schemeClr val="bg1"/>
                </a:solidFill>
              </a:rPr>
              <a:t>person who did not want to attend has </a:t>
            </a:r>
            <a:r>
              <a:rPr lang="en-US" dirty="0" smtClean="0">
                <a:solidFill>
                  <a:schemeClr val="bg1"/>
                </a:solidFill>
              </a:rPr>
              <a:t>to find an excuse.</a:t>
            </a:r>
          </a:p>
          <a:p>
            <a:endParaRPr lang="en-US" dirty="0">
              <a:solidFill>
                <a:schemeClr val="bg1"/>
              </a:solidFill>
            </a:endParaRPr>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715000" y="277019"/>
            <a:ext cx="3124200" cy="1399381"/>
          </a:xfrm>
          <a:prstGeom prst="rect">
            <a:avLst/>
          </a:prstGeom>
          <a:noFill/>
          <a:ln w="9525">
            <a:solidFill>
              <a:schemeClr val="bg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573289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t>Love is known by the actions it prompts.</a:t>
            </a:r>
            <a:endParaRPr lang="en-US" sz="3600" b="1" dirty="0"/>
          </a:p>
        </p:txBody>
      </p:sp>
      <p:sp>
        <p:nvSpPr>
          <p:cNvPr id="3" name="Content Placeholder 2"/>
          <p:cNvSpPr>
            <a:spLocks noGrp="1"/>
          </p:cNvSpPr>
          <p:nvPr>
            <p:ph idx="1"/>
          </p:nvPr>
        </p:nvSpPr>
        <p:spPr/>
        <p:txBody>
          <a:bodyPr/>
          <a:lstStyle/>
          <a:p>
            <a:r>
              <a:rPr lang="en-US" dirty="0" smtClean="0"/>
              <a:t>Love for God is shown by our willingness to obey His commandments (John 14:15).</a:t>
            </a:r>
          </a:p>
          <a:p>
            <a:r>
              <a:rPr lang="en-US" dirty="0" smtClean="0"/>
              <a:t>Love for others will prohibit us from sinning against them (Rom. 13:8-10). </a:t>
            </a:r>
            <a:endParaRPr lang="en-US" dirty="0"/>
          </a:p>
        </p:txBody>
      </p:sp>
    </p:spTree>
    <p:extLst>
      <p:ext uri="{BB962C8B-B14F-4D97-AF65-F5344CB8AC3E}">
        <p14:creationId xmlns:p14="http://schemas.microsoft.com/office/powerpoint/2010/main" val="24505678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5" name="Title 4"/>
          <p:cNvSpPr>
            <a:spLocks noGrp="1"/>
          </p:cNvSpPr>
          <p:nvPr>
            <p:ph type="title"/>
          </p:nvPr>
        </p:nvSpPr>
        <p:spPr>
          <a:xfrm>
            <a:off x="304800" y="274638"/>
            <a:ext cx="5257800" cy="1143000"/>
          </a:xfrm>
        </p:spPr>
        <p:txBody>
          <a:bodyPr>
            <a:normAutofit fontScale="90000"/>
          </a:bodyPr>
          <a:lstStyle/>
          <a:p>
            <a:pPr algn="l"/>
            <a:r>
              <a:rPr lang="en-US" b="1" dirty="0" smtClean="0">
                <a:solidFill>
                  <a:schemeClr val="bg1"/>
                </a:solidFill>
              </a:rPr>
              <a:t>Examining Our Attitude Toward Attendance</a:t>
            </a:r>
            <a:endParaRPr lang="en-US" b="1" dirty="0">
              <a:solidFill>
                <a:schemeClr val="bg1"/>
              </a:solidFill>
            </a:endParaRPr>
          </a:p>
        </p:txBody>
      </p:sp>
      <p:sp>
        <p:nvSpPr>
          <p:cNvPr id="6" name="Content Placeholder 5"/>
          <p:cNvSpPr>
            <a:spLocks noGrp="1"/>
          </p:cNvSpPr>
          <p:nvPr>
            <p:ph idx="1"/>
          </p:nvPr>
        </p:nvSpPr>
        <p:spPr>
          <a:xfrm>
            <a:off x="457200" y="1752600"/>
            <a:ext cx="8229600" cy="4373563"/>
          </a:xfrm>
        </p:spPr>
        <p:txBody>
          <a:bodyPr>
            <a:normAutofit/>
          </a:bodyPr>
          <a:lstStyle/>
          <a:p>
            <a:r>
              <a:rPr lang="en-US" sz="3600" b="1" dirty="0" smtClean="0">
                <a:solidFill>
                  <a:schemeClr val="bg1"/>
                </a:solidFill>
              </a:rPr>
              <a:t>Habitual Tardiness</a:t>
            </a:r>
            <a:endParaRPr lang="en-US" b="1" dirty="0" smtClean="0">
              <a:solidFill>
                <a:schemeClr val="bg1"/>
              </a:solidFill>
            </a:endParaRPr>
          </a:p>
          <a:p>
            <a:r>
              <a:rPr lang="en-US" dirty="0" smtClean="0">
                <a:solidFill>
                  <a:schemeClr val="bg1"/>
                </a:solidFill>
              </a:rPr>
              <a:t>The </a:t>
            </a:r>
            <a:r>
              <a:rPr lang="en-US" dirty="0">
                <a:solidFill>
                  <a:schemeClr val="bg1"/>
                </a:solidFill>
              </a:rPr>
              <a:t>times of services have not changed. You know when we will begin, and you know how long it will take for you to get here. </a:t>
            </a:r>
          </a:p>
          <a:p>
            <a:pPr lvl="0"/>
            <a:r>
              <a:rPr lang="en-US" dirty="0">
                <a:solidFill>
                  <a:schemeClr val="bg1"/>
                </a:solidFill>
              </a:rPr>
              <a:t>Tardiness is another expression of selfishness. </a:t>
            </a:r>
          </a:p>
          <a:p>
            <a:pPr lvl="0"/>
            <a:r>
              <a:rPr lang="en-US" dirty="0" smtClean="0">
                <a:solidFill>
                  <a:schemeClr val="bg1"/>
                </a:solidFill>
              </a:rPr>
              <a:t>Tardiness </a:t>
            </a:r>
            <a:r>
              <a:rPr lang="en-US" dirty="0">
                <a:solidFill>
                  <a:schemeClr val="bg1"/>
                </a:solidFill>
              </a:rPr>
              <a:t>is not tolerated in school, at the workplace, or at social events</a:t>
            </a:r>
            <a:r>
              <a:rPr lang="en-US" dirty="0" smtClean="0">
                <a:solidFill>
                  <a:schemeClr val="bg1"/>
                </a:solidFill>
              </a:rPr>
              <a:t>.</a:t>
            </a:r>
          </a:p>
          <a:p>
            <a:endParaRPr lang="en-US" dirty="0">
              <a:solidFill>
                <a:schemeClr val="bg1"/>
              </a:solidFill>
            </a:endParaRPr>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715000" y="277019"/>
            <a:ext cx="3124200" cy="1399381"/>
          </a:xfrm>
          <a:prstGeom prst="rect">
            <a:avLst/>
          </a:prstGeom>
          <a:noFill/>
          <a:ln w="9525">
            <a:solidFill>
              <a:schemeClr val="bg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573289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5" name="Title 4"/>
          <p:cNvSpPr>
            <a:spLocks noGrp="1"/>
          </p:cNvSpPr>
          <p:nvPr>
            <p:ph type="title"/>
          </p:nvPr>
        </p:nvSpPr>
        <p:spPr>
          <a:xfrm>
            <a:off x="304800" y="274638"/>
            <a:ext cx="5257800" cy="1143000"/>
          </a:xfrm>
        </p:spPr>
        <p:txBody>
          <a:bodyPr>
            <a:normAutofit fontScale="90000"/>
          </a:bodyPr>
          <a:lstStyle/>
          <a:p>
            <a:pPr algn="l"/>
            <a:r>
              <a:rPr lang="en-US" b="1" dirty="0" smtClean="0">
                <a:solidFill>
                  <a:schemeClr val="bg1"/>
                </a:solidFill>
              </a:rPr>
              <a:t>Examining Our Attitude Toward Attendance</a:t>
            </a:r>
            <a:endParaRPr lang="en-US" b="1" dirty="0">
              <a:solidFill>
                <a:schemeClr val="bg1"/>
              </a:solidFill>
            </a:endParaRPr>
          </a:p>
        </p:txBody>
      </p:sp>
      <p:sp>
        <p:nvSpPr>
          <p:cNvPr id="6" name="Content Placeholder 5"/>
          <p:cNvSpPr>
            <a:spLocks noGrp="1"/>
          </p:cNvSpPr>
          <p:nvPr>
            <p:ph idx="1"/>
          </p:nvPr>
        </p:nvSpPr>
        <p:spPr>
          <a:xfrm>
            <a:off x="457200" y="1752600"/>
            <a:ext cx="8229600" cy="4648200"/>
          </a:xfrm>
        </p:spPr>
        <p:txBody>
          <a:bodyPr>
            <a:normAutofit/>
          </a:bodyPr>
          <a:lstStyle/>
          <a:p>
            <a:r>
              <a:rPr lang="en-US" sz="3600" b="1" dirty="0" smtClean="0">
                <a:solidFill>
                  <a:schemeClr val="bg1"/>
                </a:solidFill>
              </a:rPr>
              <a:t>Attending Other Churches</a:t>
            </a:r>
            <a:endParaRPr lang="en-US" b="1" dirty="0" smtClean="0">
              <a:solidFill>
                <a:schemeClr val="bg1"/>
              </a:solidFill>
            </a:endParaRPr>
          </a:p>
          <a:p>
            <a:r>
              <a:rPr lang="en-US" dirty="0" smtClean="0">
                <a:solidFill>
                  <a:schemeClr val="bg1"/>
                </a:solidFill>
              </a:rPr>
              <a:t>What </a:t>
            </a:r>
            <a:r>
              <a:rPr lang="en-US" dirty="0">
                <a:solidFill>
                  <a:schemeClr val="bg1"/>
                </a:solidFill>
              </a:rPr>
              <a:t>about attending other sound churches in the area on Sundays </a:t>
            </a:r>
            <a:r>
              <a:rPr lang="en-US">
                <a:solidFill>
                  <a:schemeClr val="bg1"/>
                </a:solidFill>
              </a:rPr>
              <a:t>and </a:t>
            </a:r>
            <a:r>
              <a:rPr lang="en-US" smtClean="0">
                <a:solidFill>
                  <a:schemeClr val="bg1"/>
                </a:solidFill>
              </a:rPr>
              <a:t>Wednesdays?</a:t>
            </a:r>
            <a:endParaRPr lang="en-US" dirty="0">
              <a:solidFill>
                <a:schemeClr val="bg1"/>
              </a:solidFill>
            </a:endParaRPr>
          </a:p>
          <a:p>
            <a:r>
              <a:rPr lang="en-US" dirty="0" smtClean="0">
                <a:solidFill>
                  <a:schemeClr val="bg1"/>
                </a:solidFill>
              </a:rPr>
              <a:t>What about being here to encourage your brethren at Knollwood, the place where you have identified yourself as a member?</a:t>
            </a:r>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715000" y="277019"/>
            <a:ext cx="3124200" cy="1399381"/>
          </a:xfrm>
          <a:prstGeom prst="rect">
            <a:avLst/>
          </a:prstGeom>
          <a:noFill/>
          <a:ln w="9525">
            <a:solidFill>
              <a:schemeClr val="bg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573289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6019800"/>
          </a:xfrm>
        </p:spPr>
        <p:txBody>
          <a:bodyPr>
            <a:normAutofit/>
          </a:bodyPr>
          <a:lstStyle/>
          <a:p>
            <a:pPr marL="0" indent="0">
              <a:buSzPct val="95000"/>
              <a:buNone/>
            </a:pPr>
            <a:r>
              <a:rPr lang="en-US" sz="3000" dirty="0" smtClean="0"/>
              <a:t>  Jesus answered him, “The first of all the commandments is: ‘Hear, O Israel, the LORD our God, the LORD is one.  </a:t>
            </a:r>
          </a:p>
          <a:p>
            <a:pPr marL="0" indent="0">
              <a:buSzPct val="95000"/>
              <a:buNone/>
            </a:pPr>
            <a:r>
              <a:rPr lang="en-US" sz="3000" dirty="0" smtClean="0"/>
              <a:t>  And you shall love the LORD your God with all your heart, with all your soul, with all your mind, and with all your strength.’ This is the first commandment.  </a:t>
            </a:r>
          </a:p>
          <a:p>
            <a:pPr marL="0" indent="0">
              <a:buSzPct val="95000"/>
              <a:buNone/>
            </a:pPr>
            <a:r>
              <a:rPr lang="en-US" sz="3000" dirty="0" smtClean="0"/>
              <a:t>  And the second, like it, is this: ‘You shall love your neighbor as yourself.’ There is no other commandment greater than these.”  </a:t>
            </a:r>
          </a:p>
          <a:p>
            <a:pPr marL="0" indent="0" algn="r">
              <a:buNone/>
            </a:pPr>
            <a:r>
              <a:rPr lang="en-US" sz="3000" dirty="0" smtClean="0"/>
              <a:t>Mark 12:29-31</a:t>
            </a:r>
          </a:p>
          <a:p>
            <a:pPr marL="0" indent="0">
              <a:buNone/>
            </a:pPr>
            <a:endParaRPr lang="en-US" sz="3000" dirty="0"/>
          </a:p>
        </p:txBody>
      </p:sp>
    </p:spTree>
    <p:extLst>
      <p:ext uri="{BB962C8B-B14F-4D97-AF65-F5344CB8AC3E}">
        <p14:creationId xmlns:p14="http://schemas.microsoft.com/office/powerpoint/2010/main" val="42745149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The command to assemble.</a:t>
            </a:r>
            <a:endParaRPr lang="en-US" b="1" dirty="0"/>
          </a:p>
        </p:txBody>
      </p:sp>
      <p:sp>
        <p:nvSpPr>
          <p:cNvPr id="3" name="Content Placeholder 2"/>
          <p:cNvSpPr>
            <a:spLocks noGrp="1"/>
          </p:cNvSpPr>
          <p:nvPr>
            <p:ph idx="1"/>
          </p:nvPr>
        </p:nvSpPr>
        <p:spPr/>
        <p:txBody>
          <a:bodyPr/>
          <a:lstStyle/>
          <a:p>
            <a:pPr marL="0" indent="0">
              <a:buNone/>
            </a:pPr>
            <a:r>
              <a:rPr lang="en-US" dirty="0" smtClean="0"/>
              <a:t>  And let us consider one another in order to stir up love and good works, not forsaking the assembling of ourselves together, as is the manner of some, but exhorting one another, and so much the more as you see the Day approaching.</a:t>
            </a:r>
          </a:p>
          <a:p>
            <a:pPr marL="0" indent="0" algn="r">
              <a:buNone/>
            </a:pPr>
            <a:r>
              <a:rPr lang="en-US" dirty="0" smtClean="0"/>
              <a:t>Hebrews 10:24-25</a:t>
            </a:r>
          </a:p>
          <a:p>
            <a:endParaRPr lang="en-US" dirty="0"/>
          </a:p>
        </p:txBody>
      </p:sp>
    </p:spTree>
    <p:extLst>
      <p:ext uri="{BB962C8B-B14F-4D97-AF65-F5344CB8AC3E}">
        <p14:creationId xmlns:p14="http://schemas.microsoft.com/office/powerpoint/2010/main" val="4760921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The command to assemble.</a:t>
            </a:r>
            <a:endParaRPr lang="en-US" b="1" dirty="0"/>
          </a:p>
        </p:txBody>
      </p:sp>
      <p:sp>
        <p:nvSpPr>
          <p:cNvPr id="3" name="Content Placeholder 2"/>
          <p:cNvSpPr>
            <a:spLocks noGrp="1"/>
          </p:cNvSpPr>
          <p:nvPr>
            <p:ph idx="1"/>
          </p:nvPr>
        </p:nvSpPr>
        <p:spPr/>
        <p:txBody>
          <a:bodyPr/>
          <a:lstStyle/>
          <a:p>
            <a:r>
              <a:rPr lang="en-US" dirty="0" smtClean="0"/>
              <a:t>Hebrews 10:24-25</a:t>
            </a:r>
          </a:p>
          <a:p>
            <a:r>
              <a:rPr lang="en-US" dirty="0" smtClean="0"/>
              <a:t>To “forsake” means to abandon, to leave behind, or to desert.</a:t>
            </a:r>
          </a:p>
          <a:p>
            <a:r>
              <a:rPr lang="en-US" dirty="0" smtClean="0"/>
              <a:t>There is a difference between not being able to attend and not wanting to attend. </a:t>
            </a:r>
            <a:endParaRPr lang="en-US" dirty="0"/>
          </a:p>
        </p:txBody>
      </p:sp>
    </p:spTree>
    <p:extLst>
      <p:ext uri="{BB962C8B-B14F-4D97-AF65-F5344CB8AC3E}">
        <p14:creationId xmlns:p14="http://schemas.microsoft.com/office/powerpoint/2010/main" val="35954058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Love For God</a:t>
            </a:r>
            <a:endParaRPr lang="en-US" b="1" dirty="0"/>
          </a:p>
        </p:txBody>
      </p:sp>
      <p:sp>
        <p:nvSpPr>
          <p:cNvPr id="3" name="Content Placeholder 2"/>
          <p:cNvSpPr>
            <a:spLocks noGrp="1"/>
          </p:cNvSpPr>
          <p:nvPr>
            <p:ph idx="1"/>
          </p:nvPr>
        </p:nvSpPr>
        <p:spPr/>
        <p:txBody>
          <a:bodyPr/>
          <a:lstStyle/>
          <a:p>
            <a:r>
              <a:rPr lang="en-US" dirty="0" smtClean="0"/>
              <a:t>worship: “to adore or pay divine honors to as deity; to reverence with supreme respect and veneration” (Webster’s).</a:t>
            </a:r>
          </a:p>
          <a:p>
            <a:r>
              <a:rPr lang="en-US" dirty="0" smtClean="0"/>
              <a:t>“Worship” comes from the old English word “</a:t>
            </a:r>
            <a:r>
              <a:rPr lang="en-US" dirty="0" err="1" smtClean="0"/>
              <a:t>worthship</a:t>
            </a:r>
            <a:r>
              <a:rPr lang="en-US" dirty="0" smtClean="0"/>
              <a:t>,” which puts the focus upon the worthiness of the object of one’s praise and devotion. </a:t>
            </a:r>
            <a:endParaRPr lang="en-US" dirty="0"/>
          </a:p>
        </p:txBody>
      </p:sp>
    </p:spTree>
    <p:extLst>
      <p:ext uri="{BB962C8B-B14F-4D97-AF65-F5344CB8AC3E}">
        <p14:creationId xmlns:p14="http://schemas.microsoft.com/office/powerpoint/2010/main" val="23286773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Worship Takes Place in the Assembly</a:t>
            </a:r>
            <a:endParaRPr lang="en-US" b="1" dirty="0"/>
          </a:p>
        </p:txBody>
      </p:sp>
      <p:sp>
        <p:nvSpPr>
          <p:cNvPr id="3" name="Content Placeholder 2"/>
          <p:cNvSpPr>
            <a:spLocks noGrp="1"/>
          </p:cNvSpPr>
          <p:nvPr>
            <p:ph idx="1"/>
          </p:nvPr>
        </p:nvSpPr>
        <p:spPr>
          <a:xfrm>
            <a:off x="457200" y="1600200"/>
            <a:ext cx="4114800" cy="4525963"/>
          </a:xfrm>
        </p:spPr>
        <p:txBody>
          <a:bodyPr/>
          <a:lstStyle/>
          <a:p>
            <a:endParaRPr lang="en-US" dirty="0"/>
          </a:p>
        </p:txBody>
      </p:sp>
      <p:pic>
        <p:nvPicPr>
          <p:cNvPr id="1026"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17718" r="32745" b="10168"/>
          <a:stretch/>
        </p:blipFill>
        <p:spPr bwMode="auto">
          <a:xfrm>
            <a:off x="4987635" y="1628270"/>
            <a:ext cx="3699165" cy="446773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1843604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Worship Takes Place in the Assembly</a:t>
            </a:r>
            <a:endParaRPr lang="en-US" b="1" dirty="0"/>
          </a:p>
        </p:txBody>
      </p:sp>
      <p:sp>
        <p:nvSpPr>
          <p:cNvPr id="3" name="Content Placeholder 2"/>
          <p:cNvSpPr>
            <a:spLocks noGrp="1"/>
          </p:cNvSpPr>
          <p:nvPr>
            <p:ph idx="1"/>
          </p:nvPr>
        </p:nvSpPr>
        <p:spPr>
          <a:xfrm>
            <a:off x="457200" y="1600200"/>
            <a:ext cx="4114800" cy="4525963"/>
          </a:xfrm>
        </p:spPr>
        <p:txBody>
          <a:bodyPr>
            <a:normAutofit/>
          </a:bodyPr>
          <a:lstStyle/>
          <a:p>
            <a:pPr marL="0" indent="0">
              <a:buNone/>
            </a:pPr>
            <a:r>
              <a:rPr lang="en-US" dirty="0" smtClean="0"/>
              <a:t>“I will declare Your name to My brethren; In the midst of the assembly I will praise You.”</a:t>
            </a:r>
          </a:p>
          <a:p>
            <a:pPr marL="0" indent="0" algn="r">
              <a:buNone/>
            </a:pPr>
            <a:r>
              <a:rPr lang="en-US" dirty="0" smtClean="0"/>
              <a:t>Psalm 22:22</a:t>
            </a:r>
            <a:endParaRPr lang="en-US" dirty="0"/>
          </a:p>
        </p:txBody>
      </p:sp>
      <p:pic>
        <p:nvPicPr>
          <p:cNvPr id="1026"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17718" r="32745" b="10168"/>
          <a:stretch/>
        </p:blipFill>
        <p:spPr bwMode="auto">
          <a:xfrm>
            <a:off x="4987635" y="1628270"/>
            <a:ext cx="3699165" cy="446773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1843604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Worship Takes Place in the Assembly</a:t>
            </a:r>
            <a:endParaRPr lang="en-US" b="1" dirty="0"/>
          </a:p>
        </p:txBody>
      </p:sp>
      <p:sp>
        <p:nvSpPr>
          <p:cNvPr id="3" name="Content Placeholder 2"/>
          <p:cNvSpPr>
            <a:spLocks noGrp="1"/>
          </p:cNvSpPr>
          <p:nvPr>
            <p:ph idx="1"/>
          </p:nvPr>
        </p:nvSpPr>
        <p:spPr>
          <a:xfrm>
            <a:off x="457200" y="1600200"/>
            <a:ext cx="4114800" cy="4525963"/>
          </a:xfrm>
        </p:spPr>
        <p:txBody>
          <a:bodyPr/>
          <a:lstStyle/>
          <a:p>
            <a:pPr marL="0" indent="0">
              <a:buNone/>
            </a:pPr>
            <a:r>
              <a:rPr lang="en-US" dirty="0" smtClean="0"/>
              <a:t>“I will give You thanks in the great assembly;   I will praise You among many people.” </a:t>
            </a:r>
          </a:p>
          <a:p>
            <a:pPr marL="0" indent="0" algn="r">
              <a:buNone/>
            </a:pPr>
            <a:r>
              <a:rPr lang="en-US" dirty="0" smtClean="0"/>
              <a:t>Psalm 35:18</a:t>
            </a:r>
          </a:p>
        </p:txBody>
      </p:sp>
      <p:pic>
        <p:nvPicPr>
          <p:cNvPr id="1026"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17718" r="32745" b="10168"/>
          <a:stretch/>
        </p:blipFill>
        <p:spPr bwMode="auto">
          <a:xfrm>
            <a:off x="4987635" y="1628270"/>
            <a:ext cx="3699165" cy="446773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1843604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Worship Takes Place in the Assembly</a:t>
            </a:r>
            <a:endParaRPr lang="en-US" b="1" dirty="0"/>
          </a:p>
        </p:txBody>
      </p:sp>
      <p:sp>
        <p:nvSpPr>
          <p:cNvPr id="3" name="Content Placeholder 2"/>
          <p:cNvSpPr>
            <a:spLocks noGrp="1"/>
          </p:cNvSpPr>
          <p:nvPr>
            <p:ph idx="1"/>
          </p:nvPr>
        </p:nvSpPr>
        <p:spPr>
          <a:xfrm>
            <a:off x="457200" y="1600200"/>
            <a:ext cx="4267200" cy="4525963"/>
          </a:xfrm>
        </p:spPr>
        <p:txBody>
          <a:bodyPr>
            <a:normAutofit fontScale="77500" lnSpcReduction="20000"/>
          </a:bodyPr>
          <a:lstStyle/>
          <a:p>
            <a:pPr marL="0" indent="0">
              <a:buNone/>
            </a:pPr>
            <a:r>
              <a:rPr lang="en-US" sz="3500" dirty="0" smtClean="0"/>
              <a:t>“I have proclaimed the good news of righteousness in the great assembly… </a:t>
            </a:r>
          </a:p>
          <a:p>
            <a:pPr marL="0" indent="0">
              <a:buNone/>
            </a:pPr>
            <a:r>
              <a:rPr lang="en-US" sz="3500" dirty="0" smtClean="0"/>
              <a:t>I have not hidden Your righteousness within my heart; I have declared Your faithfulness and Your salvation; I have not concealed Your </a:t>
            </a:r>
            <a:r>
              <a:rPr lang="en-US" sz="3500" dirty="0" err="1" smtClean="0"/>
              <a:t>lovingkindness</a:t>
            </a:r>
            <a:r>
              <a:rPr lang="en-US" sz="3500" dirty="0" smtClean="0"/>
              <a:t> and Your truth from the great assembly.” </a:t>
            </a:r>
          </a:p>
          <a:p>
            <a:pPr marL="0" indent="0" algn="r">
              <a:buNone/>
            </a:pPr>
            <a:r>
              <a:rPr lang="en-US" dirty="0" smtClean="0"/>
              <a:t>Psalm 40:9-10</a:t>
            </a:r>
          </a:p>
        </p:txBody>
      </p:sp>
      <p:pic>
        <p:nvPicPr>
          <p:cNvPr id="1026"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17718" r="32745" b="10168"/>
          <a:stretch/>
        </p:blipFill>
        <p:spPr bwMode="auto">
          <a:xfrm>
            <a:off x="4987635" y="1628270"/>
            <a:ext cx="3699165" cy="446773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1843604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111</TotalTime>
  <Words>1035</Words>
  <Application>Microsoft Office PowerPoint</Application>
  <PresentationFormat>On-screen Show (4:3)</PresentationFormat>
  <Paragraphs>80</Paragraphs>
  <Slides>22</Slides>
  <Notes>3</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Office Theme</vt:lpstr>
      <vt:lpstr>PowerPoint Presentation</vt:lpstr>
      <vt:lpstr>Love is known by the actions it prompts.</vt:lpstr>
      <vt:lpstr>The command to assemble.</vt:lpstr>
      <vt:lpstr>The command to assemble.</vt:lpstr>
      <vt:lpstr>Love For God</vt:lpstr>
      <vt:lpstr>Worship Takes Place in the Assembly</vt:lpstr>
      <vt:lpstr>Worship Takes Place in the Assembly</vt:lpstr>
      <vt:lpstr>Worship Takes Place in the Assembly</vt:lpstr>
      <vt:lpstr>Worship Takes Place in the Assembly</vt:lpstr>
      <vt:lpstr>Worship Takes Place in the Assembly</vt:lpstr>
      <vt:lpstr>Worship Takes Place in the Assembly</vt:lpstr>
      <vt:lpstr>Love For Our Brethren</vt:lpstr>
      <vt:lpstr>Love For Our Brethren</vt:lpstr>
      <vt:lpstr>Love For Our Brethren</vt:lpstr>
      <vt:lpstr>Love For Our Brethren</vt:lpstr>
      <vt:lpstr>Examining Our Attitude Toward Attendance</vt:lpstr>
      <vt:lpstr>Examining Our Attitude Toward Attendance</vt:lpstr>
      <vt:lpstr>Examining Our Attitude Toward Attendance</vt:lpstr>
      <vt:lpstr>Examining Our Attitude Toward Attendance</vt:lpstr>
      <vt:lpstr>Examining Our Attitude Toward Attendance</vt:lpstr>
      <vt:lpstr>Examining Our Attitude Toward Attendance</vt:lpstr>
      <vt:lpstr>PowerPoint Presentation</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Attendance</dc:title>
  <dc:creator>Heath</dc:creator>
  <cp:lastModifiedBy>Guest</cp:lastModifiedBy>
  <cp:revision>18</cp:revision>
  <dcterms:created xsi:type="dcterms:W3CDTF">2012-02-25T16:31:50Z</dcterms:created>
  <dcterms:modified xsi:type="dcterms:W3CDTF">2012-02-26T23:59:02Z</dcterms:modified>
</cp:coreProperties>
</file>