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83" r:id="rId4"/>
    <p:sldId id="284" r:id="rId5"/>
    <p:sldId id="285" r:id="rId6"/>
    <p:sldId id="286" r:id="rId7"/>
    <p:sldId id="287" r:id="rId8"/>
    <p:sldId id="278" r:id="rId9"/>
    <p:sldId id="279" r:id="rId10"/>
    <p:sldId id="282" r:id="rId11"/>
    <p:sldId id="257" r:id="rId12"/>
    <p:sldId id="259" r:id="rId13"/>
    <p:sldId id="260" r:id="rId14"/>
    <p:sldId id="262" r:id="rId15"/>
    <p:sldId id="264" r:id="rId16"/>
    <p:sldId id="265" r:id="rId17"/>
    <p:sldId id="266" r:id="rId18"/>
    <p:sldId id="267" r:id="rId19"/>
    <p:sldId id="268" r:id="rId20"/>
    <p:sldId id="270" r:id="rId21"/>
    <p:sldId id="289" r:id="rId22"/>
    <p:sldId id="290" r:id="rId23"/>
    <p:sldId id="271" r:id="rId24"/>
    <p:sldId id="273" r:id="rId25"/>
    <p:sldId id="274" r:id="rId26"/>
    <p:sldId id="275" r:id="rId27"/>
    <p:sldId id="276" r:id="rId28"/>
    <p:sldId id="25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42E1EC-5EC2-44AC-A356-D16826CA8336}" type="datetimeFigureOut">
              <a:rPr lang="en-US" smtClean="0"/>
              <a:t>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354598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2E1EC-5EC2-44AC-A356-D16826CA8336}" type="datetimeFigureOut">
              <a:rPr lang="en-US" smtClean="0"/>
              <a:t>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256034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2E1EC-5EC2-44AC-A356-D16826CA8336}" type="datetimeFigureOut">
              <a:rPr lang="en-US" smtClean="0"/>
              <a:t>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2505486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2E1EC-5EC2-44AC-A356-D16826CA8336}" type="datetimeFigureOut">
              <a:rPr lang="en-US" smtClean="0"/>
              <a:t>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348233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42E1EC-5EC2-44AC-A356-D16826CA8336}" type="datetimeFigureOut">
              <a:rPr lang="en-US" smtClean="0"/>
              <a:t>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36067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42E1EC-5EC2-44AC-A356-D16826CA8336}" type="datetimeFigureOut">
              <a:rPr lang="en-US" smtClean="0"/>
              <a:t>2/12/2012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3021562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42E1EC-5EC2-44AC-A356-D16826CA8336}" type="datetimeFigureOut">
              <a:rPr lang="en-US" smtClean="0"/>
              <a:t>2/12/2012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7349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42E1EC-5EC2-44AC-A356-D16826CA8336}" type="datetimeFigureOut">
              <a:rPr lang="en-US" smtClean="0"/>
              <a:t>2/12/2012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342423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2E1EC-5EC2-44AC-A356-D16826CA8336}" type="datetimeFigureOut">
              <a:rPr lang="en-US" smtClean="0"/>
              <a:t>2/12/2012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1898003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42E1EC-5EC2-44AC-A356-D16826CA8336}" type="datetimeFigureOut">
              <a:rPr lang="en-US" smtClean="0"/>
              <a:t>2/12/2012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344913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42E1EC-5EC2-44AC-A356-D16826CA8336}" type="datetimeFigureOut">
              <a:rPr lang="en-US" smtClean="0"/>
              <a:t>2/12/2012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8BBDDA-AB37-4107-B063-950DB37A70C3}" type="slidenum">
              <a:rPr lang="en-US" smtClean="0"/>
              <a:t>‹#›</a:t>
            </a:fld>
            <a:endParaRPr lang="en-US"/>
          </a:p>
        </p:txBody>
      </p:sp>
    </p:spTree>
    <p:extLst>
      <p:ext uri="{BB962C8B-B14F-4D97-AF65-F5344CB8AC3E}">
        <p14:creationId xmlns:p14="http://schemas.microsoft.com/office/powerpoint/2010/main" val="1458401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42E1EC-5EC2-44AC-A356-D16826CA8336}" type="datetimeFigureOut">
              <a:rPr lang="en-US" smtClean="0"/>
              <a:t>2/12/2012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BBDDA-AB37-4107-B063-950DB37A70C3}" type="slidenum">
              <a:rPr lang="en-US" smtClean="0"/>
              <a:t>‹#›</a:t>
            </a:fld>
            <a:endParaRPr lang="en-US"/>
          </a:p>
        </p:txBody>
      </p:sp>
    </p:spTree>
    <p:extLst>
      <p:ext uri="{BB962C8B-B14F-4D97-AF65-F5344CB8AC3E}">
        <p14:creationId xmlns:p14="http://schemas.microsoft.com/office/powerpoint/2010/main" val="1330318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599" y="2971800"/>
            <a:ext cx="8580369" cy="784225"/>
          </a:xfrm>
          <a:solidFill>
            <a:srgbClr val="0070C0"/>
          </a:solidFill>
          <a:ln>
            <a:solidFill>
              <a:schemeClr val="bg1"/>
            </a:solidFill>
          </a:ln>
        </p:spPr>
        <p:txBody>
          <a:bodyPr>
            <a:normAutofit/>
          </a:bodyPr>
          <a:lstStyle/>
          <a:p>
            <a:r>
              <a:rPr lang="en-US" sz="3600" b="1" dirty="0" smtClean="0">
                <a:solidFill>
                  <a:schemeClr val="bg1"/>
                </a:solidFill>
              </a:rPr>
              <a:t>What Does the Bible Say About Dancing?</a:t>
            </a:r>
            <a:endParaRPr lang="en-US" sz="2800" b="1" dirty="0">
              <a:solidFill>
                <a:schemeClr val="bg1"/>
              </a:solidFill>
            </a:endParaRPr>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5046"/>
          <a:stretch/>
        </p:blipFill>
        <p:spPr bwMode="auto">
          <a:xfrm>
            <a:off x="228600" y="228600"/>
            <a:ext cx="4092728" cy="238770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135283"/>
            <a:ext cx="4020792" cy="211311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6512" y="4156364"/>
            <a:ext cx="4012457" cy="209203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15757" y="228600"/>
            <a:ext cx="3966293" cy="238770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49511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Dancing is Lasciviousness</a:t>
            </a:r>
            <a:endParaRPr lang="en-US" b="1" dirty="0"/>
          </a:p>
        </p:txBody>
      </p:sp>
      <p:sp>
        <p:nvSpPr>
          <p:cNvPr id="3" name="Content Placeholder 2"/>
          <p:cNvSpPr>
            <a:spLocks noGrp="1"/>
          </p:cNvSpPr>
          <p:nvPr>
            <p:ph idx="1"/>
          </p:nvPr>
        </p:nvSpPr>
        <p:spPr/>
        <p:txBody>
          <a:bodyPr/>
          <a:lstStyle/>
          <a:p>
            <a:pPr lvl="0"/>
            <a:r>
              <a:rPr lang="en-US" dirty="0" smtClean="0"/>
              <a:t>What is Lasciviousness?</a:t>
            </a:r>
          </a:p>
          <a:p>
            <a:pPr lvl="0"/>
            <a:r>
              <a:rPr lang="en-US" dirty="0" smtClean="0"/>
              <a:t>“</a:t>
            </a:r>
            <a:r>
              <a:rPr lang="en-US" dirty="0"/>
              <a:t>excess, absence of restraint, indecency” (Vine’s</a:t>
            </a:r>
            <a:r>
              <a:rPr lang="en-US" dirty="0" smtClean="0"/>
              <a:t>)</a:t>
            </a:r>
          </a:p>
          <a:p>
            <a:pPr lvl="0"/>
            <a:r>
              <a:rPr lang="en-US" dirty="0" smtClean="0"/>
              <a:t>“</a:t>
            </a:r>
            <a:r>
              <a:rPr lang="en-US" dirty="0"/>
              <a:t>unbridled lust, excess, wanton acts or manners, as filthy words, indecent bodily movements, unchaste handling of males and females” (Thayer</a:t>
            </a:r>
            <a:r>
              <a:rPr lang="en-US" dirty="0" smtClean="0"/>
              <a:t>) </a:t>
            </a:r>
            <a:endParaRPr lang="en-US" dirty="0"/>
          </a:p>
          <a:p>
            <a:endParaRPr lang="en-US" dirty="0"/>
          </a:p>
        </p:txBody>
      </p:sp>
    </p:spTree>
    <p:extLst>
      <p:ext uri="{BB962C8B-B14F-4D97-AF65-F5344CB8AC3E}">
        <p14:creationId xmlns:p14="http://schemas.microsoft.com/office/powerpoint/2010/main" val="3928023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Tree>
    <p:extLst>
      <p:ext uri="{BB962C8B-B14F-4D97-AF65-F5344CB8AC3E}">
        <p14:creationId xmlns:p14="http://schemas.microsoft.com/office/powerpoint/2010/main" val="1074908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3  For </a:t>
            </a:r>
            <a:r>
              <a:rPr lang="en-US" dirty="0"/>
              <a:t>this is the will of God, your sanctification: that you should abstain from sexual immorality</a:t>
            </a:r>
            <a:r>
              <a:rPr lang="en-US" dirty="0" smtClean="0"/>
              <a:t>;</a:t>
            </a:r>
          </a:p>
          <a:p>
            <a:pPr marL="0" indent="0">
              <a:buNone/>
            </a:pPr>
            <a:r>
              <a:rPr lang="en-US" dirty="0" smtClean="0"/>
              <a:t>4  that </a:t>
            </a:r>
            <a:r>
              <a:rPr lang="en-US" dirty="0"/>
              <a:t>each of you should know how to possess his own vessel in sanctification and honor, </a:t>
            </a:r>
            <a:endParaRPr lang="en-US" dirty="0" smtClean="0"/>
          </a:p>
          <a:p>
            <a:pPr marL="0" indent="0">
              <a:buNone/>
            </a:pPr>
            <a:r>
              <a:rPr lang="en-US" dirty="0" smtClean="0"/>
              <a:t>5  not </a:t>
            </a:r>
            <a:r>
              <a:rPr lang="en-US" dirty="0"/>
              <a:t>in passion of lust, like the Gentiles who do not know God;</a:t>
            </a:r>
          </a:p>
          <a:p>
            <a:pPr marL="0" indent="0" algn="r">
              <a:buNone/>
            </a:pPr>
            <a:r>
              <a:rPr lang="en-US" dirty="0" smtClean="0"/>
              <a:t>1 Thessalonians 4:3-5</a:t>
            </a:r>
            <a:endParaRPr lang="en-US" dirty="0"/>
          </a:p>
        </p:txBody>
      </p:sp>
    </p:spTree>
    <p:extLst>
      <p:ext uri="{BB962C8B-B14F-4D97-AF65-F5344CB8AC3E}">
        <p14:creationId xmlns:p14="http://schemas.microsoft.com/office/powerpoint/2010/main" val="423419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
        <p:nvSpPr>
          <p:cNvPr id="3" name="Content Placeholder 2"/>
          <p:cNvSpPr>
            <a:spLocks noGrp="1"/>
          </p:cNvSpPr>
          <p:nvPr>
            <p:ph idx="1"/>
          </p:nvPr>
        </p:nvSpPr>
        <p:spPr/>
        <p:txBody>
          <a:bodyPr>
            <a:normAutofit/>
          </a:bodyPr>
          <a:lstStyle/>
          <a:p>
            <a:r>
              <a:rPr lang="en-US" dirty="0"/>
              <a:t>“The whole range of modern dances are designed to express love </a:t>
            </a:r>
            <a:r>
              <a:rPr lang="en-US" dirty="0" smtClean="0"/>
              <a:t>making.”                Curt </a:t>
            </a:r>
            <a:r>
              <a:rPr lang="en-US" dirty="0" err="1"/>
              <a:t>Sach</a:t>
            </a:r>
            <a:r>
              <a:rPr lang="en-US" dirty="0"/>
              <a:t>, </a:t>
            </a:r>
            <a:r>
              <a:rPr lang="en-US" u="sng" dirty="0"/>
              <a:t>World History of the </a:t>
            </a:r>
            <a:r>
              <a:rPr lang="en-US" u="sng" dirty="0" smtClean="0"/>
              <a:t>Dance</a:t>
            </a:r>
            <a:endParaRPr lang="en-US" dirty="0"/>
          </a:p>
        </p:txBody>
      </p:sp>
    </p:spTree>
    <p:extLst>
      <p:ext uri="{BB962C8B-B14F-4D97-AF65-F5344CB8AC3E}">
        <p14:creationId xmlns:p14="http://schemas.microsoft.com/office/powerpoint/2010/main" val="423419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
        <p:nvSpPr>
          <p:cNvPr id="3" name="Content Placeholder 2"/>
          <p:cNvSpPr>
            <a:spLocks noGrp="1"/>
          </p:cNvSpPr>
          <p:nvPr>
            <p:ph idx="1"/>
          </p:nvPr>
        </p:nvSpPr>
        <p:spPr/>
        <p:txBody>
          <a:bodyPr>
            <a:normAutofit/>
          </a:bodyPr>
          <a:lstStyle/>
          <a:p>
            <a:r>
              <a:rPr lang="en-US" dirty="0"/>
              <a:t>“Dancing is an exciting and pleasurable recreation as it affords </a:t>
            </a:r>
            <a:r>
              <a:rPr lang="en-US" u="sng" dirty="0">
                <a:solidFill>
                  <a:srgbClr val="0070C0"/>
                </a:solidFill>
              </a:rPr>
              <a:t>a partial satisfaction to the sex impulse</a:t>
            </a:r>
            <a:r>
              <a:rPr lang="en-US" dirty="0">
                <a:solidFill>
                  <a:srgbClr val="0070C0"/>
                </a:solidFill>
              </a:rPr>
              <a:t> </a:t>
            </a:r>
            <a:r>
              <a:rPr lang="en-US" dirty="0" smtClean="0"/>
              <a:t>which </a:t>
            </a:r>
            <a:r>
              <a:rPr lang="en-US" dirty="0"/>
              <a:t>(among adolescents) cannot as yet achieve full and specific </a:t>
            </a:r>
            <a:r>
              <a:rPr lang="en-US" dirty="0" smtClean="0"/>
              <a:t>expression.”                                                          Dr</a:t>
            </a:r>
            <a:r>
              <a:rPr lang="en-US" dirty="0"/>
              <a:t>. </a:t>
            </a:r>
            <a:r>
              <a:rPr lang="en-US" dirty="0" err="1"/>
              <a:t>Leta</a:t>
            </a:r>
            <a:r>
              <a:rPr lang="en-US" dirty="0"/>
              <a:t> S. Hollingsworth, professor of education at Columbia </a:t>
            </a:r>
            <a:r>
              <a:rPr lang="en-US" dirty="0" smtClean="0"/>
              <a:t>University</a:t>
            </a:r>
            <a:endParaRPr lang="en-US" dirty="0"/>
          </a:p>
        </p:txBody>
      </p:sp>
    </p:spTree>
    <p:extLst>
      <p:ext uri="{BB962C8B-B14F-4D97-AF65-F5344CB8AC3E}">
        <p14:creationId xmlns:p14="http://schemas.microsoft.com/office/powerpoint/2010/main" val="54010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
        <p:nvSpPr>
          <p:cNvPr id="3" name="Content Placeholder 2"/>
          <p:cNvSpPr>
            <a:spLocks noGrp="1"/>
          </p:cNvSpPr>
          <p:nvPr>
            <p:ph idx="1"/>
          </p:nvPr>
        </p:nvSpPr>
        <p:spPr/>
        <p:txBody>
          <a:bodyPr>
            <a:normAutofit/>
          </a:bodyPr>
          <a:lstStyle/>
          <a:p>
            <a:r>
              <a:rPr lang="en-US" dirty="0"/>
              <a:t>“The modern dance is the fine art of covering with music, indelicate, immodest and oftentimes indecent attitudes and postures between men and </a:t>
            </a:r>
            <a:r>
              <a:rPr lang="en-US" dirty="0" smtClean="0"/>
              <a:t>women.”                             Dr</a:t>
            </a:r>
            <a:r>
              <a:rPr lang="en-US" dirty="0"/>
              <a:t>. A.C. Dixon, </a:t>
            </a:r>
            <a:r>
              <a:rPr lang="en-US" u="sng" dirty="0"/>
              <a:t>The Carnival of Death</a:t>
            </a:r>
            <a:r>
              <a:rPr lang="en-US" dirty="0"/>
              <a:t>, p. </a:t>
            </a:r>
            <a:r>
              <a:rPr lang="en-US" dirty="0" smtClean="0"/>
              <a:t>70</a:t>
            </a:r>
            <a:endParaRPr lang="en-US" dirty="0"/>
          </a:p>
        </p:txBody>
      </p:sp>
    </p:spTree>
    <p:extLst>
      <p:ext uri="{BB962C8B-B14F-4D97-AF65-F5344CB8AC3E}">
        <p14:creationId xmlns:p14="http://schemas.microsoft.com/office/powerpoint/2010/main" val="54010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
        <p:nvSpPr>
          <p:cNvPr id="3" name="Content Placeholder 2"/>
          <p:cNvSpPr>
            <a:spLocks noGrp="1"/>
          </p:cNvSpPr>
          <p:nvPr>
            <p:ph idx="1"/>
          </p:nvPr>
        </p:nvSpPr>
        <p:spPr/>
        <p:txBody>
          <a:bodyPr>
            <a:normAutofit/>
          </a:bodyPr>
          <a:lstStyle/>
          <a:p>
            <a:r>
              <a:rPr lang="en-US" dirty="0"/>
              <a:t>“The secret of the popularity of dancing (or is it a secret) is </a:t>
            </a:r>
            <a:r>
              <a:rPr lang="en-US" u="sng" dirty="0">
                <a:solidFill>
                  <a:srgbClr val="0070C0"/>
                </a:solidFill>
              </a:rPr>
              <a:t>the exciting sexual stimulation resulting from the close embrace of male and female</a:t>
            </a:r>
            <a:r>
              <a:rPr lang="en-US" dirty="0"/>
              <a:t>, whether it be dancing or without music in petting and </a:t>
            </a:r>
            <a:r>
              <a:rPr lang="en-US" dirty="0" smtClean="0"/>
              <a:t>necking.”                         Dr</a:t>
            </a:r>
            <a:r>
              <a:rPr lang="en-US" dirty="0"/>
              <a:t>. J.P. Gibson, M.D</a:t>
            </a:r>
            <a:r>
              <a:rPr lang="en-US" dirty="0" smtClean="0"/>
              <a:t>.</a:t>
            </a:r>
            <a:endParaRPr lang="en-US" dirty="0"/>
          </a:p>
        </p:txBody>
      </p:sp>
    </p:spTree>
    <p:extLst>
      <p:ext uri="{BB962C8B-B14F-4D97-AF65-F5344CB8AC3E}">
        <p14:creationId xmlns:p14="http://schemas.microsoft.com/office/powerpoint/2010/main" val="1955524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
        <p:nvSpPr>
          <p:cNvPr id="3" name="Content Placeholder 2"/>
          <p:cNvSpPr>
            <a:spLocks noGrp="1"/>
          </p:cNvSpPr>
          <p:nvPr>
            <p:ph idx="1"/>
          </p:nvPr>
        </p:nvSpPr>
        <p:spPr/>
        <p:txBody>
          <a:bodyPr>
            <a:normAutofit/>
          </a:bodyPr>
          <a:lstStyle/>
          <a:p>
            <a:r>
              <a:rPr lang="en-US" dirty="0"/>
              <a:t>“We know that sex is the strongest impulse planted in the human race. You can just picture the effect on a boy or girl of 18 or 20, when this hunger is keenest, when knowledge and experience are lacking in the formation of judgment, of one of these dances which calls for close bodily contact and frequently brings the cheeks together and entwine the limbs</a:t>
            </a:r>
            <a:r>
              <a:rPr lang="en-US" dirty="0" smtClean="0"/>
              <a:t>.</a:t>
            </a:r>
            <a:endParaRPr lang="en-US" dirty="0"/>
          </a:p>
        </p:txBody>
      </p:sp>
    </p:spTree>
    <p:extLst>
      <p:ext uri="{BB962C8B-B14F-4D97-AF65-F5344CB8AC3E}">
        <p14:creationId xmlns:p14="http://schemas.microsoft.com/office/powerpoint/2010/main" val="1955524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a:t>Yet, we find thousands of boys and girls dancing in this very way who do not realize they are doing anything out of the way, </a:t>
            </a:r>
            <a:r>
              <a:rPr lang="en-US" u="sng" dirty="0">
                <a:solidFill>
                  <a:srgbClr val="0070C0"/>
                </a:solidFill>
              </a:rPr>
              <a:t>and whose fool parents look on complacently</a:t>
            </a:r>
            <a:r>
              <a:rPr lang="en-US" dirty="0"/>
              <a:t>. This form of dancing is a menace to the future of our nation. </a:t>
            </a:r>
            <a:endParaRPr lang="en-US" dirty="0" smtClean="0"/>
          </a:p>
          <a:p>
            <a:r>
              <a:rPr lang="en-US" dirty="0"/>
              <a:t>When you are told that youth of both sexes </a:t>
            </a:r>
            <a:r>
              <a:rPr lang="en-US" dirty="0" smtClean="0"/>
              <a:t>can survive </a:t>
            </a:r>
            <a:r>
              <a:rPr lang="en-US" dirty="0"/>
              <a:t>this experience without mental, moral and physical pollution, you know the teller </a:t>
            </a:r>
            <a:r>
              <a:rPr lang="en-US" u="sng" dirty="0" smtClean="0">
                <a:solidFill>
                  <a:srgbClr val="0070C0"/>
                </a:solidFill>
              </a:rPr>
              <a:t>lies</a:t>
            </a:r>
            <a:r>
              <a:rPr lang="en-US" dirty="0" smtClean="0"/>
              <a:t>.</a:t>
            </a:r>
            <a:endParaRPr lang="en-US" dirty="0"/>
          </a:p>
        </p:txBody>
      </p:sp>
    </p:spTree>
    <p:extLst>
      <p:ext uri="{BB962C8B-B14F-4D97-AF65-F5344CB8AC3E}">
        <p14:creationId xmlns:p14="http://schemas.microsoft.com/office/powerpoint/2010/main" val="1955524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a:t>If you can believe youth is the same after this experience as before then God help your child or your charge, for </a:t>
            </a:r>
            <a:r>
              <a:rPr lang="en-US" u="sng" dirty="0">
                <a:solidFill>
                  <a:srgbClr val="0070C0"/>
                </a:solidFill>
              </a:rPr>
              <a:t>you are not mentally fit for your </a:t>
            </a:r>
            <a:r>
              <a:rPr lang="en-US" u="sng" dirty="0" smtClean="0">
                <a:solidFill>
                  <a:srgbClr val="0070C0"/>
                </a:solidFill>
              </a:rPr>
              <a:t>responsibility</a:t>
            </a:r>
            <a:r>
              <a:rPr lang="en-US" dirty="0" smtClean="0"/>
              <a:t>.</a:t>
            </a:r>
            <a:endParaRPr lang="en-US" dirty="0"/>
          </a:p>
          <a:p>
            <a:r>
              <a:rPr lang="en-US" dirty="0"/>
              <a:t>If you do not believe I have correctly described the modern dances and their effect, you either have not seen them performed or </a:t>
            </a:r>
            <a:r>
              <a:rPr lang="en-US" u="sng" dirty="0">
                <a:solidFill>
                  <a:srgbClr val="0070C0"/>
                </a:solidFill>
              </a:rPr>
              <a:t>you are willfully blind to their true </a:t>
            </a:r>
            <a:r>
              <a:rPr lang="en-US" u="sng" dirty="0" smtClean="0">
                <a:solidFill>
                  <a:srgbClr val="0070C0"/>
                </a:solidFill>
              </a:rPr>
              <a:t>character</a:t>
            </a:r>
            <a:r>
              <a:rPr lang="en-US" dirty="0" smtClean="0"/>
              <a:t>.” </a:t>
            </a:r>
          </a:p>
          <a:p>
            <a:r>
              <a:rPr lang="en-US" dirty="0" smtClean="0"/>
              <a:t>Professor </a:t>
            </a:r>
            <a:r>
              <a:rPr lang="en-US" dirty="0"/>
              <a:t>Louis J. </a:t>
            </a:r>
            <a:r>
              <a:rPr lang="en-US" dirty="0" err="1"/>
              <a:t>Guyon</a:t>
            </a:r>
            <a:r>
              <a:rPr lang="en-US" dirty="0"/>
              <a:t>, owner and operator of “Paradise Ballrooms,” one of Chicago’s largest dance </a:t>
            </a:r>
            <a:r>
              <a:rPr lang="en-US" dirty="0" smtClean="0"/>
              <a:t>halls</a:t>
            </a:r>
            <a:endParaRPr lang="en-US" dirty="0"/>
          </a:p>
          <a:p>
            <a:endParaRPr lang="en-US" dirty="0"/>
          </a:p>
        </p:txBody>
      </p:sp>
    </p:spTree>
    <p:extLst>
      <p:ext uri="{BB962C8B-B14F-4D97-AF65-F5344CB8AC3E}">
        <p14:creationId xmlns:p14="http://schemas.microsoft.com/office/powerpoint/2010/main" val="1955524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Wrong With Dancing?</a:t>
            </a:r>
            <a:endParaRPr lang="en-US" dirty="0"/>
          </a:p>
        </p:txBody>
      </p:sp>
      <p:sp>
        <p:nvSpPr>
          <p:cNvPr id="3" name="Content Placeholder 2"/>
          <p:cNvSpPr>
            <a:spLocks noGrp="1"/>
          </p:cNvSpPr>
          <p:nvPr>
            <p:ph idx="1"/>
          </p:nvPr>
        </p:nvSpPr>
        <p:spPr/>
        <p:txBody>
          <a:bodyPr/>
          <a:lstStyle/>
          <a:p>
            <a:r>
              <a:rPr lang="en-US" dirty="0" smtClean="0"/>
              <a:t>Where does it say in the Bible,                         “Thou shalt not dance?”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2971800"/>
            <a:ext cx="28575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26490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3. Dancing Produces Sexual Desire</a:t>
            </a:r>
            <a:endParaRPr lang="en-US" b="1"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a:bodyPr>
          <a:lstStyle/>
          <a:p>
            <a:pPr lvl="0"/>
            <a:r>
              <a:rPr lang="en-US" dirty="0" smtClean="0">
                <a:solidFill>
                  <a:schemeClr val="bg1"/>
                </a:solidFill>
              </a:rPr>
              <a:t>If dancing is not connected to sex, then why…</a:t>
            </a:r>
          </a:p>
        </p:txBody>
      </p:sp>
    </p:spTree>
    <p:extLst>
      <p:ext uri="{BB962C8B-B14F-4D97-AF65-F5344CB8AC3E}">
        <p14:creationId xmlns:p14="http://schemas.microsoft.com/office/powerpoint/2010/main" val="3437507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3. Dancing Produces Sexual Desire</a:t>
            </a:r>
            <a:endParaRPr lang="en-US" b="1"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a:bodyPr>
          <a:lstStyle/>
          <a:p>
            <a:pPr lvl="0"/>
            <a:r>
              <a:rPr lang="en-US" dirty="0" smtClean="0">
                <a:solidFill>
                  <a:schemeClr val="bg1"/>
                </a:solidFill>
              </a:rPr>
              <a:t>If dancing is not connected to sex, then why…</a:t>
            </a:r>
          </a:p>
          <a:p>
            <a:pPr lvl="0"/>
            <a:r>
              <a:rPr lang="en-US" dirty="0" smtClean="0">
                <a:solidFill>
                  <a:schemeClr val="bg1"/>
                </a:solidFill>
              </a:rPr>
              <a:t>Will heterosexual </a:t>
            </a:r>
            <a:r>
              <a:rPr lang="en-US" dirty="0">
                <a:solidFill>
                  <a:schemeClr val="bg1"/>
                </a:solidFill>
              </a:rPr>
              <a:t>girls </a:t>
            </a:r>
            <a:r>
              <a:rPr lang="en-US" dirty="0" smtClean="0">
                <a:solidFill>
                  <a:schemeClr val="bg1"/>
                </a:solidFill>
              </a:rPr>
              <a:t>dance </a:t>
            </a:r>
            <a:r>
              <a:rPr lang="en-US" dirty="0">
                <a:solidFill>
                  <a:schemeClr val="bg1"/>
                </a:solidFill>
              </a:rPr>
              <a:t>with each other, without thinking anything about it, but heterosexual boys will not dance with each </a:t>
            </a:r>
            <a:r>
              <a:rPr lang="en-US" dirty="0" smtClean="0">
                <a:solidFill>
                  <a:schemeClr val="bg1"/>
                </a:solidFill>
              </a:rPr>
              <a:t>other?</a:t>
            </a:r>
            <a:endParaRPr lang="en-US" dirty="0">
              <a:solidFill>
                <a:schemeClr val="bg1"/>
              </a:solidFill>
            </a:endParaRPr>
          </a:p>
        </p:txBody>
      </p:sp>
    </p:spTree>
    <p:extLst>
      <p:ext uri="{BB962C8B-B14F-4D97-AF65-F5344CB8AC3E}">
        <p14:creationId xmlns:p14="http://schemas.microsoft.com/office/powerpoint/2010/main" val="3628909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3. Dancing Produces Sexual Desire</a:t>
            </a:r>
            <a:endParaRPr lang="en-US" b="1"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a:bodyPr>
          <a:lstStyle/>
          <a:p>
            <a:pPr lvl="0"/>
            <a:r>
              <a:rPr lang="en-US" dirty="0" smtClean="0">
                <a:solidFill>
                  <a:schemeClr val="bg1"/>
                </a:solidFill>
              </a:rPr>
              <a:t>If dancing is not connected to sex, then why…</a:t>
            </a:r>
          </a:p>
          <a:p>
            <a:pPr lvl="0"/>
            <a:r>
              <a:rPr lang="en-US" dirty="0" smtClean="0">
                <a:solidFill>
                  <a:schemeClr val="bg1"/>
                </a:solidFill>
              </a:rPr>
              <a:t>Will heterosexual </a:t>
            </a:r>
            <a:r>
              <a:rPr lang="en-US" dirty="0">
                <a:solidFill>
                  <a:schemeClr val="bg1"/>
                </a:solidFill>
              </a:rPr>
              <a:t>girls </a:t>
            </a:r>
            <a:r>
              <a:rPr lang="en-US" dirty="0" smtClean="0">
                <a:solidFill>
                  <a:schemeClr val="bg1"/>
                </a:solidFill>
              </a:rPr>
              <a:t>dance </a:t>
            </a:r>
            <a:r>
              <a:rPr lang="en-US" dirty="0">
                <a:solidFill>
                  <a:schemeClr val="bg1"/>
                </a:solidFill>
              </a:rPr>
              <a:t>with each other, without thinking anything about it, but heterosexual boys will not dance with each </a:t>
            </a:r>
            <a:r>
              <a:rPr lang="en-US" dirty="0" smtClean="0">
                <a:solidFill>
                  <a:schemeClr val="bg1"/>
                </a:solidFill>
              </a:rPr>
              <a:t>other?</a:t>
            </a:r>
            <a:endParaRPr lang="en-US" dirty="0">
              <a:solidFill>
                <a:schemeClr val="bg1"/>
              </a:solidFill>
            </a:endParaRPr>
          </a:p>
          <a:p>
            <a:pPr lvl="0"/>
            <a:r>
              <a:rPr lang="en-US" dirty="0" smtClean="0">
                <a:solidFill>
                  <a:schemeClr val="bg1"/>
                </a:solidFill>
              </a:rPr>
              <a:t>Don’t men want </a:t>
            </a:r>
            <a:r>
              <a:rPr lang="en-US" dirty="0">
                <a:solidFill>
                  <a:schemeClr val="bg1"/>
                </a:solidFill>
              </a:rPr>
              <a:t>their </a:t>
            </a:r>
            <a:r>
              <a:rPr lang="en-US" dirty="0" smtClean="0">
                <a:solidFill>
                  <a:schemeClr val="bg1"/>
                </a:solidFill>
              </a:rPr>
              <a:t>wife/girlfriend </a:t>
            </a:r>
            <a:r>
              <a:rPr lang="en-US" dirty="0">
                <a:solidFill>
                  <a:schemeClr val="bg1"/>
                </a:solidFill>
              </a:rPr>
              <a:t>dancing with other </a:t>
            </a:r>
            <a:r>
              <a:rPr lang="en-US" dirty="0" smtClean="0">
                <a:solidFill>
                  <a:schemeClr val="bg1"/>
                </a:solidFill>
              </a:rPr>
              <a:t>men? </a:t>
            </a:r>
            <a:endParaRPr lang="en-US" dirty="0">
              <a:solidFill>
                <a:schemeClr val="bg1"/>
              </a:solidFill>
            </a:endParaRPr>
          </a:p>
        </p:txBody>
      </p:sp>
    </p:spTree>
    <p:extLst>
      <p:ext uri="{BB962C8B-B14F-4D97-AF65-F5344CB8AC3E}">
        <p14:creationId xmlns:p14="http://schemas.microsoft.com/office/powerpoint/2010/main" val="3628909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Dancing Produces Sexual Desire</a:t>
            </a:r>
            <a:endParaRPr lang="en-US" b="1" dirty="0"/>
          </a:p>
        </p:txBody>
      </p:sp>
      <p:sp>
        <p:nvSpPr>
          <p:cNvPr id="3" name="Content Placeholder 2"/>
          <p:cNvSpPr>
            <a:spLocks noGrp="1"/>
          </p:cNvSpPr>
          <p:nvPr>
            <p:ph idx="1"/>
          </p:nvPr>
        </p:nvSpPr>
        <p:spPr/>
        <p:txBody>
          <a:bodyPr>
            <a:normAutofit/>
          </a:bodyPr>
          <a:lstStyle/>
          <a:p>
            <a:pPr marL="0" lvl="0" indent="0">
              <a:buNone/>
            </a:pPr>
            <a:r>
              <a:rPr lang="en-US" dirty="0" smtClean="0"/>
              <a:t>“But </a:t>
            </a:r>
            <a:r>
              <a:rPr lang="en-US" dirty="0"/>
              <a:t>put on the Lord Jesus Christ, and make no provision for the flesh, to fulfill its lusts</a:t>
            </a:r>
            <a:r>
              <a:rPr lang="en-US" dirty="0" smtClean="0"/>
              <a:t>.” </a:t>
            </a:r>
            <a:endParaRPr lang="en-US" dirty="0"/>
          </a:p>
          <a:p>
            <a:pPr marL="0" lvl="0" indent="0" algn="r">
              <a:buNone/>
            </a:pPr>
            <a:r>
              <a:rPr lang="en-US" dirty="0" smtClean="0"/>
              <a:t>Romans 13:14</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24200"/>
            <a:ext cx="28575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7507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Dancing is a Stumbling Block</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6  Whoever </a:t>
            </a:r>
            <a:r>
              <a:rPr lang="en-US" dirty="0"/>
              <a:t>causes one of these little ones who believe in Me to sin, it would be better for him if a millstone were hung around his neck, and he were drowned in the depth of the sea.  </a:t>
            </a:r>
            <a:endParaRPr lang="en-US" dirty="0" smtClean="0"/>
          </a:p>
          <a:p>
            <a:pPr marL="0" indent="0">
              <a:buNone/>
            </a:pPr>
            <a:r>
              <a:rPr lang="en-US" dirty="0" smtClean="0"/>
              <a:t>7  Woe </a:t>
            </a:r>
            <a:r>
              <a:rPr lang="en-US" dirty="0"/>
              <a:t>to the world because of offenses! For offenses must come, but woe to that man by whom the offense comes!  </a:t>
            </a:r>
          </a:p>
          <a:p>
            <a:pPr marL="0" indent="0" algn="r">
              <a:buNone/>
            </a:pPr>
            <a:r>
              <a:rPr lang="en-US" dirty="0" smtClean="0"/>
              <a:t>Matthew 18:6-7</a:t>
            </a:r>
            <a:endParaRPr lang="en-US" dirty="0"/>
          </a:p>
          <a:p>
            <a:endParaRPr lang="en-US" dirty="0"/>
          </a:p>
        </p:txBody>
      </p:sp>
    </p:spTree>
    <p:extLst>
      <p:ext uri="{BB962C8B-B14F-4D97-AF65-F5344CB8AC3E}">
        <p14:creationId xmlns:p14="http://schemas.microsoft.com/office/powerpoint/2010/main" val="3782429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Dancing Harms Our Influence</a:t>
            </a:r>
            <a:endParaRPr lang="en-US" b="1" dirty="0"/>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4252256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Dancing Harms Our Influence</a:t>
            </a:r>
            <a:endParaRPr lang="en-US" b="1" dirty="0"/>
          </a:p>
        </p:txBody>
      </p:sp>
      <p:sp>
        <p:nvSpPr>
          <p:cNvPr id="3" name="Content Placeholder 2"/>
          <p:cNvSpPr>
            <a:spLocks noGrp="1"/>
          </p:cNvSpPr>
          <p:nvPr>
            <p:ph idx="1"/>
          </p:nvPr>
        </p:nvSpPr>
        <p:spPr/>
        <p:txBody>
          <a:bodyPr>
            <a:normAutofit/>
          </a:bodyPr>
          <a:lstStyle/>
          <a:p>
            <a:r>
              <a:rPr lang="en-US" dirty="0" smtClean="0"/>
              <a:t>“Let </a:t>
            </a:r>
            <a:r>
              <a:rPr lang="en-US" dirty="0"/>
              <a:t>your light so shine before men, that they may see your good works and glorify your Father in </a:t>
            </a:r>
            <a:r>
              <a:rPr lang="en-US" dirty="0" smtClean="0"/>
              <a:t>heaven” (Matt. 5:16).</a:t>
            </a:r>
            <a:endParaRPr lang="en-US" dirty="0"/>
          </a:p>
        </p:txBody>
      </p:sp>
    </p:spTree>
    <p:extLst>
      <p:ext uri="{BB962C8B-B14F-4D97-AF65-F5344CB8AC3E}">
        <p14:creationId xmlns:p14="http://schemas.microsoft.com/office/powerpoint/2010/main" val="362790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Dancing Harms Our Influence</a:t>
            </a:r>
            <a:endParaRPr lang="en-US" b="1" dirty="0"/>
          </a:p>
        </p:txBody>
      </p:sp>
      <p:sp>
        <p:nvSpPr>
          <p:cNvPr id="3" name="Content Placeholder 2"/>
          <p:cNvSpPr>
            <a:spLocks noGrp="1"/>
          </p:cNvSpPr>
          <p:nvPr>
            <p:ph idx="1"/>
          </p:nvPr>
        </p:nvSpPr>
        <p:spPr/>
        <p:txBody>
          <a:bodyPr>
            <a:normAutofit/>
          </a:bodyPr>
          <a:lstStyle/>
          <a:p>
            <a:r>
              <a:rPr lang="en-US" dirty="0" smtClean="0"/>
              <a:t>“Let </a:t>
            </a:r>
            <a:r>
              <a:rPr lang="en-US" dirty="0"/>
              <a:t>your light so shine before men, that they may see your good works and glorify your Father in </a:t>
            </a:r>
            <a:r>
              <a:rPr lang="en-US" dirty="0" smtClean="0"/>
              <a:t>heaven” (Matt. 5:16).</a:t>
            </a:r>
          </a:p>
          <a:p>
            <a:pPr marL="0" indent="0">
              <a:buNone/>
            </a:pPr>
            <a:endParaRPr lang="en-US" sz="800" dirty="0"/>
          </a:p>
          <a:p>
            <a:r>
              <a:rPr lang="en-US" dirty="0" smtClean="0"/>
              <a:t>“That </a:t>
            </a:r>
            <a:r>
              <a:rPr lang="en-US" dirty="0"/>
              <a:t>you may become blameless and harmless, children of God without fault in the midst of a crooked and perverse generation, among whom you shine as lights in the </a:t>
            </a:r>
            <a:r>
              <a:rPr lang="en-US" dirty="0" smtClean="0"/>
              <a:t>world” (Phil. 2:15). </a:t>
            </a:r>
            <a:endParaRPr lang="en-US" dirty="0"/>
          </a:p>
        </p:txBody>
      </p:sp>
    </p:spTree>
    <p:extLst>
      <p:ext uri="{BB962C8B-B14F-4D97-AF65-F5344CB8AC3E}">
        <p14:creationId xmlns:p14="http://schemas.microsoft.com/office/powerpoint/2010/main" val="362790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47106" name="Title 1"/>
          <p:cNvSpPr>
            <a:spLocks noGrp="1"/>
          </p:cNvSpPr>
          <p:nvPr>
            <p:ph type="title"/>
          </p:nvPr>
        </p:nvSpPr>
        <p:spPr/>
        <p:txBody>
          <a:bodyPr>
            <a:normAutofit fontScale="90000"/>
          </a:bodyPr>
          <a:lstStyle/>
          <a:p>
            <a:r>
              <a:rPr lang="en-US" dirty="0" smtClean="0">
                <a:solidFill>
                  <a:schemeClr val="bg1"/>
                </a:solidFill>
              </a:rPr>
              <a:t>To Those Who Want To Flirt With Worldliness…</a:t>
            </a:r>
          </a:p>
        </p:txBody>
      </p:sp>
      <p:sp>
        <p:nvSpPr>
          <p:cNvPr id="47107" name="Content Placeholder 2"/>
          <p:cNvSpPr>
            <a:spLocks noGrp="1"/>
          </p:cNvSpPr>
          <p:nvPr>
            <p:ph idx="1"/>
          </p:nvPr>
        </p:nvSpPr>
        <p:spPr>
          <a:xfrm>
            <a:off x="457200" y="1600200"/>
            <a:ext cx="8229600" cy="4800600"/>
          </a:xfrm>
        </p:spPr>
        <p:txBody>
          <a:bodyPr/>
          <a:lstStyle/>
          <a:p>
            <a:pPr>
              <a:lnSpc>
                <a:spcPts val="2900"/>
              </a:lnSpc>
              <a:spcBef>
                <a:spcPct val="0"/>
              </a:spcBef>
            </a:pPr>
            <a:r>
              <a:rPr lang="en-US" sz="2800" dirty="0" smtClean="0">
                <a:solidFill>
                  <a:schemeClr val="bg1"/>
                </a:solidFill>
              </a:rPr>
              <a:t>“A church which tolerates such worldliness as gambling, social drinking, and immodesty of mixed swimming is a ‘garbage church’—and every town needs a garbage dump to collect unconverted brethren who persist in worldliness so they cannot ruin good churches. Consistent teaching keeps the church pure by encouraging the strong to stay strong, helping the weak to grow, and causing the stubborn to exit in search of their own kind” </a:t>
            </a:r>
            <a:r>
              <a:rPr lang="en-US" sz="2400" dirty="0" smtClean="0">
                <a:solidFill>
                  <a:schemeClr val="bg1"/>
                </a:solidFill>
              </a:rPr>
              <a:t>(attributed to </a:t>
            </a:r>
            <a:r>
              <a:rPr lang="en-US" sz="2400" dirty="0" err="1" smtClean="0">
                <a:solidFill>
                  <a:schemeClr val="bg1"/>
                </a:solidFill>
              </a:rPr>
              <a:t>Irven</a:t>
            </a:r>
            <a:r>
              <a:rPr lang="en-US" sz="2400" dirty="0" smtClean="0">
                <a:solidFill>
                  <a:schemeClr val="bg1"/>
                </a:solidFill>
              </a:rPr>
              <a:t> Lee by Ron </a:t>
            </a:r>
            <a:r>
              <a:rPr lang="en-US" sz="2400" dirty="0" err="1" smtClean="0">
                <a:solidFill>
                  <a:schemeClr val="bg1"/>
                </a:solidFill>
              </a:rPr>
              <a:t>Halbrook</a:t>
            </a:r>
            <a:r>
              <a:rPr lang="en-US" sz="2400" dirty="0" smtClean="0">
                <a:solidFill>
                  <a:schemeClr val="bg1"/>
                </a:solidFill>
              </a:rPr>
              <a:t>, </a:t>
            </a:r>
            <a:r>
              <a:rPr lang="en-US" sz="2400" u="sng" dirty="0" smtClean="0">
                <a:solidFill>
                  <a:schemeClr val="bg1"/>
                </a:solidFill>
              </a:rPr>
              <a:t>Abstain From Every Form of Evil,</a:t>
            </a:r>
            <a:r>
              <a:rPr lang="en-US" sz="2400" dirty="0" smtClean="0">
                <a:solidFill>
                  <a:schemeClr val="bg1"/>
                </a:solidFill>
              </a:rPr>
              <a:t> </a:t>
            </a:r>
            <a:r>
              <a:rPr lang="en-US" sz="2400" i="1" dirty="0" smtClean="0">
                <a:solidFill>
                  <a:schemeClr val="bg1"/>
                </a:solidFill>
              </a:rPr>
              <a:t>The Swimsuit Question,</a:t>
            </a:r>
            <a:r>
              <a:rPr lang="en-US" sz="2400" dirty="0" smtClean="0">
                <a:solidFill>
                  <a:schemeClr val="bg1"/>
                </a:solidFill>
              </a:rPr>
              <a:t> Lesson 15)</a:t>
            </a:r>
            <a:endParaRPr lang="en-US" sz="2800" dirty="0" smtClean="0">
              <a:solidFill>
                <a:schemeClr val="bg1"/>
              </a:solidFill>
            </a:endParaRPr>
          </a:p>
        </p:txBody>
      </p:sp>
    </p:spTree>
    <p:extLst>
      <p:ext uri="{BB962C8B-B14F-4D97-AF65-F5344CB8AC3E}">
        <p14:creationId xmlns:p14="http://schemas.microsoft.com/office/powerpoint/2010/main" val="3759818455"/>
      </p:ext>
    </p:extLst>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Dancing in the Bible</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927027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Dancing in the Bible</a:t>
            </a:r>
            <a:endParaRPr lang="en-US" b="1" dirty="0"/>
          </a:p>
        </p:txBody>
      </p:sp>
      <p:sp>
        <p:nvSpPr>
          <p:cNvPr id="3" name="Content Placeholder 2"/>
          <p:cNvSpPr>
            <a:spLocks noGrp="1"/>
          </p:cNvSpPr>
          <p:nvPr>
            <p:ph idx="1"/>
          </p:nvPr>
        </p:nvSpPr>
        <p:spPr/>
        <p:txBody>
          <a:bodyPr>
            <a:normAutofit/>
          </a:bodyPr>
          <a:lstStyle/>
          <a:p>
            <a:r>
              <a:rPr lang="en-US" b="1" dirty="0" smtClean="0"/>
              <a:t>Dances of Religious Devotion</a:t>
            </a:r>
          </a:p>
          <a:p>
            <a:r>
              <a:rPr lang="en-US" dirty="0" smtClean="0"/>
              <a:t>Exodus 15:20; 2 Samuel 6:14</a:t>
            </a:r>
          </a:p>
          <a:p>
            <a:endParaRPr lang="en-US" sz="1000" dirty="0"/>
          </a:p>
          <a:p>
            <a:pPr lvl="0"/>
            <a:r>
              <a:rPr lang="en-US" dirty="0" smtClean="0"/>
              <a:t>These dances were </a:t>
            </a:r>
            <a:r>
              <a:rPr lang="en-US" u="sng" dirty="0"/>
              <a:t>not</a:t>
            </a:r>
            <a:r>
              <a:rPr lang="en-US" dirty="0"/>
              <a:t> done for amusement, pleasure, exercise, </a:t>
            </a:r>
            <a:r>
              <a:rPr lang="en-US" dirty="0" smtClean="0"/>
              <a:t>to </a:t>
            </a:r>
            <a:r>
              <a:rPr lang="en-US" dirty="0"/>
              <a:t>express talent, learn balance or </a:t>
            </a:r>
            <a:r>
              <a:rPr lang="en-US" dirty="0" smtClean="0"/>
              <a:t>coordination, etc. </a:t>
            </a:r>
            <a:endParaRPr lang="en-US" dirty="0"/>
          </a:p>
          <a:p>
            <a:pPr lvl="0"/>
            <a:r>
              <a:rPr lang="en-US" dirty="0"/>
              <a:t>In these </a:t>
            </a:r>
            <a:r>
              <a:rPr lang="en-US" dirty="0" smtClean="0"/>
              <a:t>dances, </a:t>
            </a:r>
            <a:r>
              <a:rPr lang="en-US" dirty="0"/>
              <a:t>men and women did </a:t>
            </a:r>
            <a:r>
              <a:rPr lang="en-US" u="sng" dirty="0"/>
              <a:t>not</a:t>
            </a:r>
            <a:r>
              <a:rPr lang="en-US" dirty="0"/>
              <a:t> dance together. </a:t>
            </a:r>
          </a:p>
          <a:p>
            <a:endParaRPr lang="en-US" dirty="0"/>
          </a:p>
        </p:txBody>
      </p:sp>
    </p:spTree>
    <p:extLst>
      <p:ext uri="{BB962C8B-B14F-4D97-AF65-F5344CB8AC3E}">
        <p14:creationId xmlns:p14="http://schemas.microsoft.com/office/powerpoint/2010/main" val="3345570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Dancing in the Bible</a:t>
            </a:r>
            <a:endParaRPr lang="en-US" b="1" dirty="0"/>
          </a:p>
        </p:txBody>
      </p:sp>
      <p:sp>
        <p:nvSpPr>
          <p:cNvPr id="3" name="Content Placeholder 2"/>
          <p:cNvSpPr>
            <a:spLocks noGrp="1"/>
          </p:cNvSpPr>
          <p:nvPr>
            <p:ph idx="1"/>
          </p:nvPr>
        </p:nvSpPr>
        <p:spPr/>
        <p:txBody>
          <a:bodyPr/>
          <a:lstStyle/>
          <a:p>
            <a:r>
              <a:rPr lang="en-US" b="1" dirty="0" smtClean="0"/>
              <a:t>Dances of Joy and Celebration</a:t>
            </a:r>
          </a:p>
          <a:p>
            <a:r>
              <a:rPr lang="en-US" dirty="0" smtClean="0"/>
              <a:t>Matt. 11:16-17; Luke 15:25</a:t>
            </a:r>
          </a:p>
          <a:p>
            <a:endParaRPr lang="en-US" sz="1000" dirty="0"/>
          </a:p>
          <a:p>
            <a:pPr lvl="0"/>
            <a:r>
              <a:rPr lang="en-US" dirty="0"/>
              <a:t>No mention of people of the opposite sex dancing with each other.</a:t>
            </a:r>
          </a:p>
          <a:p>
            <a:pPr lvl="0"/>
            <a:r>
              <a:rPr lang="en-US" dirty="0"/>
              <a:t>Nothing sensual or sexual about these dances</a:t>
            </a:r>
            <a:r>
              <a:rPr lang="en-US" dirty="0" smtClean="0"/>
              <a:t>.</a:t>
            </a:r>
            <a:endParaRPr lang="en-US" dirty="0"/>
          </a:p>
          <a:p>
            <a:endParaRPr lang="en-US" dirty="0"/>
          </a:p>
        </p:txBody>
      </p:sp>
    </p:spTree>
    <p:extLst>
      <p:ext uri="{BB962C8B-B14F-4D97-AF65-F5344CB8AC3E}">
        <p14:creationId xmlns:p14="http://schemas.microsoft.com/office/powerpoint/2010/main" val="3345570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Dancing in the Bible</a:t>
            </a:r>
            <a:endParaRPr lang="en-US" b="1" dirty="0"/>
          </a:p>
        </p:txBody>
      </p:sp>
      <p:sp>
        <p:nvSpPr>
          <p:cNvPr id="3" name="Content Placeholder 2"/>
          <p:cNvSpPr>
            <a:spLocks noGrp="1"/>
          </p:cNvSpPr>
          <p:nvPr>
            <p:ph idx="1"/>
          </p:nvPr>
        </p:nvSpPr>
        <p:spPr/>
        <p:txBody>
          <a:bodyPr/>
          <a:lstStyle/>
          <a:p>
            <a:r>
              <a:rPr lang="en-US" b="1" dirty="0" smtClean="0"/>
              <a:t>Dances of Sinful Merrymaking</a:t>
            </a:r>
          </a:p>
          <a:p>
            <a:r>
              <a:rPr lang="en-US" dirty="0" smtClean="0"/>
              <a:t>Exodus 32:19-25</a:t>
            </a:r>
          </a:p>
          <a:p>
            <a:r>
              <a:rPr lang="en-US" dirty="0" smtClean="0"/>
              <a:t>Matthew 14:6-8</a:t>
            </a:r>
          </a:p>
          <a:p>
            <a:r>
              <a:rPr lang="en-US" dirty="0" smtClean="0"/>
              <a:t>Galatians 5:21 - </a:t>
            </a:r>
            <a:r>
              <a:rPr lang="en-US" i="1" dirty="0" smtClean="0"/>
              <a:t>revelries</a:t>
            </a:r>
            <a:r>
              <a:rPr lang="en-US" dirty="0" smtClean="0"/>
              <a:t>: </a:t>
            </a:r>
            <a:r>
              <a:rPr lang="en-US" dirty="0"/>
              <a:t>Nocturnal and riotous procession through the streets in honor of a pagan god. These would include drinking and dancing</a:t>
            </a:r>
            <a:r>
              <a:rPr lang="en-US" dirty="0" smtClean="0"/>
              <a:t>.</a:t>
            </a:r>
            <a:endParaRPr lang="en-US" dirty="0"/>
          </a:p>
        </p:txBody>
      </p:sp>
    </p:spTree>
    <p:extLst>
      <p:ext uri="{BB962C8B-B14F-4D97-AF65-F5344CB8AC3E}">
        <p14:creationId xmlns:p14="http://schemas.microsoft.com/office/powerpoint/2010/main" val="3345570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Dancing in the Bible</a:t>
            </a:r>
            <a:endParaRPr lang="en-US" b="1" dirty="0"/>
          </a:p>
        </p:txBody>
      </p:sp>
      <p:sp>
        <p:nvSpPr>
          <p:cNvPr id="3" name="Content Placeholder 2"/>
          <p:cNvSpPr>
            <a:spLocks noGrp="1"/>
          </p:cNvSpPr>
          <p:nvPr>
            <p:ph idx="1"/>
          </p:nvPr>
        </p:nvSpPr>
        <p:spPr/>
        <p:txBody>
          <a:bodyPr/>
          <a:lstStyle/>
          <a:p>
            <a:r>
              <a:rPr lang="en-US" b="1" dirty="0" smtClean="0"/>
              <a:t>Dances of Religious Devotion</a:t>
            </a:r>
          </a:p>
          <a:p>
            <a:r>
              <a:rPr lang="en-US" b="1" dirty="0" smtClean="0"/>
              <a:t>Dances of Joy and Celebration</a:t>
            </a:r>
          </a:p>
          <a:p>
            <a:r>
              <a:rPr lang="en-US" b="1" dirty="0" smtClean="0"/>
              <a:t>Dances of Sinful Merrymaking</a:t>
            </a:r>
          </a:p>
          <a:p>
            <a:endParaRPr lang="en-US" sz="1000" dirty="0" smtClean="0"/>
          </a:p>
          <a:p>
            <a:r>
              <a:rPr lang="en-US" dirty="0" smtClean="0"/>
              <a:t>Be honest! Which category does modern popular dancing fall under?</a:t>
            </a:r>
          </a:p>
          <a:p>
            <a:endParaRPr lang="en-US" dirty="0"/>
          </a:p>
        </p:txBody>
      </p:sp>
    </p:spTree>
    <p:extLst>
      <p:ext uri="{BB962C8B-B14F-4D97-AF65-F5344CB8AC3E}">
        <p14:creationId xmlns:p14="http://schemas.microsoft.com/office/powerpoint/2010/main" val="3345570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Dancing is Lasciviousness</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921908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Dancing is Lasciviousness</a:t>
            </a:r>
            <a:endParaRPr lang="en-US" b="1" dirty="0"/>
          </a:p>
        </p:txBody>
      </p:sp>
      <p:sp>
        <p:nvSpPr>
          <p:cNvPr id="3" name="Content Placeholder 2"/>
          <p:cNvSpPr>
            <a:spLocks noGrp="1"/>
          </p:cNvSpPr>
          <p:nvPr>
            <p:ph idx="1"/>
          </p:nvPr>
        </p:nvSpPr>
        <p:spPr/>
        <p:txBody>
          <a:bodyPr/>
          <a:lstStyle/>
          <a:p>
            <a:r>
              <a:rPr lang="en-US" b="1" dirty="0" smtClean="0"/>
              <a:t>Galatians 5:19</a:t>
            </a:r>
          </a:p>
          <a:p>
            <a:r>
              <a:rPr lang="en-US" i="1" dirty="0"/>
              <a:t>lasciviousness</a:t>
            </a:r>
            <a:r>
              <a:rPr lang="en-US" dirty="0"/>
              <a:t> (KJV</a:t>
            </a:r>
            <a:r>
              <a:rPr lang="en-US" dirty="0" smtClean="0"/>
              <a:t>)</a:t>
            </a:r>
          </a:p>
          <a:p>
            <a:r>
              <a:rPr lang="en-US" i="1" dirty="0" smtClean="0"/>
              <a:t>lewdness</a:t>
            </a:r>
            <a:r>
              <a:rPr lang="en-US" dirty="0" smtClean="0"/>
              <a:t> </a:t>
            </a:r>
            <a:r>
              <a:rPr lang="en-US" dirty="0"/>
              <a:t>(NKJV</a:t>
            </a:r>
            <a:r>
              <a:rPr lang="en-US" dirty="0" smtClean="0"/>
              <a:t>)</a:t>
            </a:r>
          </a:p>
          <a:p>
            <a:r>
              <a:rPr lang="en-US" i="1" dirty="0" smtClean="0"/>
              <a:t>sensuality</a:t>
            </a:r>
            <a:r>
              <a:rPr lang="en-US" dirty="0" smtClean="0"/>
              <a:t> </a:t>
            </a:r>
            <a:r>
              <a:rPr lang="en-US" dirty="0"/>
              <a:t>(</a:t>
            </a:r>
            <a:r>
              <a:rPr lang="en-US" dirty="0" smtClean="0"/>
              <a:t>NASV, ESV)</a:t>
            </a:r>
          </a:p>
          <a:p>
            <a:r>
              <a:rPr lang="en-US" i="1" dirty="0" smtClean="0"/>
              <a:t>debauchery</a:t>
            </a:r>
            <a:r>
              <a:rPr lang="en-US" dirty="0" smtClean="0"/>
              <a:t> </a:t>
            </a:r>
            <a:r>
              <a:rPr lang="en-US" dirty="0"/>
              <a:t>(NIV) </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8300" y="2819400"/>
            <a:ext cx="28575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1394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1213</Words>
  <Application>Microsoft Office PowerPoint</Application>
  <PresentationFormat>On-screen Show (4:3)</PresentationFormat>
  <Paragraphs>86</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What Does the Bible Say About Dancing?</vt:lpstr>
      <vt:lpstr>What is Wrong With Dancing?</vt:lpstr>
      <vt:lpstr>1. Dancing in the Bible</vt:lpstr>
      <vt:lpstr>1. Dancing in the Bible</vt:lpstr>
      <vt:lpstr>1. Dancing in the Bible</vt:lpstr>
      <vt:lpstr>1. Dancing in the Bible</vt:lpstr>
      <vt:lpstr>1. Dancing in the Bible</vt:lpstr>
      <vt:lpstr>2. Dancing is Lasciviousness</vt:lpstr>
      <vt:lpstr>2. Dancing is Lasciviousness</vt:lpstr>
      <vt:lpstr>2. Dancing is Lasciviousness</vt:lpstr>
      <vt:lpstr>3. Dancing Produces Sexual Desire</vt:lpstr>
      <vt:lpstr>3. Dancing Produces Sexual Desire</vt:lpstr>
      <vt:lpstr>3. Dancing Produces Sexual Desire</vt:lpstr>
      <vt:lpstr>3. Dancing Produces Sexual Desire</vt:lpstr>
      <vt:lpstr>3. Dancing Produces Sexual Desire</vt:lpstr>
      <vt:lpstr>3. Dancing Produces Sexual Desire</vt:lpstr>
      <vt:lpstr>3. Dancing Produces Sexual Desire</vt:lpstr>
      <vt:lpstr>3. Dancing Produces Sexual Desire</vt:lpstr>
      <vt:lpstr>3. Dancing Produces Sexual Desire</vt:lpstr>
      <vt:lpstr>3. Dancing Produces Sexual Desire</vt:lpstr>
      <vt:lpstr>3. Dancing Produces Sexual Desire</vt:lpstr>
      <vt:lpstr>3. Dancing Produces Sexual Desire</vt:lpstr>
      <vt:lpstr>3. Dancing Produces Sexual Desire</vt:lpstr>
      <vt:lpstr>4. Dancing is a Stumbling Block</vt:lpstr>
      <vt:lpstr>5. Dancing Harms Our Influence</vt:lpstr>
      <vt:lpstr>5. Dancing Harms Our Influence</vt:lpstr>
      <vt:lpstr>5. Dancing Harms Our Influence</vt:lpstr>
      <vt:lpstr>To Those Who Want To Flirt With Worldliness…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Dancing</dc:title>
  <dc:creator>Heath</dc:creator>
  <cp:lastModifiedBy>Guest</cp:lastModifiedBy>
  <cp:revision>18</cp:revision>
  <dcterms:created xsi:type="dcterms:W3CDTF">2012-02-09T16:28:36Z</dcterms:created>
  <dcterms:modified xsi:type="dcterms:W3CDTF">2012-02-13T01:22:07Z</dcterms:modified>
</cp:coreProperties>
</file>