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65" r:id="rId3"/>
    <p:sldId id="266" r:id="rId4"/>
    <p:sldId id="267" r:id="rId5"/>
    <p:sldId id="268" r:id="rId6"/>
    <p:sldId id="262" r:id="rId7"/>
    <p:sldId id="263" r:id="rId8"/>
    <p:sldId id="264" r:id="rId9"/>
    <p:sldId id="269" r:id="rId10"/>
    <p:sldId id="270" r:id="rId11"/>
    <p:sldId id="271" r:id="rId12"/>
    <p:sldId id="272" r:id="rId13"/>
    <p:sldId id="257" r:id="rId14"/>
    <p:sldId id="258" r:id="rId15"/>
    <p:sldId id="25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7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EC353D-1FE5-41C7-9443-FC1432632F47}"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3125281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EC353D-1FE5-41C7-9443-FC1432632F47}"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198892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EC353D-1FE5-41C7-9443-FC1432632F47}"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183978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EC353D-1FE5-41C7-9443-FC1432632F47}"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1406634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EC353D-1FE5-41C7-9443-FC1432632F47}"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3298907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EC353D-1FE5-41C7-9443-FC1432632F47}" type="datetimeFigureOut">
              <a:rPr lang="en-US" smtClean="0"/>
              <a:pPr/>
              <a:t>6/12/2011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545674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EC353D-1FE5-41C7-9443-FC1432632F47}" type="datetimeFigureOut">
              <a:rPr lang="en-US" smtClean="0"/>
              <a:pPr/>
              <a:t>6/12/2011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1240009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EC353D-1FE5-41C7-9443-FC1432632F47}" type="datetimeFigureOut">
              <a:rPr lang="en-US" smtClean="0"/>
              <a:pPr/>
              <a:t>6/12/2011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3132149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EC353D-1FE5-41C7-9443-FC1432632F47}" type="datetimeFigureOut">
              <a:rPr lang="en-US" smtClean="0"/>
              <a:pPr/>
              <a:t>6/12/2011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62368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EC353D-1FE5-41C7-9443-FC1432632F47}" type="datetimeFigureOut">
              <a:rPr lang="en-US" smtClean="0"/>
              <a:pPr/>
              <a:t>6/12/2011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220473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EC353D-1FE5-41C7-9443-FC1432632F47}" type="datetimeFigureOut">
              <a:rPr lang="en-US" smtClean="0"/>
              <a:pPr/>
              <a:t>6/12/2011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3145149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C353D-1FE5-41C7-9443-FC1432632F47}" type="datetimeFigureOut">
              <a:rPr lang="en-US" smtClean="0"/>
              <a:pPr/>
              <a:t>6/12/2011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560EA-E604-4B8D-BD34-8EDF05715970}" type="slidenum">
              <a:rPr lang="en-US" smtClean="0"/>
              <a:pPr/>
              <a:t>‹#›</a:t>
            </a:fld>
            <a:endParaRPr lang="en-US"/>
          </a:p>
        </p:txBody>
      </p:sp>
    </p:spTree>
    <p:extLst>
      <p:ext uri="{BB962C8B-B14F-4D97-AF65-F5344CB8AC3E}">
        <p14:creationId xmlns:p14="http://schemas.microsoft.com/office/powerpoint/2010/main" xmlns="" val="66505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2400" y="152399"/>
            <a:ext cx="8839200" cy="5994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152400" y="152400"/>
            <a:ext cx="8153400" cy="1538883"/>
          </a:xfrm>
          <a:prstGeom prst="rect">
            <a:avLst/>
          </a:prstGeom>
          <a:noFill/>
        </p:spPr>
        <p:txBody>
          <a:bodyPr wrap="square" rtlCol="0">
            <a:spAutoFit/>
          </a:bodyPr>
          <a:lstStyle/>
          <a:p>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“Take Away the Stone”</a:t>
            </a:r>
          </a:p>
          <a:p>
            <a:r>
              <a:rPr 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John 11:39</a:t>
            </a:r>
            <a:endParaRPr 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xmlns="" val="90110824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Man Must Do His Part</a:t>
            </a:r>
            <a:endParaRPr lang="en-US" b="1" dirty="0">
              <a:solidFill>
                <a:schemeClr val="bg1"/>
              </a:solidFill>
            </a:endParaRPr>
          </a:p>
        </p:txBody>
      </p:sp>
      <p:sp>
        <p:nvSpPr>
          <p:cNvPr id="3" name="Content Placeholder 2"/>
          <p:cNvSpPr>
            <a:spLocks noGrp="1"/>
          </p:cNvSpPr>
          <p:nvPr>
            <p:ph idx="1"/>
          </p:nvPr>
        </p:nvSpPr>
        <p:spPr/>
        <p:txBody>
          <a:bodyPr/>
          <a:lstStyle/>
          <a:p>
            <a:r>
              <a:rPr lang="en-US" sz="3600" b="1" dirty="0" smtClean="0">
                <a:solidFill>
                  <a:schemeClr val="bg1"/>
                </a:solidFill>
              </a:rPr>
              <a:t>Repent</a:t>
            </a:r>
          </a:p>
          <a:p>
            <a:endParaRPr lang="en-US" sz="1000" dirty="0" smtClean="0">
              <a:solidFill>
                <a:schemeClr val="bg1"/>
              </a:solidFill>
            </a:endParaRPr>
          </a:p>
          <a:p>
            <a:r>
              <a:rPr lang="en-US" dirty="0" smtClean="0">
                <a:solidFill>
                  <a:schemeClr val="bg1"/>
                </a:solidFill>
              </a:rPr>
              <a:t>“Truly, these times of ignorance God overlooked, but now commands all men everywhere to repent” (Acts 17:30). </a:t>
            </a:r>
          </a:p>
        </p:txBody>
      </p:sp>
    </p:spTree>
    <p:extLst>
      <p:ext uri="{BB962C8B-B14F-4D97-AF65-F5344CB8AC3E}">
        <p14:creationId xmlns:p14="http://schemas.microsoft.com/office/powerpoint/2010/main" xmlns="" val="13963536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Man Must Do His Part</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rPr>
              <a:t>Confess Christ</a:t>
            </a:r>
          </a:p>
          <a:p>
            <a:endParaRPr lang="en-US" sz="1000" dirty="0" smtClean="0">
              <a:solidFill>
                <a:schemeClr val="bg1"/>
              </a:solidFill>
            </a:endParaRPr>
          </a:p>
          <a:p>
            <a:r>
              <a:rPr lang="en-US" dirty="0" smtClean="0">
                <a:solidFill>
                  <a:schemeClr val="bg1"/>
                </a:solidFill>
              </a:rPr>
              <a:t>“</a:t>
            </a:r>
            <a:r>
              <a:rPr lang="en-US" dirty="0">
                <a:solidFill>
                  <a:schemeClr val="bg1"/>
                </a:solidFill>
              </a:rPr>
              <a:t>T</a:t>
            </a:r>
            <a:r>
              <a:rPr lang="en-US" dirty="0" smtClean="0">
                <a:solidFill>
                  <a:schemeClr val="bg1"/>
                </a:solidFill>
              </a:rPr>
              <a:t>hat if you confess with your mouth the Lord Jesus and believe in your heart that God has raised Him from the dead, you will be saved. For with the heart one believes unto righteousness, and with the mouth confession is made unto salvation” (Romans 10:9-10). </a:t>
            </a:r>
          </a:p>
        </p:txBody>
      </p:sp>
    </p:spTree>
    <p:extLst>
      <p:ext uri="{BB962C8B-B14F-4D97-AF65-F5344CB8AC3E}">
        <p14:creationId xmlns:p14="http://schemas.microsoft.com/office/powerpoint/2010/main" xmlns="" val="13963536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Man Must Do His Part</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rPr>
              <a:t>Be Baptized</a:t>
            </a:r>
          </a:p>
          <a:p>
            <a:endParaRPr lang="en-US" sz="1000" dirty="0" smtClean="0">
              <a:solidFill>
                <a:schemeClr val="bg1"/>
              </a:solidFill>
            </a:endParaRPr>
          </a:p>
          <a:p>
            <a:r>
              <a:rPr lang="en-US" dirty="0" smtClean="0">
                <a:solidFill>
                  <a:schemeClr val="bg1"/>
                </a:solidFill>
              </a:rPr>
              <a:t>“Then Peter said to them, ‘Repent, and let every one of you be baptized in the name of Jesus Christ for the remission of sins; and you shall receive the gift of the Holy Spirit’”     (Acts 2:38). </a:t>
            </a:r>
          </a:p>
        </p:txBody>
      </p:sp>
    </p:spTree>
    <p:extLst>
      <p:ext uri="{BB962C8B-B14F-4D97-AF65-F5344CB8AC3E}">
        <p14:creationId xmlns:p14="http://schemas.microsoft.com/office/powerpoint/2010/main" xmlns="" val="13963536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5029200" cy="1143000"/>
          </a:xfrm>
        </p:spPr>
        <p:txBody>
          <a:bodyPr>
            <a:normAutofit fontScale="90000"/>
          </a:bodyPr>
          <a:lstStyle/>
          <a:p>
            <a:r>
              <a:rPr lang="en-US" b="1" dirty="0" smtClean="0"/>
              <a:t>“Take Away the Stone”</a:t>
            </a:r>
            <a:endParaRPr lang="en-US"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48325" y="304800"/>
            <a:ext cx="3038475" cy="20097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xmlns="" val="4971608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5029200" cy="1143000"/>
          </a:xfrm>
        </p:spPr>
        <p:txBody>
          <a:bodyPr>
            <a:normAutofit fontScale="90000"/>
          </a:bodyPr>
          <a:lstStyle/>
          <a:p>
            <a:r>
              <a:rPr lang="en-US" b="1" dirty="0" smtClean="0"/>
              <a:t>“Take Away the Stone”</a:t>
            </a:r>
            <a:endParaRPr lang="en-US" b="1" dirty="0"/>
          </a:p>
        </p:txBody>
      </p:sp>
      <p:sp>
        <p:nvSpPr>
          <p:cNvPr id="3" name="Content Placeholder 2"/>
          <p:cNvSpPr>
            <a:spLocks noGrp="1"/>
          </p:cNvSpPr>
          <p:nvPr>
            <p:ph idx="1"/>
          </p:nvPr>
        </p:nvSpPr>
        <p:spPr>
          <a:xfrm>
            <a:off x="457200" y="2667000"/>
            <a:ext cx="8229600" cy="3459163"/>
          </a:xfrm>
        </p:spPr>
        <p:txBody>
          <a:bodyPr>
            <a:normAutofit/>
          </a:bodyPr>
          <a:lstStyle/>
          <a:p>
            <a:pPr marL="0" indent="0">
              <a:buNone/>
            </a:pPr>
            <a:r>
              <a:rPr lang="en-US" b="1" dirty="0" smtClean="0"/>
              <a:t>“O Jerusalem, Jerusalem, the one who kills the prophets and stones those who are sent to her! How often I wanted to gather your children together, as a hen gathers her chicks under her wings, but you were not willing!” </a:t>
            </a:r>
          </a:p>
          <a:p>
            <a:pPr marL="0" indent="0" algn="r">
              <a:buNone/>
            </a:pPr>
            <a:r>
              <a:rPr lang="en-US" b="1" dirty="0" smtClean="0"/>
              <a:t>Matthew 23:37</a:t>
            </a:r>
            <a:endParaRPr lang="en-US"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48325" y="304800"/>
            <a:ext cx="3038475" cy="20097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5" name="Straight Connector 4"/>
          <p:cNvCxnSpPr/>
          <p:nvPr/>
        </p:nvCxnSpPr>
        <p:spPr>
          <a:xfrm>
            <a:off x="1752600" y="5105400"/>
            <a:ext cx="411480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xmlns="" val="3780340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5029200" cy="1143000"/>
          </a:xfrm>
        </p:spPr>
        <p:txBody>
          <a:bodyPr>
            <a:normAutofit fontScale="90000"/>
          </a:bodyPr>
          <a:lstStyle/>
          <a:p>
            <a:r>
              <a:rPr lang="en-US" b="1" dirty="0" smtClean="0"/>
              <a:t>“Take Away the Stone”</a:t>
            </a:r>
            <a:endParaRPr lang="en-US" b="1" dirty="0"/>
          </a:p>
        </p:txBody>
      </p:sp>
      <p:sp>
        <p:nvSpPr>
          <p:cNvPr id="3" name="Content Placeholder 2"/>
          <p:cNvSpPr>
            <a:spLocks noGrp="1"/>
          </p:cNvSpPr>
          <p:nvPr>
            <p:ph idx="1"/>
          </p:nvPr>
        </p:nvSpPr>
        <p:spPr>
          <a:xfrm>
            <a:off x="457200" y="2667000"/>
            <a:ext cx="8229600" cy="3459163"/>
          </a:xfrm>
        </p:spPr>
        <p:txBody>
          <a:bodyPr>
            <a:normAutofit/>
          </a:bodyPr>
          <a:lstStyle/>
          <a:p>
            <a:pPr marL="0" indent="0">
              <a:buNone/>
            </a:pPr>
            <a:r>
              <a:rPr lang="en-US" b="1" dirty="0" smtClean="0"/>
              <a:t>“O Jerusalem, Jerusalem, the one who kills the prophets and stones those who are sent to her! How often I wanted to gather your children together, as a hen gathers her chicks under her wings, but you were not willing!” </a:t>
            </a:r>
          </a:p>
          <a:p>
            <a:pPr marL="0" indent="0" algn="r">
              <a:buNone/>
            </a:pPr>
            <a:r>
              <a:rPr lang="en-US" b="1" dirty="0" smtClean="0"/>
              <a:t>Matthew 23:37</a:t>
            </a:r>
            <a:endParaRPr lang="en-US"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48325" y="304800"/>
            <a:ext cx="3038475" cy="20097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ounded Rectangle 3"/>
          <p:cNvSpPr/>
          <p:nvPr/>
        </p:nvSpPr>
        <p:spPr>
          <a:xfrm rot="463693">
            <a:off x="695520" y="2979280"/>
            <a:ext cx="79248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rot="463693">
            <a:off x="924120" y="3131680"/>
            <a:ext cx="7467600" cy="1200329"/>
          </a:xfrm>
          <a:prstGeom prst="rect">
            <a:avLst/>
          </a:prstGeom>
          <a:noFill/>
        </p:spPr>
        <p:txBody>
          <a:bodyPr wrap="square" rtlCol="0">
            <a:spAutoFit/>
          </a:bodyPr>
          <a:lstStyle/>
          <a:p>
            <a:pPr algn="ctr"/>
            <a:r>
              <a:rPr lang="en-US" sz="3600" b="1" dirty="0" smtClean="0">
                <a:solidFill>
                  <a:schemeClr val="bg1"/>
                </a:solidFill>
              </a:rPr>
              <a:t>Are you willing to take away the stone so that Jesus can give you life?</a:t>
            </a:r>
            <a:endParaRPr lang="en-US" sz="3600" b="1" dirty="0">
              <a:solidFill>
                <a:schemeClr val="bg1"/>
              </a:solidFill>
            </a:endParaRPr>
          </a:p>
        </p:txBody>
      </p:sp>
      <p:cxnSp>
        <p:nvCxnSpPr>
          <p:cNvPr id="7" name="Straight Connector 6"/>
          <p:cNvCxnSpPr/>
          <p:nvPr/>
        </p:nvCxnSpPr>
        <p:spPr>
          <a:xfrm>
            <a:off x="1752600" y="5105400"/>
            <a:ext cx="411480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xmlns="" val="3780340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48325" y="304800"/>
            <a:ext cx="3038475" cy="20097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0" name="Content Placeholder 9"/>
          <p:cNvSpPr>
            <a:spLocks noGrp="1"/>
          </p:cNvSpPr>
          <p:nvPr>
            <p:ph idx="1"/>
          </p:nvPr>
        </p:nvSpPr>
        <p:spPr/>
        <p:txBody>
          <a:bodyPr/>
          <a:lstStyle/>
          <a:p>
            <a:endParaRPr lang="en-US"/>
          </a:p>
        </p:txBody>
      </p:sp>
    </p:spTree>
    <p:extLst>
      <p:ext uri="{BB962C8B-B14F-4D97-AF65-F5344CB8AC3E}">
        <p14:creationId xmlns:p14="http://schemas.microsoft.com/office/powerpoint/2010/main" xmlns="" val="18699580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48325" y="304800"/>
            <a:ext cx="3038475" cy="20097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ounded Rectangular Callout 4"/>
          <p:cNvSpPr/>
          <p:nvPr/>
        </p:nvSpPr>
        <p:spPr>
          <a:xfrm>
            <a:off x="533400" y="533401"/>
            <a:ext cx="4724400" cy="1066800"/>
          </a:xfrm>
          <a:prstGeom prst="wedgeRoundRectCallout">
            <a:avLst>
              <a:gd name="adj1" fmla="val -46053"/>
              <a:gd name="adj2" fmla="val 98051"/>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38200" y="762000"/>
            <a:ext cx="4191000" cy="584775"/>
          </a:xfrm>
          <a:prstGeom prst="rect">
            <a:avLst/>
          </a:prstGeom>
          <a:noFill/>
        </p:spPr>
        <p:txBody>
          <a:bodyPr wrap="square" rtlCol="0">
            <a:spAutoFit/>
          </a:bodyPr>
          <a:lstStyle/>
          <a:p>
            <a:r>
              <a:rPr lang="en-US" sz="3200" b="1" dirty="0"/>
              <a:t>“Take away the stone.” </a:t>
            </a:r>
          </a:p>
        </p:txBody>
      </p:sp>
    </p:spTree>
    <p:extLst>
      <p:ext uri="{BB962C8B-B14F-4D97-AF65-F5344CB8AC3E}">
        <p14:creationId xmlns:p14="http://schemas.microsoft.com/office/powerpoint/2010/main" xmlns="" val="32213386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48325" y="304800"/>
            <a:ext cx="3038475" cy="20097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ounded Rectangular Callout 4"/>
          <p:cNvSpPr/>
          <p:nvPr/>
        </p:nvSpPr>
        <p:spPr>
          <a:xfrm>
            <a:off x="533400" y="533401"/>
            <a:ext cx="4724400" cy="1066800"/>
          </a:xfrm>
          <a:prstGeom prst="wedgeRoundRectCallout">
            <a:avLst>
              <a:gd name="adj1" fmla="val -46053"/>
              <a:gd name="adj2" fmla="val 98051"/>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38200" y="762000"/>
            <a:ext cx="4191000" cy="584775"/>
          </a:xfrm>
          <a:prstGeom prst="rect">
            <a:avLst/>
          </a:prstGeom>
          <a:noFill/>
        </p:spPr>
        <p:txBody>
          <a:bodyPr wrap="square" rtlCol="0">
            <a:spAutoFit/>
          </a:bodyPr>
          <a:lstStyle/>
          <a:p>
            <a:r>
              <a:rPr lang="en-US" sz="3200" b="1" dirty="0"/>
              <a:t>“Take away the stone.” </a:t>
            </a:r>
          </a:p>
        </p:txBody>
      </p:sp>
      <p:sp>
        <p:nvSpPr>
          <p:cNvPr id="8" name="Rounded Rectangular Callout 7"/>
          <p:cNvSpPr/>
          <p:nvPr/>
        </p:nvSpPr>
        <p:spPr>
          <a:xfrm>
            <a:off x="990600" y="2514600"/>
            <a:ext cx="5562600" cy="1066800"/>
          </a:xfrm>
          <a:prstGeom prst="wedgeRoundRectCallout">
            <a:avLst>
              <a:gd name="adj1" fmla="val -43054"/>
              <a:gd name="adj2" fmla="val 98051"/>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295400" y="2768025"/>
            <a:ext cx="5029200" cy="584775"/>
          </a:xfrm>
          <a:prstGeom prst="rect">
            <a:avLst/>
          </a:prstGeom>
          <a:noFill/>
        </p:spPr>
        <p:txBody>
          <a:bodyPr wrap="square" rtlCol="0">
            <a:spAutoFit/>
          </a:bodyPr>
          <a:lstStyle/>
          <a:p>
            <a:r>
              <a:rPr lang="en-US" sz="3200" b="1" dirty="0" smtClean="0"/>
              <a:t>“Loose him, and let him go.” </a:t>
            </a:r>
            <a:endParaRPr lang="en-US" sz="3200" b="1" dirty="0"/>
          </a:p>
        </p:txBody>
      </p:sp>
    </p:spTree>
    <p:extLst>
      <p:ext uri="{BB962C8B-B14F-4D97-AF65-F5344CB8AC3E}">
        <p14:creationId xmlns:p14="http://schemas.microsoft.com/office/powerpoint/2010/main" xmlns="" val="32213386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65637"/>
            <a:ext cx="8229600" cy="1858963"/>
          </a:xfrm>
        </p:spPr>
        <p:txBody>
          <a:bodyPr/>
          <a:lstStyle/>
          <a:p>
            <a:pPr marL="0" indent="0" algn="ctr">
              <a:buNone/>
            </a:pPr>
            <a:r>
              <a:rPr lang="en-US" b="1" dirty="0" smtClean="0">
                <a:solidFill>
                  <a:srgbClr val="000066"/>
                </a:solidFill>
              </a:rPr>
              <a:t>Why didn’t Jesus remove the stone                   and release Lazarus Himself?</a:t>
            </a:r>
            <a:endParaRPr lang="en-US" b="1" dirty="0">
              <a:solidFill>
                <a:srgbClr val="000066"/>
              </a:solidFill>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48325" y="304800"/>
            <a:ext cx="3038475" cy="20097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ounded Rectangular Callout 4"/>
          <p:cNvSpPr/>
          <p:nvPr/>
        </p:nvSpPr>
        <p:spPr>
          <a:xfrm>
            <a:off x="533400" y="533401"/>
            <a:ext cx="4724400" cy="1066800"/>
          </a:xfrm>
          <a:prstGeom prst="wedgeRoundRectCallout">
            <a:avLst>
              <a:gd name="adj1" fmla="val -46053"/>
              <a:gd name="adj2" fmla="val 98051"/>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38200" y="762000"/>
            <a:ext cx="4191000" cy="584775"/>
          </a:xfrm>
          <a:prstGeom prst="rect">
            <a:avLst/>
          </a:prstGeom>
          <a:noFill/>
        </p:spPr>
        <p:txBody>
          <a:bodyPr wrap="square" rtlCol="0">
            <a:spAutoFit/>
          </a:bodyPr>
          <a:lstStyle/>
          <a:p>
            <a:r>
              <a:rPr lang="en-US" sz="3200" b="1" dirty="0"/>
              <a:t>“Take away the stone.” </a:t>
            </a:r>
          </a:p>
        </p:txBody>
      </p:sp>
      <p:sp>
        <p:nvSpPr>
          <p:cNvPr id="8" name="Rounded Rectangular Callout 7"/>
          <p:cNvSpPr/>
          <p:nvPr/>
        </p:nvSpPr>
        <p:spPr>
          <a:xfrm>
            <a:off x="990600" y="2514600"/>
            <a:ext cx="5562600" cy="1066800"/>
          </a:xfrm>
          <a:prstGeom prst="wedgeRoundRectCallout">
            <a:avLst>
              <a:gd name="adj1" fmla="val -43054"/>
              <a:gd name="adj2" fmla="val 98051"/>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295400" y="2768025"/>
            <a:ext cx="5029200" cy="584775"/>
          </a:xfrm>
          <a:prstGeom prst="rect">
            <a:avLst/>
          </a:prstGeom>
          <a:noFill/>
        </p:spPr>
        <p:txBody>
          <a:bodyPr wrap="square" rtlCol="0">
            <a:spAutoFit/>
          </a:bodyPr>
          <a:lstStyle/>
          <a:p>
            <a:r>
              <a:rPr lang="en-US" sz="3200" b="1" dirty="0" smtClean="0"/>
              <a:t>“Loose him, and let him go.” </a:t>
            </a:r>
            <a:endParaRPr lang="en-US" sz="3200" b="1" dirty="0"/>
          </a:p>
        </p:txBody>
      </p:sp>
    </p:spTree>
    <p:extLst>
      <p:ext uri="{BB962C8B-B14F-4D97-AF65-F5344CB8AC3E}">
        <p14:creationId xmlns:p14="http://schemas.microsoft.com/office/powerpoint/2010/main" xmlns="" val="32213386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God Never Does For Man               What Man Can Do For Himself</a:t>
            </a:r>
            <a:endParaRPr lang="en-US" b="1" dirty="0">
              <a:solidFill>
                <a:schemeClr val="bg1"/>
              </a:solidFill>
            </a:endParaRPr>
          </a:p>
        </p:txBody>
      </p:sp>
      <p:sp>
        <p:nvSpPr>
          <p:cNvPr id="3" name="Content Placeholder 2"/>
          <p:cNvSpPr>
            <a:spLocks noGrp="1"/>
          </p:cNvSpPr>
          <p:nvPr>
            <p:ph idx="1"/>
          </p:nvPr>
        </p:nvSpPr>
        <p:spPr>
          <a:xfrm>
            <a:off x="457200" y="1722437"/>
            <a:ext cx="8229600" cy="4525963"/>
          </a:xfrm>
        </p:spPr>
        <p:txBody>
          <a:bodyPr/>
          <a:lstStyle/>
          <a:p>
            <a:r>
              <a:rPr lang="en-US" dirty="0" smtClean="0">
                <a:solidFill>
                  <a:schemeClr val="bg1"/>
                </a:solidFill>
              </a:rPr>
              <a:t>Tuning water into wine (John 2)</a:t>
            </a:r>
          </a:p>
          <a:p>
            <a:r>
              <a:rPr lang="en-US" dirty="0" smtClean="0">
                <a:solidFill>
                  <a:schemeClr val="bg1"/>
                </a:solidFill>
              </a:rPr>
              <a:t>Feeding the 5,000 (John 6)</a:t>
            </a:r>
          </a:p>
          <a:p>
            <a:r>
              <a:rPr lang="en-US" dirty="0" smtClean="0">
                <a:solidFill>
                  <a:schemeClr val="bg1"/>
                </a:solidFill>
              </a:rPr>
              <a:t>Healing the man born blind (John 9)</a:t>
            </a:r>
          </a:p>
          <a:p>
            <a:endParaRPr lang="en-US" sz="1000" dirty="0">
              <a:solidFill>
                <a:schemeClr val="bg1"/>
              </a:solidFill>
            </a:endParaRPr>
          </a:p>
          <a:p>
            <a:r>
              <a:rPr lang="en-US" dirty="0" smtClean="0">
                <a:solidFill>
                  <a:schemeClr val="bg1"/>
                </a:solidFill>
              </a:rPr>
              <a:t>Noah built his own ark (Heb. 11:7)</a:t>
            </a:r>
          </a:p>
          <a:p>
            <a:r>
              <a:rPr lang="en-US" dirty="0" smtClean="0">
                <a:solidFill>
                  <a:schemeClr val="bg1"/>
                </a:solidFill>
              </a:rPr>
              <a:t>Deliverance of Israel from Egypt (Ex. 3:7-10)</a:t>
            </a:r>
          </a:p>
          <a:p>
            <a:r>
              <a:rPr lang="en-US" dirty="0" smtClean="0">
                <a:solidFill>
                  <a:schemeClr val="bg1"/>
                </a:solidFill>
              </a:rPr>
              <a:t>Deliverance from Fiery Serpents (Num. 21:8-9)</a:t>
            </a:r>
            <a:endParaRPr lang="en-US" dirty="0">
              <a:solidFill>
                <a:schemeClr val="bg1"/>
              </a:solidFill>
            </a:endParaRPr>
          </a:p>
        </p:txBody>
      </p:sp>
    </p:spTree>
    <p:extLst>
      <p:ext uri="{BB962C8B-B14F-4D97-AF65-F5344CB8AC3E}">
        <p14:creationId xmlns:p14="http://schemas.microsoft.com/office/powerpoint/2010/main" xmlns="" val="38784622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God Always Does For Man What Man Is Unable To Do For Himself</a:t>
            </a:r>
            <a:endParaRPr lang="en-US" b="1" dirty="0">
              <a:solidFill>
                <a:schemeClr val="bg1"/>
              </a:solidFill>
            </a:endParaRPr>
          </a:p>
        </p:txBody>
      </p:sp>
      <p:sp>
        <p:nvSpPr>
          <p:cNvPr id="3" name="Content Placeholder 2"/>
          <p:cNvSpPr>
            <a:spLocks noGrp="1"/>
          </p:cNvSpPr>
          <p:nvPr>
            <p:ph idx="1"/>
          </p:nvPr>
        </p:nvSpPr>
        <p:spPr>
          <a:xfrm>
            <a:off x="457200" y="1722437"/>
            <a:ext cx="8229600" cy="4449763"/>
          </a:xfrm>
        </p:spPr>
        <p:txBody>
          <a:bodyPr>
            <a:normAutofit/>
          </a:bodyPr>
          <a:lstStyle/>
          <a:p>
            <a:r>
              <a:rPr lang="en-US" dirty="0">
                <a:solidFill>
                  <a:schemeClr val="bg1"/>
                </a:solidFill>
              </a:rPr>
              <a:t>God saves us (Titus 3:5, Eph. 2:8-9</a:t>
            </a:r>
            <a:r>
              <a:rPr lang="en-US" dirty="0" smtClean="0">
                <a:solidFill>
                  <a:schemeClr val="bg1"/>
                </a:solidFill>
              </a:rPr>
              <a:t>) </a:t>
            </a:r>
            <a:endParaRPr lang="en-US" dirty="0">
              <a:solidFill>
                <a:schemeClr val="bg1"/>
              </a:solidFill>
            </a:endParaRPr>
          </a:p>
          <a:p>
            <a:r>
              <a:rPr lang="en-US" dirty="0" smtClean="0">
                <a:solidFill>
                  <a:schemeClr val="bg1"/>
                </a:solidFill>
              </a:rPr>
              <a:t>Made </a:t>
            </a:r>
            <a:r>
              <a:rPr lang="en-US" dirty="0">
                <a:solidFill>
                  <a:schemeClr val="bg1"/>
                </a:solidFill>
              </a:rPr>
              <a:t>the plan of salvation (Gal. 1:11, </a:t>
            </a:r>
            <a:r>
              <a:rPr lang="en-US" dirty="0" smtClean="0">
                <a:solidFill>
                  <a:schemeClr val="bg1"/>
                </a:solidFill>
              </a:rPr>
              <a:t>              2 </a:t>
            </a:r>
            <a:r>
              <a:rPr lang="en-US" dirty="0">
                <a:solidFill>
                  <a:schemeClr val="bg1"/>
                </a:solidFill>
              </a:rPr>
              <a:t>Tim. 1:9</a:t>
            </a:r>
            <a:r>
              <a:rPr lang="en-US" dirty="0" smtClean="0">
                <a:solidFill>
                  <a:schemeClr val="bg1"/>
                </a:solidFill>
              </a:rPr>
              <a:t>)</a:t>
            </a:r>
            <a:endParaRPr lang="en-US" dirty="0">
              <a:solidFill>
                <a:schemeClr val="bg1"/>
              </a:solidFill>
            </a:endParaRPr>
          </a:p>
          <a:p>
            <a:r>
              <a:rPr lang="en-US" dirty="0" smtClean="0">
                <a:solidFill>
                  <a:schemeClr val="bg1"/>
                </a:solidFill>
              </a:rPr>
              <a:t>Furnished </a:t>
            </a:r>
            <a:r>
              <a:rPr lang="en-US" dirty="0">
                <a:solidFill>
                  <a:schemeClr val="bg1"/>
                </a:solidFill>
              </a:rPr>
              <a:t>the sacrifice (John 3:16</a:t>
            </a:r>
            <a:r>
              <a:rPr lang="en-US" dirty="0" smtClean="0">
                <a:solidFill>
                  <a:schemeClr val="bg1"/>
                </a:solidFill>
              </a:rPr>
              <a:t>)</a:t>
            </a:r>
            <a:endParaRPr lang="en-US" dirty="0">
              <a:solidFill>
                <a:schemeClr val="bg1"/>
              </a:solidFill>
            </a:endParaRPr>
          </a:p>
          <a:p>
            <a:r>
              <a:rPr lang="en-US" dirty="0" smtClean="0">
                <a:solidFill>
                  <a:schemeClr val="bg1"/>
                </a:solidFill>
              </a:rPr>
              <a:t>Sets </a:t>
            </a:r>
            <a:r>
              <a:rPr lang="en-US" dirty="0">
                <a:solidFill>
                  <a:schemeClr val="bg1"/>
                </a:solidFill>
              </a:rPr>
              <a:t>forth </a:t>
            </a:r>
            <a:r>
              <a:rPr lang="en-US" dirty="0" smtClean="0">
                <a:solidFill>
                  <a:schemeClr val="bg1"/>
                </a:solidFill>
              </a:rPr>
              <a:t>conditions </a:t>
            </a:r>
            <a:r>
              <a:rPr lang="en-US" dirty="0">
                <a:solidFill>
                  <a:schemeClr val="bg1"/>
                </a:solidFill>
              </a:rPr>
              <a:t>to be met (Heb. </a:t>
            </a:r>
            <a:r>
              <a:rPr lang="en-US" dirty="0" smtClean="0">
                <a:solidFill>
                  <a:schemeClr val="bg1"/>
                </a:solidFill>
              </a:rPr>
              <a:t>5:9)</a:t>
            </a:r>
            <a:endParaRPr lang="en-US" dirty="0">
              <a:solidFill>
                <a:schemeClr val="bg1"/>
              </a:solidFill>
            </a:endParaRPr>
          </a:p>
          <a:p>
            <a:r>
              <a:rPr lang="en-US" dirty="0" smtClean="0">
                <a:solidFill>
                  <a:schemeClr val="bg1"/>
                </a:solidFill>
              </a:rPr>
              <a:t>Gives </a:t>
            </a:r>
            <a:r>
              <a:rPr lang="en-US" dirty="0">
                <a:solidFill>
                  <a:schemeClr val="bg1"/>
                </a:solidFill>
              </a:rPr>
              <a:t>us time and opportunity (2 Pet. 3:9</a:t>
            </a:r>
            <a:r>
              <a:rPr lang="en-US" dirty="0" smtClean="0">
                <a:solidFill>
                  <a:schemeClr val="bg1"/>
                </a:solidFill>
              </a:rPr>
              <a:t>) </a:t>
            </a:r>
            <a:endParaRPr lang="en-US" dirty="0">
              <a:solidFill>
                <a:schemeClr val="bg1"/>
              </a:solidFill>
            </a:endParaRPr>
          </a:p>
          <a:p>
            <a:r>
              <a:rPr lang="en-US" dirty="0" smtClean="0">
                <a:solidFill>
                  <a:schemeClr val="bg1"/>
                </a:solidFill>
              </a:rPr>
              <a:t>Adds </a:t>
            </a:r>
            <a:r>
              <a:rPr lang="en-US" dirty="0">
                <a:solidFill>
                  <a:schemeClr val="bg1"/>
                </a:solidFill>
              </a:rPr>
              <a:t>us to the church (Acts 2:47</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xmlns="" val="6758433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Man Must Do His Part</a:t>
            </a:r>
            <a:endParaRPr lang="en-US" b="1" dirty="0">
              <a:solidFill>
                <a:schemeClr val="bg1"/>
              </a:solidFill>
            </a:endParaRPr>
          </a:p>
        </p:txBody>
      </p:sp>
    </p:spTree>
    <p:extLst>
      <p:ext uri="{BB962C8B-B14F-4D97-AF65-F5344CB8AC3E}">
        <p14:creationId xmlns:p14="http://schemas.microsoft.com/office/powerpoint/2010/main" xmlns="" val="39401946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Man Must Do His Part</a:t>
            </a:r>
            <a:endParaRPr lang="en-US" b="1" dirty="0">
              <a:solidFill>
                <a:schemeClr val="bg1"/>
              </a:solidFill>
            </a:endParaRPr>
          </a:p>
        </p:txBody>
      </p:sp>
      <p:sp>
        <p:nvSpPr>
          <p:cNvPr id="3" name="Content Placeholder 2"/>
          <p:cNvSpPr>
            <a:spLocks noGrp="1"/>
          </p:cNvSpPr>
          <p:nvPr>
            <p:ph idx="1"/>
          </p:nvPr>
        </p:nvSpPr>
        <p:spPr/>
        <p:txBody>
          <a:bodyPr/>
          <a:lstStyle/>
          <a:p>
            <a:r>
              <a:rPr lang="en-US" sz="3600" b="1" dirty="0" smtClean="0">
                <a:solidFill>
                  <a:schemeClr val="bg1"/>
                </a:solidFill>
              </a:rPr>
              <a:t>Believe</a:t>
            </a:r>
          </a:p>
          <a:p>
            <a:endParaRPr lang="en-US" sz="1000" dirty="0" smtClean="0">
              <a:solidFill>
                <a:schemeClr val="bg1"/>
              </a:solidFill>
            </a:endParaRPr>
          </a:p>
          <a:p>
            <a:r>
              <a:rPr lang="en-US" dirty="0" smtClean="0">
                <a:solidFill>
                  <a:schemeClr val="bg1"/>
                </a:solidFill>
              </a:rPr>
              <a:t>“Therefore I said to you that you will die in your sins; for if you do not believe that I am He, you will die in your sins” (John 8:24). </a:t>
            </a:r>
          </a:p>
        </p:txBody>
      </p:sp>
    </p:spTree>
    <p:extLst>
      <p:ext uri="{BB962C8B-B14F-4D97-AF65-F5344CB8AC3E}">
        <p14:creationId xmlns:p14="http://schemas.microsoft.com/office/powerpoint/2010/main" xmlns="" val="13963536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517</Words>
  <Application>Microsoft Office PowerPoint</Application>
  <PresentationFormat>On-screen Show (4:3)</PresentationFormat>
  <Paragraphs>48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God Never Does For Man               What Man Can Do For Himself</vt:lpstr>
      <vt:lpstr>God Always Does For Man What Man Is Unable To Do For Himself</vt:lpstr>
      <vt:lpstr>Man Must Do His Part</vt:lpstr>
      <vt:lpstr>Man Must Do His Part</vt:lpstr>
      <vt:lpstr>Man Must Do His Part</vt:lpstr>
      <vt:lpstr>Man Must Do His Part</vt:lpstr>
      <vt:lpstr>Man Must Do His Part</vt:lpstr>
      <vt:lpstr>“Take Away the Stone”</vt:lpstr>
      <vt:lpstr>“Take Away the Stone”</vt:lpstr>
      <vt:lpstr>“Take Away the Stone”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Take Away the Stone</dc:title>
  <dc:creator>Heath</dc:creator>
  <cp:lastModifiedBy>Guest</cp:lastModifiedBy>
  <cp:revision>12</cp:revision>
  <dcterms:created xsi:type="dcterms:W3CDTF">2011-06-10T14:55:34Z</dcterms:created>
  <dcterms:modified xsi:type="dcterms:W3CDTF">2011-06-12T22:37:44Z</dcterms:modified>
</cp:coreProperties>
</file>