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4" r:id="rId4"/>
    <p:sldId id="285" r:id="rId5"/>
    <p:sldId id="286" r:id="rId6"/>
    <p:sldId id="258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1" r:id="rId16"/>
    <p:sldId id="272" r:id="rId17"/>
    <p:sldId id="273" r:id="rId18"/>
    <p:sldId id="268" r:id="rId19"/>
    <p:sldId id="275" r:id="rId20"/>
    <p:sldId id="276" r:id="rId21"/>
    <p:sldId id="277" r:id="rId22"/>
    <p:sldId id="28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8C9391-F7F0-4DAC-87E3-A0413D35FD63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924911-13EF-4D59-AEB1-BC40A2F5C2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8C9391-F7F0-4DAC-87E3-A0413D35FD63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924911-13EF-4D59-AEB1-BC40A2F5C2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8C9391-F7F0-4DAC-87E3-A0413D35FD63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924911-13EF-4D59-AEB1-BC40A2F5C2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8C9391-F7F0-4DAC-87E3-A0413D35FD63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924911-13EF-4D59-AEB1-BC40A2F5C2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8C9391-F7F0-4DAC-87E3-A0413D35FD63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924911-13EF-4D59-AEB1-BC40A2F5C2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8C9391-F7F0-4DAC-87E3-A0413D35FD63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924911-13EF-4D59-AEB1-BC40A2F5C2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8C9391-F7F0-4DAC-87E3-A0413D35FD63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924911-13EF-4D59-AEB1-BC40A2F5C2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8C9391-F7F0-4DAC-87E3-A0413D35FD63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924911-13EF-4D59-AEB1-BC40A2F5C2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8C9391-F7F0-4DAC-87E3-A0413D35FD63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924911-13EF-4D59-AEB1-BC40A2F5C2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8C9391-F7F0-4DAC-87E3-A0413D35FD63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924911-13EF-4D59-AEB1-BC40A2F5C2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8C9391-F7F0-4DAC-87E3-A0413D35FD63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924911-13EF-4D59-AEB1-BC40A2F5C2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18C9391-F7F0-4DAC-87E3-A0413D35FD63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C924911-13EF-4D59-AEB1-BC40A2F5C2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76" y="1371600"/>
            <a:ext cx="7772400" cy="99919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smtClean="0">
                <a:solidFill>
                  <a:srgbClr val="002060"/>
                </a:solidFill>
              </a:rPr>
              <a:t>Perseverance</a:t>
            </a:r>
            <a:endParaRPr lang="en-US" sz="6000" dirty="0">
              <a:solidFill>
                <a:srgbClr val="002060"/>
              </a:solidFill>
            </a:endParaRPr>
          </a:p>
        </p:txBody>
      </p:sp>
      <p:pic>
        <p:nvPicPr>
          <p:cNvPr id="1026" name="Picture 2" descr="http://rds.yahoo.com/_ylt=A0PDoS12.KZNBmYAAl6jzbkF/SIG=137otu658/EXP=1302817014/**http%3a/www.clker.com/cliparts/Y/l/i/h/G/f/jumping-dancing-silhouette-running-h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88466" y="4013200"/>
            <a:ext cx="1416934" cy="231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304601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  <a:effectLst/>
              </a:rPr>
              <a:t>Why Do We Need Perseverance?</a:t>
            </a:r>
            <a:endParaRPr lang="en-US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600200"/>
            <a:ext cx="8183880" cy="4416552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en-US" sz="3200" b="1" dirty="0" smtClean="0"/>
              <a:t>To practice self-control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n-US" sz="3200" b="1" dirty="0"/>
              <a:t>T</a:t>
            </a:r>
            <a:r>
              <a:rPr lang="en-US" sz="3200" b="1" dirty="0" smtClean="0"/>
              <a:t>he way is difficult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n-US" sz="3200" b="1" dirty="0" smtClean="0"/>
              <a:t>We are not there yet</a:t>
            </a:r>
          </a:p>
          <a:p>
            <a:pPr lvl="1">
              <a:buClr>
                <a:schemeClr val="accent3">
                  <a:lumMod val="50000"/>
                </a:schemeClr>
              </a:buClr>
            </a:pPr>
            <a:r>
              <a:rPr lang="en-US" sz="2800" b="1" dirty="0" smtClean="0">
                <a:solidFill>
                  <a:srgbClr val="002060"/>
                </a:solidFill>
              </a:rPr>
              <a:t>Hebrews 10:36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75295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  <a:effectLst/>
              </a:rPr>
              <a:t>Why Do We Need Perseverance?</a:t>
            </a:r>
            <a:endParaRPr lang="en-US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600200"/>
            <a:ext cx="8183880" cy="4416552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en-US" sz="3200" b="1" dirty="0" smtClean="0"/>
              <a:t>To practice self-control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n-US" sz="3200" b="1" dirty="0"/>
              <a:t>T</a:t>
            </a:r>
            <a:r>
              <a:rPr lang="en-US" sz="3200" b="1" dirty="0" smtClean="0"/>
              <a:t>he way is difficult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n-US" sz="3200" b="1" dirty="0" smtClean="0"/>
              <a:t>We are not there yet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n-US" sz="3200" b="1" dirty="0" smtClean="0"/>
              <a:t>Persecutions will come</a:t>
            </a:r>
          </a:p>
          <a:p>
            <a:pPr lvl="1">
              <a:buClr>
                <a:schemeClr val="accent3">
                  <a:lumMod val="50000"/>
                </a:schemeClr>
              </a:buClr>
            </a:pPr>
            <a:r>
              <a:rPr lang="en-US" sz="2800" b="1" dirty="0" smtClean="0">
                <a:solidFill>
                  <a:srgbClr val="002060"/>
                </a:solidFill>
              </a:rPr>
              <a:t>2 Timothy 3:12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75295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762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  <a:effectLst/>
              </a:rPr>
              <a:t>How Does Perseverance Work? </a:t>
            </a:r>
            <a:endParaRPr lang="en-US" dirty="0">
              <a:solidFill>
                <a:srgbClr val="00206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752954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762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  <a:effectLst/>
              </a:rPr>
              <a:t>How Does Perseverance Work? </a:t>
            </a:r>
            <a:endParaRPr lang="en-US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600200"/>
            <a:ext cx="8183880" cy="4416552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en-US" sz="3200" b="1" dirty="0" smtClean="0"/>
              <a:t>Passive – Endurance</a:t>
            </a:r>
          </a:p>
          <a:p>
            <a:pPr lvl="1">
              <a:buClr>
                <a:schemeClr val="accent3">
                  <a:lumMod val="50000"/>
                </a:schemeClr>
              </a:buClr>
            </a:pPr>
            <a:r>
              <a:rPr lang="en-US" sz="2800" b="1" dirty="0" smtClean="0">
                <a:solidFill>
                  <a:srgbClr val="002060"/>
                </a:solidFill>
              </a:rPr>
              <a:t>Romans 12:12</a:t>
            </a:r>
          </a:p>
          <a:p>
            <a:pPr lvl="1">
              <a:buClr>
                <a:schemeClr val="accent3">
                  <a:lumMod val="50000"/>
                </a:schemeClr>
              </a:buClr>
            </a:pPr>
            <a:r>
              <a:rPr lang="en-US" sz="2800" b="1" dirty="0" smtClean="0">
                <a:solidFill>
                  <a:srgbClr val="002060"/>
                </a:solidFill>
              </a:rPr>
              <a:t>2 Timothy 2:3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95666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762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  <a:effectLst/>
              </a:rPr>
              <a:t>How Does Perseverance Work? </a:t>
            </a:r>
            <a:endParaRPr lang="en-US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600200"/>
            <a:ext cx="8183880" cy="4416552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en-US" sz="3200" b="1" dirty="0" smtClean="0"/>
              <a:t>Active – Persistence</a:t>
            </a:r>
          </a:p>
        </p:txBody>
      </p:sp>
    </p:spTree>
    <p:extLst>
      <p:ext uri="{BB962C8B-B14F-4D97-AF65-F5344CB8AC3E}">
        <p14:creationId xmlns:p14="http://schemas.microsoft.com/office/powerpoint/2010/main" xmlns="" val="29995666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762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  <a:effectLst/>
              </a:rPr>
              <a:t>How Does Perseverance Work? </a:t>
            </a:r>
            <a:endParaRPr lang="en-US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600200"/>
            <a:ext cx="8183880" cy="4416552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en-US" sz="3200" b="1" dirty="0" smtClean="0"/>
              <a:t>Active – Persistence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endParaRPr lang="en-US" sz="800" b="1" dirty="0" smtClean="0"/>
          </a:p>
          <a:p>
            <a:pPr marL="514350" indent="-514350">
              <a:buClr>
                <a:schemeClr val="accent3">
                  <a:lumMod val="50000"/>
                </a:schemeClr>
              </a:buClr>
              <a:buFont typeface="+mj-lt"/>
              <a:buAutoNum type="arabicPeriod"/>
            </a:pPr>
            <a:r>
              <a:rPr lang="en-US" sz="3200" b="1" dirty="0" smtClean="0"/>
              <a:t>Running a race - </a:t>
            </a:r>
            <a:r>
              <a:rPr lang="en-US" b="1" dirty="0" smtClean="0">
                <a:solidFill>
                  <a:srgbClr val="002060"/>
                </a:solidFill>
              </a:rPr>
              <a:t>Heb. 12:1</a:t>
            </a:r>
          </a:p>
        </p:txBody>
      </p:sp>
    </p:spTree>
    <p:extLst>
      <p:ext uri="{BB962C8B-B14F-4D97-AF65-F5344CB8AC3E}">
        <p14:creationId xmlns:p14="http://schemas.microsoft.com/office/powerpoint/2010/main" xmlns="" val="11825041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762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  <a:effectLst/>
              </a:rPr>
              <a:t>How Does Perseverance Work? </a:t>
            </a:r>
            <a:endParaRPr lang="en-US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600200"/>
            <a:ext cx="8183880" cy="4416552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en-US" sz="3200" b="1" dirty="0" smtClean="0"/>
              <a:t>Active – Persistence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endParaRPr lang="en-US" sz="800" b="1" dirty="0" smtClean="0"/>
          </a:p>
          <a:p>
            <a:pPr marL="514350" indent="-514350">
              <a:buClr>
                <a:schemeClr val="accent3">
                  <a:lumMod val="50000"/>
                </a:schemeClr>
              </a:buClr>
              <a:buFont typeface="+mj-lt"/>
              <a:buAutoNum type="arabicPeriod"/>
            </a:pPr>
            <a:r>
              <a:rPr lang="en-US" sz="3200" b="1" dirty="0" smtClean="0"/>
              <a:t>Running a race - </a:t>
            </a:r>
            <a:r>
              <a:rPr lang="en-US" b="1" dirty="0" smtClean="0">
                <a:solidFill>
                  <a:srgbClr val="002060"/>
                </a:solidFill>
              </a:rPr>
              <a:t>Heb. 12:1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  <a:buFont typeface="+mj-lt"/>
              <a:buAutoNum type="arabicPeriod"/>
            </a:pPr>
            <a:r>
              <a:rPr lang="en-US" sz="3200" b="1" dirty="0" smtClean="0"/>
              <a:t>Doing good - </a:t>
            </a:r>
            <a:r>
              <a:rPr lang="en-US" b="1" dirty="0" smtClean="0">
                <a:solidFill>
                  <a:srgbClr val="002060"/>
                </a:solidFill>
              </a:rPr>
              <a:t>Rom. 2:7-10</a:t>
            </a:r>
          </a:p>
        </p:txBody>
      </p:sp>
    </p:spTree>
    <p:extLst>
      <p:ext uri="{BB962C8B-B14F-4D97-AF65-F5344CB8AC3E}">
        <p14:creationId xmlns:p14="http://schemas.microsoft.com/office/powerpoint/2010/main" xmlns="" val="11825041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762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  <a:effectLst/>
              </a:rPr>
              <a:t>How Does Perseverance Work? </a:t>
            </a:r>
            <a:endParaRPr lang="en-US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600200"/>
            <a:ext cx="8183880" cy="4416552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en-US" sz="3200" b="1" dirty="0" smtClean="0"/>
              <a:t>Active – Persistence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endParaRPr lang="en-US" sz="800" b="1" dirty="0" smtClean="0"/>
          </a:p>
          <a:p>
            <a:pPr marL="514350" indent="-514350">
              <a:buClr>
                <a:schemeClr val="accent3">
                  <a:lumMod val="50000"/>
                </a:schemeClr>
              </a:buClr>
              <a:buFont typeface="+mj-lt"/>
              <a:buAutoNum type="arabicPeriod"/>
            </a:pPr>
            <a:r>
              <a:rPr lang="en-US" sz="3200" b="1" dirty="0" smtClean="0"/>
              <a:t>Running a race - </a:t>
            </a:r>
            <a:r>
              <a:rPr lang="en-US" b="1" dirty="0" smtClean="0">
                <a:solidFill>
                  <a:srgbClr val="002060"/>
                </a:solidFill>
              </a:rPr>
              <a:t>Heb. 12:1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  <a:buFont typeface="+mj-lt"/>
              <a:buAutoNum type="arabicPeriod"/>
            </a:pPr>
            <a:r>
              <a:rPr lang="en-US" sz="3200" b="1" dirty="0" smtClean="0"/>
              <a:t>Doing good - </a:t>
            </a:r>
            <a:r>
              <a:rPr lang="en-US" b="1" dirty="0" smtClean="0">
                <a:solidFill>
                  <a:srgbClr val="002060"/>
                </a:solidFill>
              </a:rPr>
              <a:t>Rom. 2:7-10</a:t>
            </a:r>
          </a:p>
          <a:p>
            <a:pPr marL="514350" indent="-514350">
              <a:buClr>
                <a:schemeClr val="accent3">
                  <a:lumMod val="50000"/>
                </a:schemeClr>
              </a:buClr>
              <a:buFont typeface="+mj-lt"/>
              <a:buAutoNum type="arabicPeriod"/>
            </a:pPr>
            <a:r>
              <a:rPr lang="en-US" sz="3200" b="1" dirty="0" smtClean="0"/>
              <a:t>Bearing fruit - </a:t>
            </a:r>
            <a:r>
              <a:rPr lang="en-US" b="1" dirty="0" smtClean="0">
                <a:solidFill>
                  <a:srgbClr val="002060"/>
                </a:solidFill>
              </a:rPr>
              <a:t>Luke 8:15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25041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  <a:effectLst/>
              </a:rPr>
              <a:t>How Do We Obtain Perseverance? </a:t>
            </a:r>
            <a:endParaRPr lang="en-US" dirty="0">
              <a:solidFill>
                <a:srgbClr val="00206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956662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  <a:effectLst/>
              </a:rPr>
              <a:t>How Do We Obtain Perseverance? </a:t>
            </a:r>
            <a:endParaRPr lang="en-US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600200"/>
            <a:ext cx="8183880" cy="4416552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en-US" sz="3200" b="1" dirty="0" smtClean="0"/>
              <a:t>By persevering – </a:t>
            </a:r>
            <a:r>
              <a:rPr lang="en-US" sz="2800" b="1" dirty="0" smtClean="0">
                <a:solidFill>
                  <a:srgbClr val="002060"/>
                </a:solidFill>
              </a:rPr>
              <a:t>James 1:2-4</a:t>
            </a:r>
          </a:p>
        </p:txBody>
      </p:sp>
    </p:spTree>
    <p:extLst>
      <p:ext uri="{BB962C8B-B14F-4D97-AF65-F5344CB8AC3E}">
        <p14:creationId xmlns:p14="http://schemas.microsoft.com/office/powerpoint/2010/main" xmlns="" val="11229976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762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  <a:effectLst/>
              </a:rPr>
              <a:t>What Is Perseverance?</a:t>
            </a:r>
            <a:endParaRPr lang="en-US" dirty="0">
              <a:solidFill>
                <a:srgbClr val="00206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328463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  <a:effectLst/>
              </a:rPr>
              <a:t>How Do We Obtain Perseverance? </a:t>
            </a:r>
            <a:endParaRPr lang="en-US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600200"/>
            <a:ext cx="8183880" cy="4416552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en-US" sz="3200" b="1" dirty="0" smtClean="0"/>
              <a:t>By persevering – </a:t>
            </a:r>
            <a:r>
              <a:rPr lang="en-US" sz="2800" b="1" dirty="0" smtClean="0">
                <a:solidFill>
                  <a:srgbClr val="002060"/>
                </a:solidFill>
              </a:rPr>
              <a:t>James 1:2-4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n-US" sz="3200" b="1" dirty="0" smtClean="0"/>
              <a:t>Faith in the reward </a:t>
            </a:r>
            <a:r>
              <a:rPr lang="en-US" sz="3200" b="1" dirty="0"/>
              <a:t>– </a:t>
            </a:r>
            <a:r>
              <a:rPr lang="en-US" b="1" dirty="0" smtClean="0">
                <a:solidFill>
                  <a:srgbClr val="002060"/>
                </a:solidFill>
              </a:rPr>
              <a:t>Rom. 8:18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29976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  <a:effectLst/>
              </a:rPr>
              <a:t>How Do We Obtain Perseverance? </a:t>
            </a:r>
            <a:endParaRPr lang="en-US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600200"/>
            <a:ext cx="8183880" cy="4416552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en-US" sz="3200" b="1" dirty="0" smtClean="0"/>
              <a:t>By persevering – </a:t>
            </a:r>
            <a:r>
              <a:rPr lang="en-US" sz="2800" b="1" dirty="0" smtClean="0">
                <a:solidFill>
                  <a:srgbClr val="002060"/>
                </a:solidFill>
              </a:rPr>
              <a:t>James 1:2-4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n-US" sz="3200" b="1" dirty="0" smtClean="0"/>
              <a:t>Faith in the reward </a:t>
            </a:r>
            <a:r>
              <a:rPr lang="en-US" sz="3200" b="1" dirty="0"/>
              <a:t>– </a:t>
            </a:r>
            <a:r>
              <a:rPr lang="en-US" b="1" dirty="0" smtClean="0">
                <a:solidFill>
                  <a:srgbClr val="002060"/>
                </a:solidFill>
              </a:rPr>
              <a:t>Rom. 8:18</a:t>
            </a:r>
            <a:endParaRPr lang="en-US" b="1" dirty="0">
              <a:solidFill>
                <a:srgbClr val="002060"/>
              </a:solidFill>
            </a:endParaRP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n-US" sz="3200" b="1" dirty="0" smtClean="0"/>
              <a:t>Dedication </a:t>
            </a:r>
            <a:r>
              <a:rPr lang="en-US" sz="3200" b="1" dirty="0"/>
              <a:t>– </a:t>
            </a:r>
            <a:r>
              <a:rPr lang="en-US" b="1" dirty="0" smtClean="0">
                <a:solidFill>
                  <a:srgbClr val="002060"/>
                </a:solidFill>
              </a:rPr>
              <a:t>2 Tim. 3:12-17</a:t>
            </a:r>
            <a:endParaRPr lang="en-US" sz="28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29976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rds.yahoo.com/_ylt=A0PDoS12.KZNBmYAAl6jzbkF/SIG=137otu658/EXP=1302817014/**http%3a/www.clker.com/cliparts/Y/l/i/h/G/f/jumping-dancing-silhouette-running-h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88466" y="4013200"/>
            <a:ext cx="1416934" cy="231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9600" y="533400"/>
            <a:ext cx="7848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 smtClean="0">
                <a:solidFill>
                  <a:srgbClr val="002060"/>
                </a:solidFill>
              </a:rPr>
              <a:t>“For you have need of endurance, so that after you have done the will of God, you may receive the promise” </a:t>
            </a:r>
            <a:r>
              <a:rPr lang="en-US" sz="3200" dirty="0" smtClean="0">
                <a:solidFill>
                  <a:srgbClr val="002060"/>
                </a:solidFill>
              </a:rPr>
              <a:t/>
            </a:r>
            <a:br>
              <a:rPr lang="en-US" sz="3200" dirty="0" smtClean="0">
                <a:solidFill>
                  <a:srgbClr val="002060"/>
                </a:solidFill>
              </a:rPr>
            </a:br>
            <a:endParaRPr lang="en-US" sz="800" dirty="0" smtClean="0">
              <a:solidFill>
                <a:srgbClr val="002060"/>
              </a:solidFill>
            </a:endParaRPr>
          </a:p>
          <a:p>
            <a:pPr algn="r"/>
            <a:r>
              <a:rPr lang="en-US" sz="3200" dirty="0" smtClean="0">
                <a:solidFill>
                  <a:srgbClr val="002060"/>
                </a:solidFill>
              </a:rPr>
              <a:t>Hebrews 10:36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428837375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762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  <a:effectLst/>
              </a:rPr>
              <a:t>What Is Perseverance?</a:t>
            </a:r>
            <a:endParaRPr lang="en-US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600200"/>
            <a:ext cx="8183880" cy="4416552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en-US" sz="3200" b="1" i="1" dirty="0" err="1" smtClean="0"/>
              <a:t>hupomone</a:t>
            </a:r>
            <a:endParaRPr lang="en-US" sz="3200" b="1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30439339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762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  <a:effectLst/>
              </a:rPr>
              <a:t>What Is Perseverance?</a:t>
            </a:r>
            <a:endParaRPr lang="en-US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600200"/>
            <a:ext cx="8183880" cy="4416552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en-US" sz="3200" b="1" i="1" dirty="0" err="1" smtClean="0"/>
              <a:t>hupomone</a:t>
            </a:r>
            <a:endParaRPr lang="en-US" sz="3200" b="1" i="1" dirty="0" smtClean="0"/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n-US" sz="3200" b="1" i="1" dirty="0" err="1" smtClean="0"/>
              <a:t>hupo</a:t>
            </a:r>
            <a:r>
              <a:rPr lang="en-US" sz="3200" b="1" i="1" dirty="0" smtClean="0"/>
              <a:t> </a:t>
            </a:r>
            <a:r>
              <a:rPr lang="en-US" sz="3200" b="1" dirty="0" smtClean="0"/>
              <a:t>– under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n-US" sz="3200" b="1" i="1" dirty="0" err="1" smtClean="0"/>
              <a:t>meno</a:t>
            </a:r>
            <a:r>
              <a:rPr lang="en-US" sz="3200" b="1" i="1" dirty="0" smtClean="0"/>
              <a:t> </a:t>
            </a:r>
            <a:r>
              <a:rPr lang="en-US" sz="3200" b="1" dirty="0" smtClean="0"/>
              <a:t>– to abide</a:t>
            </a:r>
          </a:p>
        </p:txBody>
      </p:sp>
    </p:spTree>
    <p:extLst>
      <p:ext uri="{BB962C8B-B14F-4D97-AF65-F5344CB8AC3E}">
        <p14:creationId xmlns:p14="http://schemas.microsoft.com/office/powerpoint/2010/main" xmlns="" val="30439339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762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  <a:effectLst/>
              </a:rPr>
              <a:t>What Is Perseverance?</a:t>
            </a:r>
            <a:endParaRPr lang="en-US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600200"/>
            <a:ext cx="8183880" cy="4416552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en-US" sz="3200" b="1" i="1" dirty="0" err="1" smtClean="0"/>
              <a:t>hupomone</a:t>
            </a:r>
            <a:endParaRPr lang="en-US" sz="3200" b="1" i="1" dirty="0" smtClean="0"/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n-US" sz="3200" b="1" i="1" dirty="0" err="1" smtClean="0"/>
              <a:t>hupo</a:t>
            </a:r>
            <a:r>
              <a:rPr lang="en-US" sz="3200" b="1" i="1" dirty="0" smtClean="0"/>
              <a:t> </a:t>
            </a:r>
            <a:r>
              <a:rPr lang="en-US" sz="3200" b="1" dirty="0" smtClean="0"/>
              <a:t>– under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n-US" sz="3200" b="1" i="1" dirty="0" err="1" smtClean="0"/>
              <a:t>meno</a:t>
            </a:r>
            <a:r>
              <a:rPr lang="en-US" sz="3200" b="1" i="1" dirty="0" smtClean="0"/>
              <a:t> </a:t>
            </a:r>
            <a:r>
              <a:rPr lang="en-US" sz="3200" b="1" dirty="0" smtClean="0"/>
              <a:t>– to abide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endParaRPr lang="en-US" sz="3200" b="1" dirty="0" smtClean="0"/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n-US" sz="3200" b="1" dirty="0" smtClean="0"/>
              <a:t>“an abiding under”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30439339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762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  <a:effectLst/>
              </a:rPr>
              <a:t>What Is Perseverance?</a:t>
            </a:r>
            <a:endParaRPr lang="en-US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600200"/>
            <a:ext cx="8183880" cy="4416552"/>
          </a:xfrm>
        </p:spPr>
        <p:txBody>
          <a:bodyPr>
            <a:normAutofit/>
          </a:bodyPr>
          <a:lstStyle/>
          <a:p>
            <a:pPr marL="0" indent="0">
              <a:buClr>
                <a:schemeClr val="accent3">
                  <a:lumMod val="50000"/>
                </a:schemeClr>
              </a:buClr>
              <a:buNone/>
            </a:pPr>
            <a:r>
              <a:rPr lang="en-US" b="1" dirty="0" smtClean="0"/>
              <a:t>“Steadfastness, constancy, endurance. The character of a man who is not swerved from his deliberate purpose and his loyalty to faith                        and piety by even the                                     greatest trials and                                    sufferings” </a:t>
            </a:r>
            <a:r>
              <a:rPr lang="en-US" dirty="0" smtClean="0"/>
              <a:t>(Thayer). 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429000"/>
            <a:ext cx="2057400" cy="28833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102610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  <a:effectLst/>
              </a:rPr>
              <a:t>Why Do We Need Perseverance?</a:t>
            </a:r>
            <a:endParaRPr lang="en-US" dirty="0">
              <a:solidFill>
                <a:srgbClr val="00206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752954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  <a:effectLst/>
              </a:rPr>
              <a:t>Why Do We Need Perseverance?</a:t>
            </a:r>
            <a:endParaRPr lang="en-US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600200"/>
            <a:ext cx="8183880" cy="4416552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en-US" sz="3200" b="1" dirty="0" smtClean="0"/>
              <a:t>To practice self-control</a:t>
            </a:r>
          </a:p>
          <a:p>
            <a:pPr lvl="1">
              <a:buClr>
                <a:schemeClr val="accent3">
                  <a:lumMod val="50000"/>
                </a:schemeClr>
              </a:buClr>
            </a:pPr>
            <a:r>
              <a:rPr lang="en-US" sz="2800" b="1" dirty="0" smtClean="0">
                <a:solidFill>
                  <a:srgbClr val="002060"/>
                </a:solidFill>
              </a:rPr>
              <a:t>Proverbs 23:17-18</a:t>
            </a:r>
          </a:p>
        </p:txBody>
      </p:sp>
    </p:spTree>
    <p:extLst>
      <p:ext uri="{BB962C8B-B14F-4D97-AF65-F5344CB8AC3E}">
        <p14:creationId xmlns:p14="http://schemas.microsoft.com/office/powerpoint/2010/main" xmlns="" val="15975295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33400"/>
            <a:ext cx="818388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  <a:effectLst/>
              </a:rPr>
              <a:t>Why Do We Need Perseverance?</a:t>
            </a:r>
            <a:endParaRPr lang="en-US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600200"/>
            <a:ext cx="8183880" cy="4416552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50000"/>
                </a:schemeClr>
              </a:buClr>
            </a:pPr>
            <a:r>
              <a:rPr lang="en-US" sz="3200" b="1" dirty="0" smtClean="0"/>
              <a:t>To practice self-control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n-US" sz="3200" b="1" dirty="0"/>
              <a:t>T</a:t>
            </a:r>
            <a:r>
              <a:rPr lang="en-US" sz="3200" b="1" dirty="0" smtClean="0"/>
              <a:t>he way is difficult</a:t>
            </a:r>
          </a:p>
          <a:p>
            <a:pPr lvl="1">
              <a:buClr>
                <a:schemeClr val="accent3">
                  <a:lumMod val="50000"/>
                </a:schemeClr>
              </a:buClr>
            </a:pPr>
            <a:r>
              <a:rPr lang="en-US" sz="2800" b="1" dirty="0" smtClean="0">
                <a:solidFill>
                  <a:srgbClr val="002060"/>
                </a:solidFill>
              </a:rPr>
              <a:t>Matthew 7:13-14</a:t>
            </a:r>
          </a:p>
        </p:txBody>
      </p:sp>
    </p:spTree>
    <p:extLst>
      <p:ext uri="{BB962C8B-B14F-4D97-AF65-F5344CB8AC3E}">
        <p14:creationId xmlns:p14="http://schemas.microsoft.com/office/powerpoint/2010/main" xmlns="" val="15975295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63</TotalTime>
  <Words>331</Words>
  <Application>Microsoft Office PowerPoint</Application>
  <PresentationFormat>On-screen Show (4:3)</PresentationFormat>
  <Paragraphs>69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Aspect</vt:lpstr>
      <vt:lpstr>Perseverance</vt:lpstr>
      <vt:lpstr>What Is Perseverance?</vt:lpstr>
      <vt:lpstr>What Is Perseverance?</vt:lpstr>
      <vt:lpstr>What Is Perseverance?</vt:lpstr>
      <vt:lpstr>What Is Perseverance?</vt:lpstr>
      <vt:lpstr>What Is Perseverance?</vt:lpstr>
      <vt:lpstr>Why Do We Need Perseverance?</vt:lpstr>
      <vt:lpstr>Why Do We Need Perseverance?</vt:lpstr>
      <vt:lpstr>Why Do We Need Perseverance?</vt:lpstr>
      <vt:lpstr>Why Do We Need Perseverance?</vt:lpstr>
      <vt:lpstr>Why Do We Need Perseverance?</vt:lpstr>
      <vt:lpstr>How Does Perseverance Work? </vt:lpstr>
      <vt:lpstr>How Does Perseverance Work? </vt:lpstr>
      <vt:lpstr>How Does Perseverance Work? </vt:lpstr>
      <vt:lpstr>How Does Perseverance Work? </vt:lpstr>
      <vt:lpstr>How Does Perseverance Work? </vt:lpstr>
      <vt:lpstr>How Does Perseverance Work? </vt:lpstr>
      <vt:lpstr>How Do We Obtain Perseverance? </vt:lpstr>
      <vt:lpstr>How Do We Obtain Perseverance? </vt:lpstr>
      <vt:lpstr>How Do We Obtain Perseverance? </vt:lpstr>
      <vt:lpstr>How Do We Obtain Perseverance? </vt:lpstr>
      <vt:lpstr>Slide 22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Perseverance</dc:title>
  <dc:creator>Heath</dc:creator>
  <cp:lastModifiedBy>Guest</cp:lastModifiedBy>
  <cp:revision>15</cp:revision>
  <dcterms:created xsi:type="dcterms:W3CDTF">2011-04-14T13:26:29Z</dcterms:created>
  <dcterms:modified xsi:type="dcterms:W3CDTF">2011-04-18T02:36:47Z</dcterms:modified>
</cp:coreProperties>
</file>