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79" r:id="rId2"/>
    <p:sldId id="274" r:id="rId3"/>
    <p:sldId id="256" r:id="rId4"/>
    <p:sldId id="276" r:id="rId5"/>
    <p:sldId id="269" r:id="rId6"/>
    <p:sldId id="270" r:id="rId7"/>
    <p:sldId id="277" r:id="rId8"/>
    <p:sldId id="271" r:id="rId9"/>
    <p:sldId id="257" r:id="rId10"/>
    <p:sldId id="258" r:id="rId11"/>
    <p:sldId id="259" r:id="rId12"/>
    <p:sldId id="260" r:id="rId13"/>
    <p:sldId id="261" r:id="rId14"/>
    <p:sldId id="264" r:id="rId15"/>
    <p:sldId id="263" r:id="rId16"/>
    <p:sldId id="265" r:id="rId17"/>
    <p:sldId id="275" r:id="rId18"/>
    <p:sldId id="272" r:id="rId19"/>
    <p:sldId id="266" r:id="rId20"/>
    <p:sldId id="267" r:id="rId21"/>
    <p:sldId id="273" r:id="rId22"/>
    <p:sldId id="278" r:id="rId23"/>
  </p:sldIdLst>
  <p:sldSz cx="10287000" cy="6858000" type="35mm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48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48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48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48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48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48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48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48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48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  <p:clrMru>
    <a:srgbClr val="FF9933"/>
    <a:srgbClr val="FF0000"/>
    <a:srgbClr val="6666FF"/>
    <a:srgbClr val="0066FF"/>
    <a:srgbClr val="3399FF"/>
    <a:srgbClr val="3366FF"/>
    <a:srgbClr val="FFCC00"/>
    <a:srgbClr val="FFFF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010" autoAdjust="0"/>
    <p:restoredTop sz="94581" autoAdjust="0"/>
  </p:normalViewPr>
  <p:slideViewPr>
    <p:cSldViewPr>
      <p:cViewPr varScale="1">
        <p:scale>
          <a:sx n="70" d="100"/>
          <a:sy n="70" d="100"/>
        </p:scale>
        <p:origin x="-804" y="-108"/>
      </p:cViewPr>
      <p:guideLst>
        <p:guide orient="horz" pos="2160"/>
        <p:guide pos="32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1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63600" y="692150"/>
            <a:ext cx="5130800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66775" y="692150"/>
            <a:ext cx="5124450" cy="3416300"/>
          </a:xfrm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19050" tIns="0" rIns="19050" bIns="0" anchor="b"/>
          <a:lstStyle/>
          <a:p>
            <a:pPr algn="r"/>
            <a:r>
              <a:rPr lang="en-US" sz="1000" i="1"/>
              <a:t>1</a:t>
            </a: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18" name="Rectangle 6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19050" tIns="0" rIns="19050" bIns="0" anchor="b"/>
          <a:lstStyle/>
          <a:p>
            <a:pPr algn="r"/>
            <a:r>
              <a:rPr lang="en-US" sz="1000" i="1"/>
              <a:t>1</a:t>
            </a:r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21" name="Rectangle 9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Rectangle 10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  <p:sp>
        <p:nvSpPr>
          <p:cNvPr id="13323" name="Rectangle 1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66775" y="692150"/>
            <a:ext cx="5124450" cy="3416300"/>
          </a:xfrm>
          <a:ln cap="flat"/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19050" tIns="0" rIns="19050" bIns="0" anchor="b"/>
          <a:lstStyle/>
          <a:p>
            <a:pPr algn="r"/>
            <a:r>
              <a:rPr lang="en-US" sz="1000" i="1"/>
              <a:t>1</a:t>
            </a: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19050" tIns="0" rIns="19050" bIns="0" anchor="b"/>
          <a:lstStyle/>
          <a:p>
            <a:pPr algn="r"/>
            <a:r>
              <a:rPr lang="en-US" sz="1000" i="1"/>
              <a:t>1</a:t>
            </a:r>
          </a:p>
        </p:txBody>
      </p:sp>
      <p:sp>
        <p:nvSpPr>
          <p:cNvPr id="15368" name="Rectangle 8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69" name="Rectangle 9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70" name="Rectangle 10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  <p:sp>
        <p:nvSpPr>
          <p:cNvPr id="15371" name="Rectangle 1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66775" y="692150"/>
            <a:ext cx="5124450" cy="3416300"/>
          </a:xfrm>
          <a:ln cap="flat"/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19050" tIns="0" rIns="19050" bIns="0" anchor="b"/>
          <a:lstStyle/>
          <a:p>
            <a:pPr algn="r"/>
            <a:r>
              <a:rPr lang="en-US" sz="1000" i="1"/>
              <a:t>1</a:t>
            </a:r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10" name="Rectangle 6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Rectangle 7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19050" tIns="0" rIns="19050" bIns="0" anchor="b"/>
          <a:lstStyle/>
          <a:p>
            <a:pPr algn="r"/>
            <a:r>
              <a:rPr lang="en-US" sz="1000" i="1"/>
              <a:t>1</a:t>
            </a:r>
          </a:p>
        </p:txBody>
      </p:sp>
      <p:sp>
        <p:nvSpPr>
          <p:cNvPr id="21512" name="Rectangle 8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13" name="Rectangle 9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1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21515" name="Rectangle 1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866775" y="692150"/>
            <a:ext cx="5124450" cy="3416300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19050" tIns="0" rIns="19050" bIns="0" anchor="b"/>
          <a:lstStyle/>
          <a:p>
            <a:pPr algn="r"/>
            <a:r>
              <a:rPr lang="en-US" sz="1000" i="1"/>
              <a:t>1</a:t>
            </a:r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462" name="Rectangle 6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463" name="Rectangle 7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19050" tIns="0" rIns="19050" bIns="0" anchor="b"/>
          <a:lstStyle/>
          <a:p>
            <a:pPr algn="r"/>
            <a:r>
              <a:rPr lang="en-US" sz="1000" i="1"/>
              <a:t>1</a:t>
            </a:r>
          </a:p>
        </p:txBody>
      </p:sp>
      <p:sp>
        <p:nvSpPr>
          <p:cNvPr id="19464" name="Rectangle 8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465" name="Rectangle 9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466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9467" name="Rectangle 1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866775" y="692150"/>
            <a:ext cx="5124450" cy="3416300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19050" tIns="0" rIns="19050" bIns="0" anchor="b"/>
          <a:lstStyle/>
          <a:p>
            <a:pPr algn="r"/>
            <a:r>
              <a:rPr lang="en-US" sz="1000" i="1"/>
              <a:t>1</a:t>
            </a:r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58" name="Rectangle 6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59" name="Rectangle 7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19050" tIns="0" rIns="19050" bIns="0" anchor="b"/>
          <a:lstStyle/>
          <a:p>
            <a:pPr algn="r"/>
            <a:r>
              <a:rPr lang="en-US" sz="1000" i="1"/>
              <a:t>1</a:t>
            </a:r>
          </a:p>
        </p:txBody>
      </p:sp>
      <p:sp>
        <p:nvSpPr>
          <p:cNvPr id="23560" name="Rectangle 8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61" name="Rectangle 9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6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23563" name="Rectangle 1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866775" y="692150"/>
            <a:ext cx="5124450" cy="3416300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915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19050" tIns="0" rIns="19050" bIns="0" anchor="b"/>
          <a:lstStyle/>
          <a:p>
            <a:pPr algn="r"/>
            <a:r>
              <a:rPr lang="en-US" sz="1000" i="1"/>
              <a:t>1</a:t>
            </a:r>
          </a:p>
        </p:txBody>
      </p:sp>
      <p:sp>
        <p:nvSpPr>
          <p:cNvPr id="38916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917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918" name="Rectangle 6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919" name="Rectangle 7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19050" tIns="0" rIns="19050" bIns="0" anchor="b"/>
          <a:lstStyle/>
          <a:p>
            <a:pPr algn="r"/>
            <a:r>
              <a:rPr lang="en-US" sz="1000" i="1"/>
              <a:t>1</a:t>
            </a:r>
          </a:p>
        </p:txBody>
      </p:sp>
      <p:sp>
        <p:nvSpPr>
          <p:cNvPr id="38920" name="Rectangle 8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921" name="Rectangle 9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92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38923" name="Rectangle 1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866775" y="692150"/>
            <a:ext cx="5124450" cy="3416300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19050" tIns="0" rIns="19050" bIns="0" anchor="b"/>
          <a:lstStyle/>
          <a:p>
            <a:pPr algn="r"/>
            <a:r>
              <a:rPr lang="en-US" sz="1000" i="1"/>
              <a:t>1</a:t>
            </a:r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07" name="Rectangle 7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19050" tIns="0" rIns="19050" bIns="0" anchor="b"/>
          <a:lstStyle/>
          <a:p>
            <a:pPr algn="r"/>
            <a:r>
              <a:rPr lang="en-US" sz="1000" i="1"/>
              <a:t>1</a:t>
            </a:r>
          </a:p>
        </p:txBody>
      </p:sp>
      <p:sp>
        <p:nvSpPr>
          <p:cNvPr id="25608" name="Rectangle 8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09" name="Rectangle 9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10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25611" name="Rectangle 1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866775" y="692150"/>
            <a:ext cx="5124450" cy="3416300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19050" tIns="0" rIns="19050" bIns="0" anchor="b"/>
          <a:lstStyle/>
          <a:p>
            <a:pPr algn="r"/>
            <a:r>
              <a:rPr lang="en-US" sz="1000" i="1"/>
              <a:t>1</a:t>
            </a:r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653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654" name="Rectangle 6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655" name="Rectangle 7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19050" tIns="0" rIns="19050" bIns="0" anchor="b"/>
          <a:lstStyle/>
          <a:p>
            <a:pPr algn="r"/>
            <a:r>
              <a:rPr lang="en-US" sz="1000" i="1"/>
              <a:t>1</a:t>
            </a:r>
          </a:p>
        </p:txBody>
      </p:sp>
      <p:sp>
        <p:nvSpPr>
          <p:cNvPr id="27656" name="Rectangle 8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657" name="Rectangle 9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65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27659" name="Rectangle 1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866775" y="692150"/>
            <a:ext cx="5124450" cy="3416300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963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19050" tIns="0" rIns="19050" bIns="0" anchor="b"/>
          <a:lstStyle/>
          <a:p>
            <a:pPr algn="r"/>
            <a:r>
              <a:rPr lang="en-US" sz="1000" i="1"/>
              <a:t>1</a:t>
            </a:r>
          </a:p>
        </p:txBody>
      </p:sp>
      <p:sp>
        <p:nvSpPr>
          <p:cNvPr id="40964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965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966" name="Rectangle 6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967" name="Rectangle 7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19050" tIns="0" rIns="19050" bIns="0" anchor="b"/>
          <a:lstStyle/>
          <a:p>
            <a:pPr algn="r"/>
            <a:r>
              <a:rPr lang="en-US" sz="1000" i="1"/>
              <a:t>1</a:t>
            </a:r>
          </a:p>
        </p:txBody>
      </p:sp>
      <p:sp>
        <p:nvSpPr>
          <p:cNvPr id="40968" name="Rectangle 8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969" name="Rectangle 9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970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40971" name="Rectangle 1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866775" y="692150"/>
            <a:ext cx="5124450" cy="3416300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6323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19050" tIns="0" rIns="19050" bIns="0" anchor="b"/>
          <a:lstStyle/>
          <a:p>
            <a:pPr algn="r"/>
            <a:r>
              <a:rPr lang="en-US" sz="1000" i="1"/>
              <a:t>1</a:t>
            </a:r>
          </a:p>
        </p:txBody>
      </p:sp>
      <p:sp>
        <p:nvSpPr>
          <p:cNvPr id="56324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6325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6326" name="Rectangle 6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6327" name="Rectangle 7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19050" tIns="0" rIns="19050" bIns="0" anchor="b"/>
          <a:lstStyle/>
          <a:p>
            <a:pPr algn="r"/>
            <a:r>
              <a:rPr lang="en-US" sz="1000" i="1"/>
              <a:t>1</a:t>
            </a:r>
          </a:p>
        </p:txBody>
      </p:sp>
      <p:sp>
        <p:nvSpPr>
          <p:cNvPr id="56328" name="Rectangle 8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6329" name="Rectangle 9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6330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56331" name="Rectangle 1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866775" y="692150"/>
            <a:ext cx="5124450" cy="3416300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19050" tIns="0" rIns="19050" bIns="0" anchor="b"/>
          <a:lstStyle/>
          <a:p>
            <a:pPr algn="r"/>
            <a:r>
              <a:rPr lang="en-US" sz="1000" i="1"/>
              <a:t>1</a:t>
            </a: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7" name="Rectangle 7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19050" tIns="0" rIns="19050" bIns="0" anchor="b"/>
          <a:lstStyle/>
          <a:p>
            <a:pPr algn="r"/>
            <a:r>
              <a:rPr lang="en-US" sz="1000" i="1"/>
              <a:t>1</a:t>
            </a:r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9" name="Rectangle 9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30" name="Rectangle 10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  <p:sp>
        <p:nvSpPr>
          <p:cNvPr id="5131" name="Rectangle 1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66775" y="692150"/>
            <a:ext cx="5124450" cy="3416300"/>
          </a:xfrm>
          <a:ln cap="flat"/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179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19050" tIns="0" rIns="19050" bIns="0" anchor="b"/>
          <a:lstStyle/>
          <a:p>
            <a:pPr algn="r"/>
            <a:r>
              <a:rPr lang="en-US" sz="1000" i="1"/>
              <a:t>1</a:t>
            </a:r>
          </a:p>
        </p:txBody>
      </p:sp>
      <p:sp>
        <p:nvSpPr>
          <p:cNvPr id="50180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181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182" name="Rectangle 6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183" name="Rectangle 7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19050" tIns="0" rIns="19050" bIns="0" anchor="b"/>
          <a:lstStyle/>
          <a:p>
            <a:pPr algn="r"/>
            <a:r>
              <a:rPr lang="en-US" sz="1000" i="1"/>
              <a:t>1</a:t>
            </a:r>
          </a:p>
        </p:txBody>
      </p:sp>
      <p:sp>
        <p:nvSpPr>
          <p:cNvPr id="50184" name="Rectangle 8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185" name="Rectangle 9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186" name="Rectangle 10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  <p:sp>
        <p:nvSpPr>
          <p:cNvPr id="50187" name="Rectangle 1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66775" y="692150"/>
            <a:ext cx="5124450" cy="3416300"/>
          </a:xfrm>
          <a:ln cap="flat"/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795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19050" tIns="0" rIns="19050" bIns="0" anchor="b"/>
          <a:lstStyle/>
          <a:p>
            <a:pPr algn="r"/>
            <a:r>
              <a:rPr lang="en-US" sz="1000" i="1"/>
              <a:t>1</a:t>
            </a:r>
          </a:p>
        </p:txBody>
      </p:sp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797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798" name="Rectangle 6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799" name="Rectangle 7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19050" tIns="0" rIns="19050" bIns="0" anchor="b"/>
          <a:lstStyle/>
          <a:p>
            <a:pPr algn="r"/>
            <a:r>
              <a:rPr lang="en-US" sz="1000" i="1"/>
              <a:t>1</a:t>
            </a:r>
          </a:p>
        </p:txBody>
      </p:sp>
      <p:sp>
        <p:nvSpPr>
          <p:cNvPr id="33800" name="Rectangle 8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01" name="Rectangle 9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02" name="Rectangle 10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  <p:sp>
        <p:nvSpPr>
          <p:cNvPr id="33803" name="Rectangle 1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66775" y="692150"/>
            <a:ext cx="5124450" cy="3416300"/>
          </a:xfrm>
          <a:ln cap="flat"/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43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19050" tIns="0" rIns="19050" bIns="0" anchor="b"/>
          <a:lstStyle/>
          <a:p>
            <a:pPr algn="r"/>
            <a:r>
              <a:rPr lang="en-US" sz="1000" i="1"/>
              <a:t>1</a:t>
            </a:r>
          </a:p>
        </p:txBody>
      </p:sp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45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46" name="Rectangle 6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47" name="Rectangle 7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19050" tIns="0" rIns="19050" bIns="0" anchor="b"/>
          <a:lstStyle/>
          <a:p>
            <a:pPr algn="r"/>
            <a:r>
              <a:rPr lang="en-US" sz="1000" i="1"/>
              <a:t>1</a:t>
            </a:r>
          </a:p>
        </p:txBody>
      </p:sp>
      <p:sp>
        <p:nvSpPr>
          <p:cNvPr id="35848" name="Rectangle 8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49" name="Rectangle 9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50" name="Rectangle 10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  <p:sp>
        <p:nvSpPr>
          <p:cNvPr id="35851" name="Rectangle 1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66775" y="692150"/>
            <a:ext cx="5124450" cy="3416300"/>
          </a:xfrm>
          <a:ln cap="flat"/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275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19050" tIns="0" rIns="19050" bIns="0" anchor="b"/>
          <a:lstStyle/>
          <a:p>
            <a:pPr algn="r"/>
            <a:r>
              <a:rPr lang="en-US" sz="1000" i="1"/>
              <a:t>1</a:t>
            </a:r>
          </a:p>
        </p:txBody>
      </p:sp>
      <p:sp>
        <p:nvSpPr>
          <p:cNvPr id="54276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277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278" name="Rectangle 6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279" name="Rectangle 7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19050" tIns="0" rIns="19050" bIns="0" anchor="b"/>
          <a:lstStyle/>
          <a:p>
            <a:pPr algn="r"/>
            <a:r>
              <a:rPr lang="en-US" sz="1000" i="1"/>
              <a:t>1</a:t>
            </a:r>
          </a:p>
        </p:txBody>
      </p:sp>
      <p:sp>
        <p:nvSpPr>
          <p:cNvPr id="54280" name="Rectangle 8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281" name="Rectangle 9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282" name="Rectangle 10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  <p:sp>
        <p:nvSpPr>
          <p:cNvPr id="54283" name="Rectangle 1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66775" y="692150"/>
            <a:ext cx="5124450" cy="3416300"/>
          </a:xfrm>
          <a:ln cap="flat"/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19050" tIns="0" rIns="19050" bIns="0" anchor="b"/>
          <a:lstStyle/>
          <a:p>
            <a:pPr algn="r"/>
            <a:r>
              <a:rPr lang="en-US" sz="1000" i="1"/>
              <a:t>1</a:t>
            </a:r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75" name="Rectangle 7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19050" tIns="0" rIns="19050" bIns="0" anchor="b"/>
          <a:lstStyle/>
          <a:p>
            <a:pPr algn="r"/>
            <a:r>
              <a:rPr lang="en-US" sz="1000" i="1"/>
              <a:t>1</a:t>
            </a:r>
          </a:p>
        </p:txBody>
      </p:sp>
      <p:sp>
        <p:nvSpPr>
          <p:cNvPr id="7176" name="Rectangle 8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77" name="Rectangle 9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78" name="Rectangle 10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  <p:sp>
        <p:nvSpPr>
          <p:cNvPr id="7179" name="Rectangle 1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66775" y="692150"/>
            <a:ext cx="5124450" cy="3416300"/>
          </a:xfrm>
          <a:ln cap="flat"/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19050" tIns="0" rIns="19050" bIns="0" anchor="b"/>
          <a:lstStyle/>
          <a:p>
            <a:pPr algn="r"/>
            <a:r>
              <a:rPr lang="en-US" sz="1000" i="1"/>
              <a:t>1</a:t>
            </a:r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19050" tIns="0" rIns="19050" bIns="0" anchor="b"/>
          <a:lstStyle/>
          <a:p>
            <a:pPr algn="r"/>
            <a:r>
              <a:rPr lang="en-US" sz="1000" i="1"/>
              <a:t>1</a:t>
            </a:r>
          </a:p>
        </p:txBody>
      </p:sp>
      <p:sp>
        <p:nvSpPr>
          <p:cNvPr id="9224" name="Rectangle 8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5" name="Rectangle 9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6" name="Rectangle 10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  <p:sp>
        <p:nvSpPr>
          <p:cNvPr id="9227" name="Rectangle 1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66775" y="692150"/>
            <a:ext cx="5124450" cy="3416300"/>
          </a:xfrm>
          <a:ln cap="flat"/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19050" tIns="0" rIns="19050" bIns="0" anchor="b"/>
          <a:lstStyle/>
          <a:p>
            <a:pPr algn="r"/>
            <a:r>
              <a:rPr lang="en-US" sz="1000" i="1"/>
              <a:t>1</a:t>
            </a:r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71" name="Rectangle 7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19050" tIns="0" rIns="19050" bIns="0" anchor="b"/>
          <a:lstStyle/>
          <a:p>
            <a:pPr algn="r"/>
            <a:r>
              <a:rPr lang="en-US" sz="1000" i="1"/>
              <a:t>1</a:t>
            </a:r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73" name="Rectangle 9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74" name="Rectangle 10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  <p:sp>
        <p:nvSpPr>
          <p:cNvPr id="11275" name="Rectangle 1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66775" y="692150"/>
            <a:ext cx="5124450" cy="3416300"/>
          </a:xfrm>
          <a:ln cap="flat"/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1525" y="2130425"/>
            <a:ext cx="874395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43050" y="3886200"/>
            <a:ext cx="72009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29488" y="609600"/>
            <a:ext cx="2185987" cy="56372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609600"/>
            <a:ext cx="6405563" cy="56372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4406900"/>
            <a:ext cx="874395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2800" y="2906713"/>
            <a:ext cx="874395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1525" y="2132013"/>
            <a:ext cx="42957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19700" y="2132013"/>
            <a:ext cx="42957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274638"/>
            <a:ext cx="92583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350" y="1535113"/>
            <a:ext cx="454501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350" y="2174875"/>
            <a:ext cx="454501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26050" y="1535113"/>
            <a:ext cx="45466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26050" y="2174875"/>
            <a:ext cx="4546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273050"/>
            <a:ext cx="3384550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2725" y="273050"/>
            <a:ext cx="574992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50" y="1435100"/>
            <a:ext cx="3384550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6125" y="4800600"/>
            <a:ext cx="6172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16125" y="612775"/>
            <a:ext cx="6172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16125" y="5367338"/>
            <a:ext cx="6172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10285413" cy="6856413"/>
          </a:xfrm>
          <a:prstGeom prst="rect">
            <a:avLst/>
          </a:prstGeom>
          <a:solidFill>
            <a:srgbClr val="6600CC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571500" y="1066800"/>
            <a:ext cx="9144000" cy="5789613"/>
          </a:xfrm>
          <a:prstGeom prst="rect">
            <a:avLst/>
          </a:prstGeom>
          <a:solidFill>
            <a:srgbClr val="6666FF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2095500" y="1860550"/>
            <a:ext cx="6096000" cy="731838"/>
          </a:xfrm>
          <a:prstGeom prst="rect">
            <a:avLst/>
          </a:prstGeom>
          <a:solidFill>
            <a:srgbClr val="6600FF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1333500" y="0"/>
            <a:ext cx="7620000" cy="1990725"/>
          </a:xfrm>
          <a:prstGeom prst="rect">
            <a:avLst/>
          </a:prstGeom>
          <a:solidFill>
            <a:srgbClr val="000000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771525" y="609600"/>
            <a:ext cx="8743950" cy="1143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771525" y="2132013"/>
            <a:ext cx="874395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10287000" cy="2438400"/>
          </a:xfrm>
          <a:solidFill>
            <a:schemeClr val="bg1"/>
          </a:solidFill>
        </p:spPr>
        <p:txBody>
          <a:bodyPr/>
          <a:lstStyle/>
          <a:p>
            <a:r>
              <a:rPr lang="en-US" sz="6600"/>
              <a:t>God Commands</a:t>
            </a:r>
            <a:br>
              <a:rPr lang="en-US" sz="6600"/>
            </a:br>
            <a:r>
              <a:rPr lang="en-US" sz="8800" b="0">
                <a:effectLst>
                  <a:outerShdw blurRad="38100" dist="38100" dir="2700000" algn="tl">
                    <a:srgbClr val="969696"/>
                  </a:outerShdw>
                </a:effectLst>
              </a:rPr>
              <a:t>Repentance</a:t>
            </a:r>
          </a:p>
        </p:txBody>
      </p:sp>
      <p:sp>
        <p:nvSpPr>
          <p:cNvPr id="5734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562100" y="2971800"/>
            <a:ext cx="7200900" cy="1752600"/>
          </a:xfrm>
          <a:solidFill>
            <a:schemeClr val="bg1"/>
          </a:solidFill>
        </p:spPr>
        <p:txBody>
          <a:bodyPr/>
          <a:lstStyle/>
          <a:p>
            <a:r>
              <a:rPr lang="en-US" sz="7200" b="1">
                <a:effectLst>
                  <a:outerShdw blurRad="38100" dist="38100" dir="2700000" algn="tl">
                    <a:srgbClr val="969696"/>
                  </a:outerShdw>
                </a:effectLst>
              </a:rPr>
              <a:t>Acts 17:30-31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771525" y="0"/>
            <a:ext cx="8743950" cy="1905000"/>
          </a:xfrm>
          <a:noFill/>
          <a:ln/>
        </p:spPr>
        <p:txBody>
          <a:bodyPr/>
          <a:lstStyle/>
          <a:p>
            <a:r>
              <a:rPr lang="en-US" sz="5400" b="0">
                <a:solidFill>
                  <a:srgbClr val="66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Demands of Repentance</a:t>
            </a:r>
            <a:br>
              <a:rPr lang="en-US" sz="5400" b="0">
                <a:solidFill>
                  <a:srgbClr val="66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</a:br>
            <a:r>
              <a:rPr lang="en-US" b="0" i="1">
                <a:solidFill>
                  <a:schemeClr val="accent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Luke 3:8-14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2514600"/>
            <a:ext cx="8991600" cy="4343400"/>
          </a:xfrm>
          <a:noFill/>
          <a:ln>
            <a:noFill/>
          </a:ln>
          <a:effectLst>
            <a:outerShdw dist="35921" dir="2700000" algn="ctr" rotWithShape="0">
              <a:schemeClr val="bg1"/>
            </a:outerShdw>
          </a:effectLst>
        </p:spPr>
        <p:txBody>
          <a:bodyPr/>
          <a:lstStyle/>
          <a:p>
            <a:r>
              <a:rPr lang="en-US" sz="4000" dirty="0">
                <a:solidFill>
                  <a:srgbClr val="66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imes New Roman" pitchFamily="18" charset="0"/>
              </a:rPr>
              <a:t>FRUIT MUST BE BORNE</a:t>
            </a:r>
            <a:r>
              <a:rPr lang="en-US" sz="3600" dirty="0">
                <a:solidFill>
                  <a:srgbClr val="66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imes New Roman" pitchFamily="18" charset="0"/>
              </a:rPr>
              <a:t>                    </a:t>
            </a:r>
            <a:r>
              <a:rPr lang="en-US" sz="4000" i="1" dirty="0" err="1">
                <a:solidFill>
                  <a:schemeClr val="accent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imes New Roman" pitchFamily="18" charset="0"/>
              </a:rPr>
              <a:t>Lk</a:t>
            </a:r>
            <a:r>
              <a:rPr lang="en-US" sz="4000" i="1" dirty="0">
                <a:solidFill>
                  <a:schemeClr val="accent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imes New Roman" pitchFamily="18" charset="0"/>
              </a:rPr>
              <a:t>. 3:8; Acts 26:20</a:t>
            </a:r>
            <a:endParaRPr lang="en-US" sz="4000" dirty="0">
              <a:effectLst>
                <a:outerShdw blurRad="38100" dist="38100" dir="2700000" algn="tl">
                  <a:srgbClr val="969696"/>
                </a:outerShdw>
              </a:effectLst>
              <a:latin typeface="Tahoma" pitchFamily="34" charset="0"/>
              <a:cs typeface="Arial" pitchFamily="34" charset="0"/>
            </a:endParaRPr>
          </a:p>
          <a:p>
            <a:pPr lvl="1"/>
            <a:r>
              <a:rPr lang="en-US" sz="3200" i="1" dirty="0">
                <a:effectLst>
                  <a:outerShdw blurRad="38100" dist="38100" dir="2700000" algn="tl">
                    <a:srgbClr val="969696"/>
                  </a:outerShdw>
                </a:effectLst>
                <a:latin typeface="Tahoma" pitchFamily="34" charset="0"/>
                <a:cs typeface="Arial" pitchFamily="34" charset="0"/>
              </a:rPr>
              <a:t>Worthy</a:t>
            </a:r>
            <a:r>
              <a:rPr lang="en-US" sz="3200" dirty="0">
                <a:effectLst>
                  <a:outerShdw blurRad="38100" dist="38100" dir="2700000" algn="tl">
                    <a:srgbClr val="969696"/>
                  </a:outerShdw>
                </a:effectLst>
                <a:latin typeface="Tahoma" pitchFamily="34" charset="0"/>
                <a:cs typeface="Arial" pitchFamily="34" charset="0"/>
              </a:rPr>
              <a:t> – “weighing, having weight;” corresponding to</a:t>
            </a:r>
          </a:p>
          <a:p>
            <a:pPr lvl="1"/>
            <a:r>
              <a:rPr lang="en-US" sz="3200" dirty="0">
                <a:effectLst>
                  <a:outerShdw blurRad="38100" dist="38100" dir="2700000" algn="tl">
                    <a:srgbClr val="969696"/>
                  </a:outerShdw>
                </a:effectLst>
                <a:latin typeface="Tahoma" pitchFamily="34" charset="0"/>
                <a:cs typeface="Arial" pitchFamily="34" charset="0"/>
              </a:rPr>
              <a:t>Congruous, corresponding to a thing</a:t>
            </a:r>
          </a:p>
          <a:p>
            <a:pPr lvl="1"/>
            <a:r>
              <a:rPr lang="en-US" sz="3200" dirty="0">
                <a:effectLst>
                  <a:outerShdw blurRad="38100" dist="38100" dir="2700000" algn="tl">
                    <a:srgbClr val="969696"/>
                  </a:outerShdw>
                </a:effectLst>
                <a:latin typeface="Tahoma" pitchFamily="34" charset="0"/>
                <a:cs typeface="Arial" pitchFamily="34" charset="0"/>
              </a:rPr>
              <a:t>Conforming action of life with attitude of heart</a:t>
            </a:r>
            <a:endParaRPr lang="en-US" sz="3200" i="1" dirty="0">
              <a:solidFill>
                <a:schemeClr val="accent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ahoma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771525" y="0"/>
            <a:ext cx="8743950" cy="1905000"/>
          </a:xfrm>
          <a:noFill/>
          <a:ln/>
        </p:spPr>
        <p:txBody>
          <a:bodyPr/>
          <a:lstStyle/>
          <a:p>
            <a:r>
              <a:rPr lang="en-US" sz="5400" b="0">
                <a:solidFill>
                  <a:srgbClr val="66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Demands of Repentance</a:t>
            </a:r>
            <a:br>
              <a:rPr lang="en-US" sz="5400" b="0">
                <a:solidFill>
                  <a:srgbClr val="66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</a:br>
            <a:r>
              <a:rPr lang="en-US" b="0" i="1">
                <a:solidFill>
                  <a:schemeClr val="accent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Luke 3:8-14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2590800"/>
            <a:ext cx="8991600" cy="1371600"/>
          </a:xfrm>
          <a:noFill/>
          <a:ln/>
          <a:effectLst>
            <a:outerShdw dist="35921" dir="2700000" algn="ctr" rotWithShape="0">
              <a:schemeClr val="bg1"/>
            </a:outerShdw>
          </a:effectLst>
        </p:spPr>
        <p:txBody>
          <a:bodyPr/>
          <a:lstStyle/>
          <a:p>
            <a:r>
              <a:rPr lang="en-US" sz="4000">
                <a:solidFill>
                  <a:srgbClr val="66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imes New Roman" pitchFamily="18" charset="0"/>
              </a:rPr>
              <a:t>SOME THINGS “MUST” BE        DONE</a:t>
            </a:r>
            <a:r>
              <a:rPr lang="en-US" sz="3600">
                <a:solidFill>
                  <a:srgbClr val="66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imes New Roman" pitchFamily="18" charset="0"/>
              </a:rPr>
              <a:t> </a:t>
            </a:r>
            <a:r>
              <a:rPr lang="en-US" sz="4000">
                <a:solidFill>
                  <a:srgbClr val="66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imes New Roman" pitchFamily="18" charset="0"/>
              </a:rPr>
              <a:t>– </a:t>
            </a:r>
            <a:r>
              <a:rPr lang="en-US" sz="4000" i="1">
                <a:solidFill>
                  <a:schemeClr val="accent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imes New Roman" pitchFamily="18" charset="0"/>
              </a:rPr>
              <a:t>Lk. 3:10-14</a:t>
            </a:r>
            <a:endParaRPr lang="en-US" sz="4000">
              <a:effectLst>
                <a:outerShdw blurRad="38100" dist="38100" dir="2700000" algn="tl">
                  <a:srgbClr val="969696"/>
                </a:outerShdw>
              </a:effectLst>
              <a:latin typeface="Tahoma" pitchFamily="34" charset="0"/>
              <a:cs typeface="Arial" pitchFamily="34" charset="0"/>
            </a:endParaRP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533400" y="4191000"/>
            <a:ext cx="9067800" cy="182819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lvl="1">
              <a:spcBef>
                <a:spcPct val="20000"/>
              </a:spcBef>
              <a:buSzPct val="100000"/>
              <a:buFontTx/>
              <a:buChar char="–"/>
            </a:pPr>
            <a:r>
              <a:rPr lang="en-US" sz="3600" b="1" i="1" u="sng" dirty="0">
                <a:effectLst>
                  <a:outerShdw blurRad="38100" dist="38100" dir="2700000" algn="tl">
                    <a:srgbClr val="969696"/>
                  </a:outerShdw>
                </a:effectLst>
                <a:latin typeface="Tahoma" pitchFamily="34" charset="0"/>
                <a:cs typeface="Arial" pitchFamily="34" charset="0"/>
              </a:rPr>
              <a:t>Repudiation of sin </a:t>
            </a:r>
            <a:r>
              <a:rPr lang="en-US" sz="3600" b="1" u="sng" dirty="0">
                <a:effectLst>
                  <a:outerShdw blurRad="38100" dist="38100" dir="2700000" algn="tl">
                    <a:srgbClr val="969696"/>
                  </a:outerShdw>
                </a:effectLst>
                <a:latin typeface="Tahoma" pitchFamily="34" charset="0"/>
                <a:cs typeface="Times New Roman" pitchFamily="18" charset="0"/>
              </a:rPr>
              <a:t>(confess)</a:t>
            </a:r>
          </a:p>
          <a:p>
            <a:pPr lvl="2">
              <a:spcBef>
                <a:spcPct val="20000"/>
              </a:spcBef>
              <a:buSzPct val="100000"/>
              <a:buFontTx/>
              <a:buChar char="•"/>
            </a:pPr>
            <a:r>
              <a:rPr lang="en-US" sz="3200" dirty="0" err="1">
                <a:solidFill>
                  <a:srgbClr val="FF99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imes New Roman" pitchFamily="18" charset="0"/>
              </a:rPr>
              <a:t>Ephesian</a:t>
            </a:r>
            <a:r>
              <a:rPr lang="en-US" sz="3200" dirty="0">
                <a:solidFill>
                  <a:srgbClr val="FF99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imes New Roman" pitchFamily="18" charset="0"/>
              </a:rPr>
              <a:t> idolaters –</a:t>
            </a:r>
            <a:r>
              <a:rPr lang="en-US" sz="3200" i="1" dirty="0">
                <a:effectLst>
                  <a:outerShdw blurRad="38100" dist="38100" dir="2700000" algn="tl">
                    <a:srgbClr val="969696"/>
                  </a:outerShdw>
                </a:effectLst>
                <a:latin typeface="Tahoma" pitchFamily="34" charset="0"/>
                <a:cs typeface="Times New Roman" pitchFamily="18" charset="0"/>
              </a:rPr>
              <a:t> </a:t>
            </a:r>
            <a:r>
              <a:rPr lang="en-US" sz="3200" i="1" dirty="0">
                <a:solidFill>
                  <a:schemeClr val="accent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imes New Roman" pitchFamily="18" charset="0"/>
              </a:rPr>
              <a:t>Acts 19:18-19</a:t>
            </a:r>
          </a:p>
          <a:p>
            <a:pPr lvl="2">
              <a:spcBef>
                <a:spcPct val="20000"/>
              </a:spcBef>
              <a:buSzPct val="100000"/>
              <a:buFontTx/>
              <a:buChar char="•"/>
            </a:pPr>
            <a:r>
              <a:rPr lang="en-US" sz="3200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imes New Roman" pitchFamily="18" charset="0"/>
              </a:rPr>
              <a:t>Israelites </a:t>
            </a:r>
            <a:r>
              <a:rPr lang="en-US" sz="3200" dirty="0">
                <a:solidFill>
                  <a:srgbClr val="FF99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imes New Roman" pitchFamily="18" charset="0"/>
              </a:rPr>
              <a:t>sinful marriages –</a:t>
            </a:r>
            <a:r>
              <a:rPr lang="en-US" sz="3200" dirty="0">
                <a:solidFill>
                  <a:srgbClr val="FFCC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imes New Roman" pitchFamily="18" charset="0"/>
              </a:rPr>
              <a:t> </a:t>
            </a:r>
            <a:r>
              <a:rPr lang="en-US" sz="3200" i="1" dirty="0">
                <a:solidFill>
                  <a:schemeClr val="accent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imes New Roman" pitchFamily="18" charset="0"/>
              </a:rPr>
              <a:t>Ezra 10:10-11</a:t>
            </a:r>
            <a:endParaRPr lang="en-US" sz="3600" i="1" dirty="0">
              <a:effectLst>
                <a:outerShdw blurRad="38100" dist="38100" dir="2700000" algn="tl">
                  <a:srgbClr val="969696"/>
                </a:outerShdw>
              </a:effectLst>
              <a:latin typeface="Tahoma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02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02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5" grpId="0" uiExpand="1" build="p" bldLvl="3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771525" y="0"/>
            <a:ext cx="8743950" cy="1905000"/>
          </a:xfrm>
          <a:noFill/>
          <a:ln/>
        </p:spPr>
        <p:txBody>
          <a:bodyPr/>
          <a:lstStyle/>
          <a:p>
            <a:r>
              <a:rPr lang="en-US" sz="5400" b="0">
                <a:solidFill>
                  <a:srgbClr val="66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Demands of Repentance</a:t>
            </a:r>
            <a:br>
              <a:rPr lang="en-US" sz="5400" b="0">
                <a:solidFill>
                  <a:srgbClr val="66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</a:br>
            <a:r>
              <a:rPr lang="en-US" b="0" i="1">
                <a:solidFill>
                  <a:schemeClr val="accent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Luke 3:8-14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7700" y="2362200"/>
            <a:ext cx="8991600" cy="1447800"/>
          </a:xfrm>
          <a:noFill/>
          <a:ln/>
          <a:effectLst>
            <a:outerShdw dist="35921" dir="2700000" algn="ctr" rotWithShape="0">
              <a:schemeClr val="bg1"/>
            </a:outerShdw>
          </a:effectLst>
        </p:spPr>
        <p:txBody>
          <a:bodyPr/>
          <a:lstStyle/>
          <a:p>
            <a:r>
              <a:rPr lang="en-US" sz="4000">
                <a:solidFill>
                  <a:srgbClr val="66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imes New Roman" pitchFamily="18" charset="0"/>
              </a:rPr>
              <a:t>SOME THINGS “MUST” BE        DONE</a:t>
            </a:r>
            <a:r>
              <a:rPr lang="en-US" sz="3600">
                <a:solidFill>
                  <a:srgbClr val="66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imes New Roman" pitchFamily="18" charset="0"/>
              </a:rPr>
              <a:t> </a:t>
            </a:r>
            <a:r>
              <a:rPr lang="en-US" sz="4000">
                <a:solidFill>
                  <a:srgbClr val="66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imes New Roman" pitchFamily="18" charset="0"/>
              </a:rPr>
              <a:t>– </a:t>
            </a:r>
            <a:r>
              <a:rPr lang="en-US" sz="4000" i="1">
                <a:solidFill>
                  <a:schemeClr val="accent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imes New Roman" pitchFamily="18" charset="0"/>
              </a:rPr>
              <a:t>Lk. 3:11-14</a:t>
            </a:r>
            <a:endParaRPr lang="en-US" sz="4000">
              <a:effectLst>
                <a:outerShdw blurRad="38100" dist="38100" dir="2700000" algn="tl">
                  <a:srgbClr val="969696"/>
                </a:outerShdw>
              </a:effectLst>
              <a:latin typeface="Tahoma" pitchFamily="34" charset="0"/>
              <a:cs typeface="Arial" pitchFamily="34" charset="0"/>
            </a:endParaRPr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647700" y="3778250"/>
            <a:ext cx="9486900" cy="3079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35921" dir="2700000" algn="ctr" rotWithShape="0">
              <a:schemeClr val="bg1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SzPct val="100000"/>
              <a:buFontTx/>
              <a:buChar char="–"/>
            </a:pPr>
            <a:r>
              <a:rPr lang="en-US" sz="3600" b="1" i="1" u="sng">
                <a:effectLst>
                  <a:outerShdw blurRad="38100" dist="38100" dir="2700000" algn="tl">
                    <a:srgbClr val="969696"/>
                  </a:outerShdw>
                </a:effectLst>
                <a:latin typeface="Tahoma" pitchFamily="34" charset="0"/>
                <a:cs typeface="Arial" pitchFamily="34" charset="0"/>
              </a:rPr>
              <a:t>Restitution of wrong </a:t>
            </a:r>
            <a:r>
              <a:rPr lang="en-US" sz="3600" b="1" u="sng">
                <a:effectLst>
                  <a:outerShdw blurRad="38100" dist="38100" dir="2700000" algn="tl">
                    <a:srgbClr val="969696"/>
                  </a:outerShdw>
                </a:effectLst>
                <a:latin typeface="Tahoma" pitchFamily="34" charset="0"/>
                <a:cs typeface="Times New Roman" pitchFamily="18" charset="0"/>
              </a:rPr>
              <a:t>(as able)</a:t>
            </a:r>
          </a:p>
          <a:p>
            <a:pPr lvl="1">
              <a:spcBef>
                <a:spcPct val="50000"/>
              </a:spcBef>
              <a:buSzPct val="100000"/>
              <a:buFontTx/>
              <a:buChar char="•"/>
            </a:pPr>
            <a:r>
              <a:rPr lang="en-US" sz="3200" b="1">
                <a:solidFill>
                  <a:srgbClr val="FF99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imes New Roman" pitchFamily="18" charset="0"/>
              </a:rPr>
              <a:t>Zacchaeus</a:t>
            </a:r>
            <a:r>
              <a:rPr lang="en-US" sz="3200">
                <a:solidFill>
                  <a:srgbClr val="FF99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imes New Roman" pitchFamily="18" charset="0"/>
              </a:rPr>
              <a:t> –</a:t>
            </a:r>
            <a:r>
              <a:rPr lang="en-US" sz="3200" i="1">
                <a:effectLst>
                  <a:outerShdw blurRad="38100" dist="38100" dir="2700000" algn="tl">
                    <a:srgbClr val="969696"/>
                  </a:outerShdw>
                </a:effectLst>
                <a:latin typeface="Tahoma" pitchFamily="34" charset="0"/>
                <a:cs typeface="Times New Roman" pitchFamily="18" charset="0"/>
              </a:rPr>
              <a:t> </a:t>
            </a:r>
            <a:r>
              <a:rPr lang="en-US" sz="3200" i="1">
                <a:solidFill>
                  <a:schemeClr val="accent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imes New Roman" pitchFamily="18" charset="0"/>
              </a:rPr>
              <a:t>Luke 19:8-9 (Lev. 6:1-7)</a:t>
            </a:r>
          </a:p>
          <a:p>
            <a:pPr lvl="1">
              <a:spcBef>
                <a:spcPct val="50000"/>
              </a:spcBef>
              <a:buSzPct val="100000"/>
              <a:buFontTx/>
              <a:buChar char="•"/>
            </a:pPr>
            <a:r>
              <a:rPr lang="en-US" sz="3200" i="1">
                <a:solidFill>
                  <a:schemeClr val="accent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imes New Roman" pitchFamily="18" charset="0"/>
              </a:rPr>
              <a:t>“In vain may anyone tell me that he repents… stealing my horse while he continues to ride him without my consent…”  (Brents, pg. 191)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771525" y="0"/>
            <a:ext cx="8743950" cy="1905000"/>
          </a:xfrm>
          <a:noFill/>
          <a:ln/>
        </p:spPr>
        <p:txBody>
          <a:bodyPr/>
          <a:lstStyle/>
          <a:p>
            <a:r>
              <a:rPr lang="en-US" sz="5400" b="0">
                <a:solidFill>
                  <a:srgbClr val="66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Demands of Repentance</a:t>
            </a:r>
            <a:br>
              <a:rPr lang="en-US" sz="5400" b="0">
                <a:solidFill>
                  <a:srgbClr val="66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</a:br>
            <a:r>
              <a:rPr lang="en-US" b="0" i="1">
                <a:solidFill>
                  <a:schemeClr val="accent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Luke 3:8-14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2514600"/>
            <a:ext cx="8991600" cy="1447800"/>
          </a:xfrm>
          <a:noFill/>
          <a:ln/>
          <a:effectLst>
            <a:outerShdw dist="35921" dir="2700000" algn="ctr" rotWithShape="0">
              <a:schemeClr val="bg1"/>
            </a:outerShdw>
          </a:effectLst>
        </p:spPr>
        <p:txBody>
          <a:bodyPr/>
          <a:lstStyle/>
          <a:p>
            <a:r>
              <a:rPr lang="en-US" sz="4000">
                <a:solidFill>
                  <a:srgbClr val="66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imes New Roman" pitchFamily="18" charset="0"/>
              </a:rPr>
              <a:t>SOME THINGS “MUST” BE        DONE</a:t>
            </a:r>
            <a:r>
              <a:rPr lang="en-US" sz="3600">
                <a:solidFill>
                  <a:srgbClr val="66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imes New Roman" pitchFamily="18" charset="0"/>
              </a:rPr>
              <a:t> </a:t>
            </a:r>
            <a:r>
              <a:rPr lang="en-US" sz="4000">
                <a:solidFill>
                  <a:srgbClr val="66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imes New Roman" pitchFamily="18" charset="0"/>
              </a:rPr>
              <a:t>– </a:t>
            </a:r>
            <a:r>
              <a:rPr lang="en-US" sz="4000" i="1">
                <a:solidFill>
                  <a:schemeClr val="accent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imes New Roman" pitchFamily="18" charset="0"/>
              </a:rPr>
              <a:t>Lk. 3:11-14</a:t>
            </a:r>
            <a:endParaRPr lang="en-US" sz="4000">
              <a:effectLst>
                <a:outerShdw blurRad="38100" dist="38100" dir="2700000" algn="tl">
                  <a:srgbClr val="969696"/>
                </a:outerShdw>
              </a:effectLst>
              <a:latin typeface="Tahoma" pitchFamily="34" charset="0"/>
              <a:cs typeface="Arial" pitchFamily="34" charset="0"/>
            </a:endParaRPr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419100" y="3886200"/>
            <a:ext cx="9448800" cy="25923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lvl="1">
              <a:spcBef>
                <a:spcPct val="50000"/>
              </a:spcBef>
              <a:buSzPct val="100000"/>
              <a:buFontTx/>
              <a:buChar char="–"/>
            </a:pPr>
            <a:r>
              <a:rPr lang="en-US" sz="3600" b="1" i="1" u="sng" dirty="0">
                <a:effectLst>
                  <a:outerShdw blurRad="38100" dist="38100" dir="2700000" algn="tl">
                    <a:srgbClr val="969696"/>
                  </a:outerShdw>
                </a:effectLst>
                <a:latin typeface="Tahoma" pitchFamily="34" charset="0"/>
                <a:cs typeface="Arial" pitchFamily="34" charset="0"/>
              </a:rPr>
              <a:t>Reformation of conduct</a:t>
            </a:r>
            <a:endParaRPr lang="en-US" sz="3600" b="1" i="1" u="sng" dirty="0">
              <a:effectLst>
                <a:outerShdw blurRad="38100" dist="38100" dir="2700000" algn="tl">
                  <a:srgbClr val="969696"/>
                </a:outerShdw>
              </a:effectLst>
              <a:latin typeface="Tahoma" pitchFamily="34" charset="0"/>
              <a:cs typeface="Times New Roman" pitchFamily="18" charset="0"/>
            </a:endParaRPr>
          </a:p>
          <a:p>
            <a:pPr lvl="2">
              <a:spcBef>
                <a:spcPct val="50000"/>
              </a:spcBef>
              <a:buSzPct val="100000"/>
              <a:buFontTx/>
              <a:buChar char="•"/>
            </a:pPr>
            <a:r>
              <a:rPr lang="en-US" sz="3200" dirty="0">
                <a:solidFill>
                  <a:srgbClr val="FF99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imes New Roman" pitchFamily="18" charset="0"/>
              </a:rPr>
              <a:t>Regret (sorrow) causes change –</a:t>
            </a:r>
            <a:r>
              <a:rPr lang="en-US" sz="3200" i="1" dirty="0">
                <a:effectLst>
                  <a:outerShdw blurRad="38100" dist="38100" dir="2700000" algn="tl">
                    <a:srgbClr val="969696"/>
                  </a:outerShdw>
                </a:effectLst>
                <a:latin typeface="Tahoma" pitchFamily="34" charset="0"/>
                <a:cs typeface="Times New Roman" pitchFamily="18" charset="0"/>
              </a:rPr>
              <a:t>             </a:t>
            </a:r>
            <a:r>
              <a:rPr lang="en-US" sz="3200" i="1" dirty="0" smtClean="0">
                <a:effectLst>
                  <a:outerShdw blurRad="38100" dist="38100" dir="2700000" algn="tl">
                    <a:srgbClr val="969696"/>
                  </a:outerShdw>
                </a:effectLst>
                <a:latin typeface="Tahoma" pitchFamily="34" charset="0"/>
                <a:cs typeface="Times New Roman" pitchFamily="18" charset="0"/>
              </a:rPr>
              <a:t/>
            </a:r>
            <a:br>
              <a:rPr lang="en-US" sz="3200" i="1" dirty="0" smtClean="0">
                <a:effectLst>
                  <a:outerShdw blurRad="38100" dist="38100" dir="2700000" algn="tl">
                    <a:srgbClr val="969696"/>
                  </a:outerShdw>
                </a:effectLst>
                <a:latin typeface="Tahoma" pitchFamily="34" charset="0"/>
                <a:cs typeface="Times New Roman" pitchFamily="18" charset="0"/>
              </a:rPr>
            </a:br>
            <a:r>
              <a:rPr lang="en-US" sz="3200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imes New Roman" pitchFamily="18" charset="0"/>
              </a:rPr>
              <a:t>Mt</a:t>
            </a:r>
            <a:r>
              <a:rPr lang="en-US" sz="3200" i="1" dirty="0">
                <a:solidFill>
                  <a:schemeClr val="accent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imes New Roman" pitchFamily="18" charset="0"/>
              </a:rPr>
              <a:t>. 21:28-32; </a:t>
            </a:r>
            <a:r>
              <a:rPr lang="en-US" sz="3200" i="1" dirty="0" err="1">
                <a:solidFill>
                  <a:schemeClr val="accent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imes New Roman" pitchFamily="18" charset="0"/>
              </a:rPr>
              <a:t>Lk</a:t>
            </a:r>
            <a:r>
              <a:rPr lang="en-US" sz="3200" i="1" dirty="0">
                <a:solidFill>
                  <a:schemeClr val="accent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imes New Roman" pitchFamily="18" charset="0"/>
              </a:rPr>
              <a:t>. 15:18; 1 Cor. 6:9-11</a:t>
            </a:r>
          </a:p>
          <a:p>
            <a:pPr lvl="2">
              <a:spcBef>
                <a:spcPct val="50000"/>
              </a:spcBef>
              <a:buSzPct val="100000"/>
              <a:buFontTx/>
              <a:buChar char="•"/>
            </a:pPr>
            <a:r>
              <a:rPr lang="en-US" sz="3200" dirty="0">
                <a:solidFill>
                  <a:srgbClr val="FF99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imes New Roman" pitchFamily="18" charset="0"/>
              </a:rPr>
              <a:t>Rebuked for not learning this –</a:t>
            </a:r>
            <a:r>
              <a:rPr lang="en-US" sz="3200" i="1" dirty="0">
                <a:solidFill>
                  <a:schemeClr val="accent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imes New Roman" pitchFamily="18" charset="0"/>
              </a:rPr>
              <a:t> Mt. 21:31-32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43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43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43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1" grpId="0" uiExpand="1" build="p" bldLvl="3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771525" y="0"/>
            <a:ext cx="8743950" cy="1905000"/>
          </a:xfrm>
          <a:noFill/>
          <a:ln/>
        </p:spPr>
        <p:txBody>
          <a:bodyPr/>
          <a:lstStyle/>
          <a:p>
            <a:r>
              <a:rPr lang="en-US" sz="5400" b="0">
                <a:solidFill>
                  <a:srgbClr val="66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Demands of Repentance</a:t>
            </a:r>
            <a:br>
              <a:rPr lang="en-US" sz="5400" b="0">
                <a:solidFill>
                  <a:srgbClr val="66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</a:br>
            <a:r>
              <a:rPr lang="en-US" b="0" i="1">
                <a:solidFill>
                  <a:schemeClr val="accent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Luke 3:8-14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3048000"/>
            <a:ext cx="8382000" cy="2895600"/>
          </a:xfrm>
          <a:noFill/>
          <a:ln/>
          <a:effectLst>
            <a:outerShdw dist="35921" dir="2700000" algn="ctr" rotWithShape="0">
              <a:schemeClr val="bg1"/>
            </a:outerShdw>
          </a:effectLst>
        </p:spPr>
        <p:txBody>
          <a:bodyPr/>
          <a:lstStyle/>
          <a:p>
            <a:r>
              <a:rPr lang="en-US" sz="4000">
                <a:solidFill>
                  <a:srgbClr val="66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imes New Roman" pitchFamily="18" charset="0"/>
              </a:rPr>
              <a:t>COSTLY</a:t>
            </a:r>
            <a:r>
              <a:rPr lang="en-US" sz="3600">
                <a:solidFill>
                  <a:srgbClr val="66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imes New Roman" pitchFamily="18" charset="0"/>
              </a:rPr>
              <a:t> </a:t>
            </a:r>
            <a:r>
              <a:rPr lang="en-US" sz="4000">
                <a:solidFill>
                  <a:srgbClr val="66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imes New Roman" pitchFamily="18" charset="0"/>
              </a:rPr>
              <a:t>– </a:t>
            </a:r>
            <a:r>
              <a:rPr lang="en-US" sz="4000" i="1">
                <a:solidFill>
                  <a:schemeClr val="accent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imes New Roman" pitchFamily="18" charset="0"/>
              </a:rPr>
              <a:t>Lk. 14:25-33</a:t>
            </a:r>
            <a:endParaRPr lang="en-US" sz="4000">
              <a:effectLst>
                <a:outerShdw blurRad="38100" dist="38100" dir="2700000" algn="tl">
                  <a:srgbClr val="969696"/>
                </a:outerShdw>
              </a:effectLst>
              <a:latin typeface="Tahoma" pitchFamily="34" charset="0"/>
              <a:cs typeface="Arial" pitchFamily="34" charset="0"/>
            </a:endParaRPr>
          </a:p>
          <a:p>
            <a:pPr lvl="1"/>
            <a:r>
              <a:rPr lang="en-US" sz="3600">
                <a:effectLst>
                  <a:outerShdw blurRad="38100" dist="38100" dir="2700000" algn="tl">
                    <a:srgbClr val="969696"/>
                  </a:outerShdw>
                </a:effectLst>
                <a:latin typeface="Tahoma" pitchFamily="34" charset="0"/>
                <a:cs typeface="Arial" pitchFamily="34" charset="0"/>
              </a:rPr>
              <a:t>Giving up sin – </a:t>
            </a:r>
            <a:r>
              <a:rPr lang="en-US" sz="3600" i="1">
                <a:solidFill>
                  <a:schemeClr val="accent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Arial" pitchFamily="34" charset="0"/>
              </a:rPr>
              <a:t>Eph. 4:17-24</a:t>
            </a:r>
          </a:p>
          <a:p>
            <a:pPr lvl="1"/>
            <a:r>
              <a:rPr lang="en-US" sz="3600">
                <a:effectLst>
                  <a:outerShdw blurRad="38100" dist="38100" dir="2700000" algn="tl">
                    <a:srgbClr val="969696"/>
                  </a:outerShdw>
                </a:effectLst>
                <a:latin typeface="Tahoma" pitchFamily="34" charset="0"/>
                <a:cs typeface="Arial" pitchFamily="34" charset="0"/>
              </a:rPr>
              <a:t>The cost can be very great – </a:t>
            </a:r>
            <a:r>
              <a:rPr lang="en-US" sz="3600" i="1">
                <a:solidFill>
                  <a:schemeClr val="accent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Arial" pitchFamily="34" charset="0"/>
              </a:rPr>
              <a:t>Acts 19:19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771525" y="0"/>
            <a:ext cx="8743950" cy="1905000"/>
          </a:xfrm>
          <a:noFill/>
          <a:ln/>
        </p:spPr>
        <p:txBody>
          <a:bodyPr/>
          <a:lstStyle/>
          <a:p>
            <a:r>
              <a:rPr lang="en-US" sz="5400" b="0">
                <a:solidFill>
                  <a:srgbClr val="66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Demands of Repentance</a:t>
            </a:r>
            <a:br>
              <a:rPr lang="en-US" sz="5400" b="0">
                <a:solidFill>
                  <a:srgbClr val="66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</a:br>
            <a:r>
              <a:rPr lang="en-US" b="0" i="1">
                <a:solidFill>
                  <a:schemeClr val="accent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Luke 3:8-14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2514600"/>
            <a:ext cx="9144000" cy="4343400"/>
          </a:xfrm>
          <a:noFill/>
          <a:ln/>
          <a:effectLst>
            <a:outerShdw dist="35921" dir="2700000" algn="ctr" rotWithShape="0">
              <a:schemeClr val="bg1"/>
            </a:outerShdw>
          </a:effectLst>
        </p:spPr>
        <p:txBody>
          <a:bodyPr/>
          <a:lstStyle/>
          <a:p>
            <a:r>
              <a:rPr lang="en-US" sz="4000" dirty="0">
                <a:solidFill>
                  <a:srgbClr val="66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imes New Roman" pitchFamily="18" charset="0"/>
              </a:rPr>
              <a:t>EMOTIONAL</a:t>
            </a:r>
            <a:r>
              <a:rPr lang="en-US" sz="3600" dirty="0">
                <a:solidFill>
                  <a:srgbClr val="66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imes New Roman" pitchFamily="18" charset="0"/>
              </a:rPr>
              <a:t> </a:t>
            </a:r>
            <a:r>
              <a:rPr lang="en-US" sz="4000" dirty="0">
                <a:solidFill>
                  <a:srgbClr val="66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imes New Roman" pitchFamily="18" charset="0"/>
              </a:rPr>
              <a:t>– </a:t>
            </a:r>
            <a:r>
              <a:rPr lang="en-US" sz="4000" i="1" dirty="0">
                <a:solidFill>
                  <a:schemeClr val="accent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imes New Roman" pitchFamily="18" charset="0"/>
              </a:rPr>
              <a:t>Ezra 9-10</a:t>
            </a:r>
          </a:p>
          <a:p>
            <a:pPr lvl="1"/>
            <a:r>
              <a:rPr lang="en-US" sz="3200" dirty="0" smtClean="0">
                <a:effectLst>
                  <a:outerShdw blurRad="38100" dist="38100" dir="2700000" algn="tl">
                    <a:srgbClr val="969696"/>
                  </a:outerShdw>
                </a:effectLst>
                <a:latin typeface="Tahoma" pitchFamily="34" charset="0"/>
                <a:cs typeface="Arial" pitchFamily="34" charset="0"/>
              </a:rPr>
              <a:t>Painful for the teacher of truth,               </a:t>
            </a:r>
            <a:r>
              <a:rPr lang="en-US" sz="3200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Arial" pitchFamily="34" charset="0"/>
              </a:rPr>
              <a:t>9:1-3 ; 10:6 (cf. 2 Cor. 7:12)</a:t>
            </a:r>
          </a:p>
          <a:p>
            <a:pPr lvl="1"/>
            <a:r>
              <a:rPr lang="en-US" sz="3200" dirty="0" smtClean="0">
                <a:effectLst>
                  <a:outerShdw blurRad="38100" dist="38100" dir="2700000" algn="tl">
                    <a:srgbClr val="969696"/>
                  </a:outerShdw>
                </a:effectLst>
                <a:latin typeface="Tahoma" pitchFamily="34" charset="0"/>
                <a:cs typeface="Arial" pitchFamily="34" charset="0"/>
              </a:rPr>
              <a:t>Painful </a:t>
            </a:r>
            <a:r>
              <a:rPr lang="en-US" sz="3200" dirty="0">
                <a:effectLst>
                  <a:outerShdw blurRad="38100" dist="38100" dir="2700000" algn="tl">
                    <a:srgbClr val="969696"/>
                  </a:outerShdw>
                </a:effectLst>
                <a:latin typeface="Tahoma" pitchFamily="34" charset="0"/>
                <a:cs typeface="Arial" pitchFamily="34" charset="0"/>
              </a:rPr>
              <a:t>for those involved in sin                   – </a:t>
            </a:r>
            <a:r>
              <a:rPr lang="en-US" sz="3200" i="1" dirty="0">
                <a:solidFill>
                  <a:schemeClr val="accent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Arial" pitchFamily="34" charset="0"/>
              </a:rPr>
              <a:t>9:4; 10:1-4, 9-12, 19</a:t>
            </a:r>
          </a:p>
          <a:p>
            <a:pPr lvl="1"/>
            <a:r>
              <a:rPr lang="en-US" sz="3200" dirty="0">
                <a:effectLst>
                  <a:outerShdw blurRad="38100" dist="38100" dir="2700000" algn="tl">
                    <a:srgbClr val="969696"/>
                  </a:outerShdw>
                </a:effectLst>
                <a:latin typeface="Tahoma" pitchFamily="34" charset="0"/>
                <a:cs typeface="Arial" pitchFamily="34" charset="0"/>
              </a:rPr>
              <a:t>Painful for those effected by the sinner &amp; his repentance – </a:t>
            </a:r>
            <a:r>
              <a:rPr lang="en-US" sz="3200" i="1" dirty="0">
                <a:solidFill>
                  <a:schemeClr val="accent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Arial" pitchFamily="34" charset="0"/>
              </a:rPr>
              <a:t>10:44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771525" y="0"/>
            <a:ext cx="8743950" cy="1905000"/>
          </a:xfrm>
          <a:noFill/>
          <a:ln/>
        </p:spPr>
        <p:txBody>
          <a:bodyPr/>
          <a:lstStyle/>
          <a:p>
            <a:r>
              <a:rPr lang="en-US" sz="5400" b="0">
                <a:solidFill>
                  <a:srgbClr val="66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Demands of Repentance</a:t>
            </a:r>
            <a:br>
              <a:rPr lang="en-US" sz="5400" b="0">
                <a:solidFill>
                  <a:srgbClr val="66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</a:br>
            <a:r>
              <a:rPr lang="en-US" b="0" i="1">
                <a:solidFill>
                  <a:schemeClr val="accent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Luke 3:8-14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2514600"/>
            <a:ext cx="6477000" cy="838200"/>
          </a:xfrm>
          <a:noFill/>
          <a:ln/>
          <a:effectLst>
            <a:outerShdw dist="35921" dir="2700000" algn="ctr" rotWithShape="0">
              <a:schemeClr val="bg1"/>
            </a:outerShdw>
          </a:effectLst>
        </p:spPr>
        <p:txBody>
          <a:bodyPr/>
          <a:lstStyle/>
          <a:p>
            <a:r>
              <a:rPr lang="en-US" sz="4000">
                <a:solidFill>
                  <a:srgbClr val="66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imes New Roman" pitchFamily="18" charset="0"/>
              </a:rPr>
              <a:t>EMOTIONAL</a:t>
            </a:r>
            <a:r>
              <a:rPr lang="en-US" sz="3600">
                <a:solidFill>
                  <a:srgbClr val="66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imes New Roman" pitchFamily="18" charset="0"/>
              </a:rPr>
              <a:t> </a:t>
            </a:r>
            <a:r>
              <a:rPr lang="en-US" sz="4000">
                <a:solidFill>
                  <a:srgbClr val="66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imes New Roman" pitchFamily="18" charset="0"/>
              </a:rPr>
              <a:t>– </a:t>
            </a:r>
            <a:r>
              <a:rPr lang="en-US" sz="4000" i="1">
                <a:solidFill>
                  <a:schemeClr val="accent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imes New Roman" pitchFamily="18" charset="0"/>
              </a:rPr>
              <a:t>Ezra 10:44</a:t>
            </a:r>
          </a:p>
        </p:txBody>
      </p:sp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914400" y="3429000"/>
            <a:ext cx="8953500" cy="152041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  <a:buSzPct val="100000"/>
              <a:buFontTx/>
              <a:buChar char="–"/>
            </a:pPr>
            <a:r>
              <a:rPr lang="en-US" sz="3200" dirty="0">
                <a:effectLst>
                  <a:outerShdw blurRad="38100" dist="38100" dir="2700000" algn="tl">
                    <a:srgbClr val="969696"/>
                  </a:outerShdw>
                </a:effectLst>
                <a:latin typeface="Tahoma" pitchFamily="34" charset="0"/>
                <a:cs typeface="Arial" pitchFamily="34" charset="0"/>
              </a:rPr>
              <a:t>Does not change the </a:t>
            </a:r>
            <a:r>
              <a:rPr lang="en-US" sz="3200" u="sng" dirty="0">
                <a:effectLst>
                  <a:outerShdw blurRad="38100" dist="38100" dir="2700000" algn="tl">
                    <a:srgbClr val="969696"/>
                  </a:outerShdw>
                </a:effectLst>
                <a:latin typeface="Tahoma" pitchFamily="34" charset="0"/>
                <a:cs typeface="Arial" pitchFamily="34" charset="0"/>
              </a:rPr>
              <a:t>nature</a:t>
            </a:r>
            <a:r>
              <a:rPr lang="en-US" sz="3200" dirty="0">
                <a:effectLst>
                  <a:outerShdw blurRad="38100" dist="38100" dir="2700000" algn="tl">
                    <a:srgbClr val="969696"/>
                  </a:outerShdw>
                </a:effectLst>
                <a:latin typeface="Tahoma" pitchFamily="34" charset="0"/>
                <a:cs typeface="Arial" pitchFamily="34" charset="0"/>
              </a:rPr>
              <a:t> or the </a:t>
            </a:r>
            <a:r>
              <a:rPr lang="en-US" sz="3200" u="sng" dirty="0">
                <a:effectLst>
                  <a:outerShdw blurRad="38100" dist="38100" dir="2700000" algn="tl">
                    <a:srgbClr val="969696"/>
                  </a:outerShdw>
                </a:effectLst>
                <a:latin typeface="Tahoma" pitchFamily="34" charset="0"/>
                <a:cs typeface="Arial" pitchFamily="34" charset="0"/>
              </a:rPr>
              <a:t>demands</a:t>
            </a:r>
            <a:r>
              <a:rPr lang="en-US" sz="3200" dirty="0">
                <a:effectLst>
                  <a:outerShdw blurRad="38100" dist="38100" dir="2700000" algn="tl">
                    <a:srgbClr val="969696"/>
                  </a:outerShdw>
                </a:effectLst>
                <a:latin typeface="Tahoma" pitchFamily="34" charset="0"/>
                <a:cs typeface="Arial" pitchFamily="34" charset="0"/>
              </a:rPr>
              <a:t> of repentance</a:t>
            </a:r>
          </a:p>
          <a:p>
            <a:pPr lvl="1">
              <a:lnSpc>
                <a:spcPct val="60000"/>
              </a:lnSpc>
              <a:spcBef>
                <a:spcPct val="50000"/>
              </a:spcBef>
              <a:buSzPct val="100000"/>
              <a:buFontTx/>
              <a:buChar char="–"/>
            </a:pPr>
            <a:r>
              <a:rPr lang="en-US" sz="3200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imes New Roman" pitchFamily="18" charset="0"/>
              </a:rPr>
              <a:t>Adulterer </a:t>
            </a:r>
            <a:r>
              <a:rPr lang="en-US" sz="3200" dirty="0">
                <a:solidFill>
                  <a:srgbClr val="FF99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imes New Roman" pitchFamily="18" charset="0"/>
              </a:rPr>
              <a:t>–</a:t>
            </a:r>
            <a:r>
              <a:rPr lang="en-US" sz="3200" i="1" dirty="0">
                <a:solidFill>
                  <a:schemeClr val="accent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Arial" pitchFamily="34" charset="0"/>
              </a:rPr>
              <a:t> 1 Cor. 6:9-11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25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225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3" grpId="0" uiExpand="1" build="p" bldLvl="3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571500" y="0"/>
            <a:ext cx="9144000" cy="1981200"/>
          </a:xfrm>
          <a:solidFill>
            <a:schemeClr val="bg1"/>
          </a:solidFill>
        </p:spPr>
        <p:txBody>
          <a:bodyPr/>
          <a:lstStyle/>
          <a:p>
            <a:r>
              <a:rPr lang="en-US" sz="4800" b="0">
                <a:solidFill>
                  <a:srgbClr val="66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Does Not Remove Temporal Consequences</a:t>
            </a:r>
            <a:r>
              <a:rPr lang="en-US" sz="4000"/>
              <a:t> 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0500" y="1981200"/>
            <a:ext cx="10096500" cy="4876800"/>
          </a:xfrm>
          <a:effectLst>
            <a:outerShdw dist="35921" dir="2700000" algn="ctr" rotWithShape="0">
              <a:schemeClr val="bg1"/>
            </a:outerShdw>
          </a:effectLst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4000"/>
              <a:t>Convicted murderer does not escape death penalty. </a:t>
            </a:r>
            <a:r>
              <a:rPr lang="en-US" sz="4000" b="1">
                <a:solidFill>
                  <a:schemeClr val="accent1"/>
                </a:solidFill>
              </a:rPr>
              <a:t>Acts 25:11</a:t>
            </a:r>
          </a:p>
          <a:p>
            <a:pPr>
              <a:lnSpc>
                <a:spcPct val="90000"/>
              </a:lnSpc>
            </a:pPr>
            <a:r>
              <a:rPr lang="en-US" sz="4000"/>
              <a:t>Convicted thief does not escape “due reward.” </a:t>
            </a:r>
            <a:r>
              <a:rPr lang="en-US" sz="4000" b="1">
                <a:solidFill>
                  <a:schemeClr val="accent1"/>
                </a:solidFill>
              </a:rPr>
              <a:t>Lk. 23:40-43</a:t>
            </a:r>
          </a:p>
          <a:p>
            <a:pPr>
              <a:lnSpc>
                <a:spcPct val="90000"/>
              </a:lnSpc>
            </a:pPr>
            <a:r>
              <a:rPr lang="en-US" sz="4000"/>
              <a:t>Convicted prodigal does not regain wasted money. </a:t>
            </a:r>
            <a:r>
              <a:rPr lang="en-US" sz="4000" b="1">
                <a:solidFill>
                  <a:schemeClr val="accent1"/>
                </a:solidFill>
              </a:rPr>
              <a:t>Lk. 15:13</a:t>
            </a:r>
          </a:p>
          <a:p>
            <a:pPr>
              <a:lnSpc>
                <a:spcPct val="90000"/>
              </a:lnSpc>
            </a:pPr>
            <a:r>
              <a:rPr lang="en-US" sz="4000"/>
              <a:t>Convicted adulterer not free to “marry another” or continue adultery. </a:t>
            </a:r>
            <a:r>
              <a:rPr lang="en-US" sz="4000" b="1">
                <a:solidFill>
                  <a:schemeClr val="accent1"/>
                </a:solidFill>
              </a:rPr>
              <a:t>Mt. 19:9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10287000" cy="1981200"/>
          </a:xfrm>
          <a:solidFill>
            <a:schemeClr val="bg1"/>
          </a:solidFill>
          <a:ln/>
        </p:spPr>
        <p:txBody>
          <a:bodyPr/>
          <a:lstStyle/>
          <a:p>
            <a:r>
              <a:rPr lang="en-US" sz="5400" b="0">
                <a:solidFill>
                  <a:srgbClr val="66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What Produces Repentance?</a:t>
            </a:r>
            <a:endParaRPr lang="en-US" b="0" i="1">
              <a:solidFill>
                <a:schemeClr val="accent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ahoma" pitchFamily="34" charset="0"/>
            </a:endParaRP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2900" y="1981200"/>
            <a:ext cx="9677400" cy="4876800"/>
          </a:xfrm>
          <a:noFill/>
          <a:ln/>
          <a:effectLst>
            <a:outerShdw dist="35921" dir="2700000" algn="ctr" rotWithShape="0">
              <a:schemeClr val="bg1"/>
            </a:outerShdw>
          </a:effectLst>
        </p:spPr>
        <p:txBody>
          <a:bodyPr/>
          <a:lstStyle/>
          <a:p>
            <a:r>
              <a:rPr lang="en-US" sz="4000" i="1">
                <a:solidFill>
                  <a:schemeClr val="accent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imes New Roman" pitchFamily="18" charset="0"/>
              </a:rPr>
              <a:t>Bible preaching.  Cf. Jonah 3:1-2</a:t>
            </a:r>
          </a:p>
          <a:p>
            <a:pPr lvl="1"/>
            <a:r>
              <a:rPr lang="en-US" sz="3600" i="1">
                <a:solidFill>
                  <a:schemeClr val="accent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imes New Roman" pitchFamily="18" charset="0"/>
              </a:rPr>
              <a:t>“Preach the preaching that I bid thee.”     cf. Lk. 11:32</a:t>
            </a:r>
          </a:p>
          <a:p>
            <a:r>
              <a:rPr lang="en-US" sz="4000" i="1">
                <a:solidFill>
                  <a:schemeClr val="accent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imes New Roman" pitchFamily="18" charset="0"/>
              </a:rPr>
              <a:t>The goodness of God. Rom. 2:4</a:t>
            </a:r>
          </a:p>
          <a:p>
            <a:r>
              <a:rPr lang="en-US" sz="4000" i="1">
                <a:solidFill>
                  <a:schemeClr val="accent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imes New Roman" pitchFamily="18" charset="0"/>
              </a:rPr>
              <a:t>The Judgment to come. Acts 17:30-31</a:t>
            </a:r>
          </a:p>
          <a:p>
            <a:r>
              <a:rPr lang="en-US" sz="4000" i="1">
                <a:solidFill>
                  <a:schemeClr val="accent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imes New Roman" pitchFamily="18" charset="0"/>
              </a:rPr>
              <a:t>Godly sorrow. 2 Cor. 7:10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771525" y="0"/>
            <a:ext cx="8743950" cy="2057400"/>
          </a:xfrm>
          <a:solidFill>
            <a:schemeClr val="bg1"/>
          </a:solidFill>
          <a:ln/>
        </p:spPr>
        <p:txBody>
          <a:bodyPr/>
          <a:lstStyle/>
          <a:p>
            <a:r>
              <a:rPr lang="en-US" sz="4800" b="0">
                <a:solidFill>
                  <a:srgbClr val="66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Fruits of Repentance-</a:t>
            </a:r>
            <a:br>
              <a:rPr lang="en-US" sz="4800" b="0">
                <a:solidFill>
                  <a:srgbClr val="66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</a:br>
            <a:r>
              <a:rPr lang="en-US" sz="4800" b="0" i="1">
                <a:solidFill>
                  <a:schemeClr val="accent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“For behold…”</a:t>
            </a:r>
            <a:r>
              <a:rPr lang="en-US" sz="4800" b="0">
                <a:solidFill>
                  <a:srgbClr val="66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 </a:t>
            </a:r>
            <a:r>
              <a:rPr lang="en-US" sz="4000" b="0" i="1">
                <a:solidFill>
                  <a:schemeClr val="accent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2 Corinthians 7:11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6700" y="2438400"/>
            <a:ext cx="9525000" cy="4419600"/>
          </a:xfrm>
          <a:noFill/>
          <a:ln/>
          <a:effectLst>
            <a:outerShdw dist="35921" dir="2700000" algn="ctr" rotWithShape="0">
              <a:schemeClr val="bg1"/>
            </a:outerShdw>
          </a:effectLst>
        </p:spPr>
        <p:txBody>
          <a:bodyPr/>
          <a:lstStyle/>
          <a:p>
            <a:r>
              <a:rPr lang="en-US" sz="4000">
                <a:solidFill>
                  <a:srgbClr val="66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imes New Roman" pitchFamily="18" charset="0"/>
              </a:rPr>
              <a:t>Can see the effects of repentance!</a:t>
            </a:r>
          </a:p>
          <a:p>
            <a:pPr lvl="1"/>
            <a:r>
              <a:rPr lang="en-US" sz="3200" i="1">
                <a:solidFill>
                  <a:schemeClr val="accent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imes New Roman" pitchFamily="18" charset="0"/>
              </a:rPr>
              <a:t>Earnest care </a:t>
            </a:r>
            <a:r>
              <a:rPr lang="en-US" sz="3200">
                <a:effectLst>
                  <a:outerShdw blurRad="38100" dist="38100" dir="2700000" algn="tl">
                    <a:srgbClr val="969696"/>
                  </a:outerShdw>
                </a:effectLst>
                <a:latin typeface="Tahoma" pitchFamily="34" charset="0"/>
                <a:cs typeface="Times New Roman" pitchFamily="18" charset="0"/>
              </a:rPr>
              <a:t>– Haste (with care) to correct sin</a:t>
            </a:r>
          </a:p>
          <a:p>
            <a:pPr lvl="1"/>
            <a:r>
              <a:rPr lang="en-US" sz="3200" i="1">
                <a:solidFill>
                  <a:schemeClr val="accent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imes New Roman" pitchFamily="18" charset="0"/>
              </a:rPr>
              <a:t>Clearing</a:t>
            </a:r>
            <a:r>
              <a:rPr lang="en-US" sz="3200">
                <a:effectLst>
                  <a:outerShdw blurRad="38100" dist="38100" dir="2700000" algn="tl">
                    <a:srgbClr val="969696"/>
                  </a:outerShdw>
                </a:effectLst>
                <a:latin typeface="Tahoma" pitchFamily="34" charset="0"/>
                <a:cs typeface="Tahoma" pitchFamily="34" charset="0"/>
              </a:rPr>
              <a:t> – Diligent change answered critics</a:t>
            </a:r>
            <a:endParaRPr lang="en-US" sz="3200">
              <a:effectLst>
                <a:outerShdw blurRad="38100" dist="38100" dir="2700000" algn="tl">
                  <a:srgbClr val="969696"/>
                </a:outerShdw>
              </a:effectLst>
              <a:latin typeface="Calisto MT" pitchFamily="18" charset="0"/>
              <a:cs typeface="Times New Roman" pitchFamily="18" charset="0"/>
            </a:endParaRPr>
          </a:p>
          <a:p>
            <a:pPr lvl="1"/>
            <a:r>
              <a:rPr lang="en-US" sz="3200" i="1">
                <a:solidFill>
                  <a:schemeClr val="accent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imes New Roman" pitchFamily="18" charset="0"/>
              </a:rPr>
              <a:t>Indignation</a:t>
            </a:r>
            <a:r>
              <a:rPr lang="en-US" sz="3200">
                <a:effectLst>
                  <a:outerShdw blurRad="38100" dist="38100" dir="2700000" algn="tl">
                    <a:srgbClr val="969696"/>
                  </a:outerShdw>
                </a:effectLst>
                <a:latin typeface="Tahoma" pitchFamily="34" charset="0"/>
                <a:cs typeface="Tahoma" pitchFamily="34" charset="0"/>
              </a:rPr>
              <a:t> – Displeasure over previous sin</a:t>
            </a:r>
            <a:endParaRPr lang="en-US" sz="3200">
              <a:effectLst>
                <a:outerShdw blurRad="38100" dist="38100" dir="2700000" algn="tl">
                  <a:srgbClr val="969696"/>
                </a:outerShdw>
              </a:effectLst>
              <a:latin typeface="Calisto MT" pitchFamily="18" charset="0"/>
              <a:cs typeface="Times New Roman" pitchFamily="18" charset="0"/>
            </a:endParaRPr>
          </a:p>
          <a:p>
            <a:pPr lvl="1"/>
            <a:r>
              <a:rPr lang="en-US" sz="3200" i="1">
                <a:solidFill>
                  <a:schemeClr val="accent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imes New Roman" pitchFamily="18" charset="0"/>
              </a:rPr>
              <a:t>Fear</a:t>
            </a:r>
            <a:r>
              <a:rPr lang="en-US" sz="3200">
                <a:effectLst>
                  <a:outerShdw blurRad="38100" dist="38100" dir="2700000" algn="tl">
                    <a:srgbClr val="969696"/>
                  </a:outerShdw>
                </a:effectLst>
                <a:latin typeface="Tahoma" pitchFamily="34" charset="0"/>
                <a:cs typeface="Times New Roman" pitchFamily="18" charset="0"/>
              </a:rPr>
              <a:t> – Dread of not pleasing God</a:t>
            </a:r>
          </a:p>
          <a:p>
            <a:pPr lvl="1"/>
            <a:r>
              <a:rPr lang="en-US" sz="3200" i="1">
                <a:solidFill>
                  <a:schemeClr val="accent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imes New Roman" pitchFamily="18" charset="0"/>
              </a:rPr>
              <a:t>Longing</a:t>
            </a:r>
            <a:r>
              <a:rPr lang="en-US" sz="3200">
                <a:effectLst>
                  <a:outerShdw blurRad="38100" dist="38100" dir="2700000" algn="tl">
                    <a:srgbClr val="969696"/>
                  </a:outerShdw>
                </a:effectLst>
                <a:latin typeface="Tahoma" pitchFamily="34" charset="0"/>
                <a:cs typeface="Times New Roman" pitchFamily="18" charset="0"/>
              </a:rPr>
              <a:t> – Earnest desire to do &amp; be right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495300" y="0"/>
            <a:ext cx="8972550" cy="2536825"/>
          </a:xfrm>
          <a:solidFill>
            <a:schemeClr val="bg1"/>
          </a:solidFill>
        </p:spPr>
        <p:txBody>
          <a:bodyPr/>
          <a:lstStyle/>
          <a:p>
            <a:r>
              <a:rPr lang="en-US" sz="6000"/>
              <a:t>God Commands</a:t>
            </a:r>
            <a:br>
              <a:rPr lang="en-US" sz="6000"/>
            </a:br>
            <a:r>
              <a:rPr lang="en-US" sz="8000" b="0">
                <a:effectLst>
                  <a:outerShdw blurRad="38100" dist="38100" dir="2700000" algn="tl">
                    <a:srgbClr val="969696"/>
                  </a:outerShdw>
                </a:effectLst>
              </a:rPr>
              <a:t>Repentance</a:t>
            </a:r>
          </a:p>
        </p:txBody>
      </p:sp>
      <p:sp>
        <p:nvSpPr>
          <p:cNvPr id="43014" name="Text Box 6"/>
          <p:cNvSpPr txBox="1">
            <a:spLocks noChangeArrowheads="1"/>
          </p:cNvSpPr>
          <p:nvPr/>
        </p:nvSpPr>
        <p:spPr bwMode="auto">
          <a:xfrm>
            <a:off x="190500" y="2971800"/>
            <a:ext cx="9906000" cy="3381375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400" b="1" i="1">
                <a:solidFill>
                  <a:schemeClr val="accent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Acts 17:30-31</a:t>
            </a:r>
            <a:r>
              <a:rPr lang="en-US" sz="4400" i="1"/>
              <a:t> “All men everywhere…”</a:t>
            </a:r>
          </a:p>
          <a:p>
            <a:r>
              <a:rPr lang="en-US" sz="4400" b="1" i="1">
                <a:solidFill>
                  <a:schemeClr val="accent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Rom 3:23</a:t>
            </a:r>
            <a:r>
              <a:rPr lang="en-US" sz="4400" i="1"/>
              <a:t> “for all have sinned…”</a:t>
            </a:r>
          </a:p>
          <a:p>
            <a:r>
              <a:rPr lang="en-US" sz="4400" b="1" i="1">
                <a:solidFill>
                  <a:schemeClr val="accent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Rom 4:15</a:t>
            </a:r>
            <a:r>
              <a:rPr lang="en-US" sz="4400" i="1"/>
              <a:t> “…where there is no law, neither is there transgression.”</a:t>
            </a:r>
          </a:p>
          <a:p>
            <a:endParaRPr lang="en-US" sz="4000"/>
          </a:p>
        </p:txBody>
      </p:sp>
      <p:sp>
        <p:nvSpPr>
          <p:cNvPr id="43015" name="Text Box 7"/>
          <p:cNvSpPr txBox="1">
            <a:spLocks noChangeArrowheads="1"/>
          </p:cNvSpPr>
          <p:nvPr/>
        </p:nvSpPr>
        <p:spPr bwMode="auto">
          <a:xfrm>
            <a:off x="952500" y="5759450"/>
            <a:ext cx="9029700" cy="1098550"/>
          </a:xfrm>
          <a:prstGeom prst="rect">
            <a:avLst/>
          </a:prstGeom>
          <a:solidFill>
            <a:schemeClr val="tx1"/>
          </a:solidFill>
          <a:ln w="12700">
            <a:noFill/>
            <a:miter lim="800000"/>
            <a:headEnd/>
            <a:tailEnd/>
          </a:ln>
          <a:effectLst>
            <a:outerShdw dist="35921" dir="2700000" algn="ctr" rotWithShape="0">
              <a:schemeClr val="bg1"/>
            </a:outerShdw>
          </a:effectLst>
        </p:spPr>
        <p:txBody>
          <a:bodyPr>
            <a:spAutoFit/>
          </a:bodyPr>
          <a:lstStyle/>
          <a:p>
            <a:pPr algn="ctr"/>
            <a:r>
              <a:rPr lang="en-US" b="1">
                <a:solidFill>
                  <a:srgbClr val="FF0000"/>
                </a:solidFill>
              </a:rPr>
              <a:t>Therefore, </a:t>
            </a:r>
            <a:r>
              <a:rPr lang="en-US" sz="6600" b="1" u="sng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all</a:t>
            </a:r>
            <a:r>
              <a:rPr lang="en-US" b="1">
                <a:solidFill>
                  <a:srgbClr val="FF0000"/>
                </a:solidFill>
              </a:rPr>
              <a:t> are under law!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01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01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30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30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30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30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30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30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30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30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4" grpId="0" uiExpand="1" build="allAtOnce" animBg="1"/>
      <p:bldP spid="43015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771525" y="0"/>
            <a:ext cx="8743950" cy="2057400"/>
          </a:xfrm>
          <a:solidFill>
            <a:schemeClr val="bg1"/>
          </a:solidFill>
          <a:ln/>
        </p:spPr>
        <p:txBody>
          <a:bodyPr/>
          <a:lstStyle/>
          <a:p>
            <a:r>
              <a:rPr lang="en-US" sz="4800" b="0">
                <a:solidFill>
                  <a:srgbClr val="66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Fruits of Repentance-</a:t>
            </a:r>
            <a:br>
              <a:rPr lang="en-US" sz="4800" b="0">
                <a:solidFill>
                  <a:srgbClr val="66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</a:br>
            <a:r>
              <a:rPr lang="en-US" sz="4800" b="0" i="1">
                <a:solidFill>
                  <a:schemeClr val="accent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“For behold…”</a:t>
            </a:r>
            <a:r>
              <a:rPr lang="en-US" sz="4800" b="0">
                <a:solidFill>
                  <a:srgbClr val="66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 </a:t>
            </a:r>
            <a:r>
              <a:rPr lang="en-US" sz="4000" b="0" i="1">
                <a:solidFill>
                  <a:schemeClr val="accent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2 Corinthians 7:11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1500" y="2286000"/>
            <a:ext cx="9105900" cy="762000"/>
          </a:xfrm>
          <a:noFill/>
          <a:ln/>
          <a:effectLst>
            <a:outerShdw dist="35921" dir="2700000" algn="ctr" rotWithShape="0">
              <a:schemeClr val="bg1"/>
            </a:outerShdw>
          </a:effectLst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4000">
                <a:solidFill>
                  <a:srgbClr val="66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imes New Roman" pitchFamily="18" charset="0"/>
              </a:rPr>
              <a:t>Can see the effects of repentance!</a:t>
            </a:r>
            <a:endParaRPr lang="en-US" sz="2400">
              <a:effectLst>
                <a:outerShdw blurRad="38100" dist="38100" dir="2700000" algn="tl">
                  <a:srgbClr val="969696"/>
                </a:outerShdw>
              </a:effectLst>
              <a:latin typeface="Tahoma" pitchFamily="34" charset="0"/>
              <a:cs typeface="Times New Roman" pitchFamily="18" charset="0"/>
            </a:endParaRPr>
          </a:p>
        </p:txBody>
      </p:sp>
      <p:sp>
        <p:nvSpPr>
          <p:cNvPr id="26630" name="Rectangle 6"/>
          <p:cNvSpPr>
            <a:spLocks noChangeArrowheads="1"/>
          </p:cNvSpPr>
          <p:nvPr/>
        </p:nvSpPr>
        <p:spPr bwMode="auto">
          <a:xfrm>
            <a:off x="723900" y="2971800"/>
            <a:ext cx="9067800" cy="2333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35921" dir="2700000" algn="ctr" rotWithShape="0">
              <a:schemeClr val="bg1"/>
            </a:outerShdw>
          </a:effectLst>
        </p:spPr>
        <p:txBody>
          <a:bodyPr>
            <a:spAutoFit/>
          </a:bodyPr>
          <a:lstStyle/>
          <a:p>
            <a:pPr lvl="1">
              <a:lnSpc>
                <a:spcPct val="90000"/>
              </a:lnSpc>
              <a:spcBef>
                <a:spcPct val="50000"/>
              </a:spcBef>
              <a:buSzPct val="100000"/>
              <a:buFontTx/>
              <a:buChar char="–"/>
            </a:pPr>
            <a:r>
              <a:rPr lang="en-US" sz="3200" i="1">
                <a:solidFill>
                  <a:schemeClr val="accent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imes New Roman" pitchFamily="18" charset="0"/>
              </a:rPr>
              <a:t>Zeal</a:t>
            </a:r>
            <a:r>
              <a:rPr lang="en-US" sz="3200">
                <a:effectLst>
                  <a:outerShdw blurRad="38100" dist="38100" dir="2700000" algn="tl">
                    <a:srgbClr val="969696"/>
                  </a:outerShdw>
                </a:effectLst>
                <a:latin typeface="Tahoma" pitchFamily="34" charset="0"/>
                <a:cs typeface="Tahoma" pitchFamily="34" charset="0"/>
              </a:rPr>
              <a:t> – Fervent spirit, not apathetic neglect</a:t>
            </a:r>
          </a:p>
          <a:p>
            <a:pPr lvl="1">
              <a:lnSpc>
                <a:spcPct val="90000"/>
              </a:lnSpc>
              <a:spcBef>
                <a:spcPct val="50000"/>
              </a:spcBef>
              <a:buSzPct val="100000"/>
              <a:buFontTx/>
              <a:buChar char="–"/>
            </a:pPr>
            <a:r>
              <a:rPr lang="en-US" sz="3200" i="1">
                <a:solidFill>
                  <a:schemeClr val="accent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imes New Roman" pitchFamily="18" charset="0"/>
              </a:rPr>
              <a:t>Avenging</a:t>
            </a:r>
            <a:r>
              <a:rPr lang="en-US" sz="3200">
                <a:effectLst>
                  <a:outerShdw blurRad="38100" dist="38100" dir="2700000" algn="tl">
                    <a:srgbClr val="969696"/>
                  </a:outerShdw>
                </a:effectLst>
                <a:latin typeface="Tahoma" pitchFamily="34" charset="0"/>
                <a:cs typeface="Tahoma" pitchFamily="34" charset="0"/>
              </a:rPr>
              <a:t> – Sin no longer tolerated</a:t>
            </a:r>
          </a:p>
          <a:p>
            <a:pPr lvl="1">
              <a:lnSpc>
                <a:spcPct val="90000"/>
              </a:lnSpc>
              <a:spcBef>
                <a:spcPct val="50000"/>
              </a:spcBef>
              <a:buSzPct val="100000"/>
              <a:buFontTx/>
              <a:buChar char="–"/>
            </a:pPr>
            <a:r>
              <a:rPr lang="en-US" sz="3200" i="1">
                <a:solidFill>
                  <a:schemeClr val="accent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imes New Roman" pitchFamily="18" charset="0"/>
              </a:rPr>
              <a:t>Approved yourselves to be pure</a:t>
            </a:r>
            <a:r>
              <a:rPr lang="en-US" sz="3200">
                <a:effectLst>
                  <a:outerShdw blurRad="38100" dist="38100" dir="2700000" algn="tl">
                    <a:srgbClr val="969696"/>
                  </a:outerShdw>
                </a:effectLst>
                <a:latin typeface="Tahoma" pitchFamily="34" charset="0"/>
                <a:cs typeface="Times New Roman" pitchFamily="18" charset="0"/>
              </a:rPr>
              <a:t> – Pure in the matter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1104900" y="0"/>
            <a:ext cx="7924800" cy="1981200"/>
          </a:xfrm>
          <a:solidFill>
            <a:schemeClr val="bg1"/>
          </a:solidFill>
          <a:ln/>
        </p:spPr>
        <p:txBody>
          <a:bodyPr/>
          <a:lstStyle/>
          <a:p>
            <a:r>
              <a:rPr lang="en-US" sz="4800" b="0">
                <a:solidFill>
                  <a:schemeClr val="accent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Efforts to Avoid Repentance</a:t>
            </a:r>
            <a:endParaRPr lang="en-US" sz="4000" b="0" i="1">
              <a:solidFill>
                <a:schemeClr val="accent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ahoma" pitchFamily="34" charset="0"/>
            </a:endParaRP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6700" y="1981200"/>
            <a:ext cx="9448800" cy="3505200"/>
          </a:xfrm>
          <a:noFill/>
          <a:ln/>
          <a:effectLst>
            <a:outerShdw dist="35921" dir="2700000" algn="ctr" rotWithShape="0">
              <a:schemeClr val="bg1"/>
            </a:outerShdw>
          </a:effectLst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600" dirty="0">
                <a:effectLst>
                  <a:outerShdw blurRad="38100" dist="38100" dir="2700000" algn="tl">
                    <a:srgbClr val="969696"/>
                  </a:outerShdw>
                </a:effectLst>
                <a:latin typeface="Tahoma" pitchFamily="34" charset="0"/>
                <a:cs typeface="Times New Roman" pitchFamily="18" charset="0"/>
              </a:rPr>
              <a:t>Deny the existence of sin.</a:t>
            </a:r>
          </a:p>
          <a:p>
            <a:pPr>
              <a:lnSpc>
                <a:spcPct val="90000"/>
              </a:lnSpc>
            </a:pPr>
            <a:r>
              <a:rPr lang="en-US" sz="3600" dirty="0">
                <a:effectLst>
                  <a:outerShdw blurRad="38100" dist="38100" dir="2700000" algn="tl">
                    <a:srgbClr val="969696"/>
                  </a:outerShdw>
                </a:effectLst>
                <a:latin typeface="Tahoma" pitchFamily="34" charset="0"/>
                <a:cs typeface="Times New Roman" pitchFamily="18" charset="0"/>
              </a:rPr>
              <a:t>Deny personal guilt. </a:t>
            </a:r>
            <a:r>
              <a:rPr lang="en-US" sz="3600" dirty="0">
                <a:solidFill>
                  <a:schemeClr val="accent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imes New Roman" pitchFamily="18" charset="0"/>
              </a:rPr>
              <a:t>1 Sam. 15:13,15</a:t>
            </a:r>
          </a:p>
          <a:p>
            <a:pPr>
              <a:lnSpc>
                <a:spcPct val="90000"/>
              </a:lnSpc>
            </a:pPr>
            <a:r>
              <a:rPr lang="en-US" sz="3600" dirty="0">
                <a:effectLst>
                  <a:outerShdw blurRad="38100" dist="38100" dir="2700000" algn="tl">
                    <a:srgbClr val="969696"/>
                  </a:outerShdw>
                </a:effectLst>
                <a:latin typeface="Tahoma" pitchFamily="34" charset="0"/>
                <a:cs typeface="Times New Roman" pitchFamily="18" charset="0"/>
              </a:rPr>
              <a:t>Transfer responsibility for sin. </a:t>
            </a:r>
            <a:r>
              <a:rPr lang="en-US" sz="3600" dirty="0">
                <a:solidFill>
                  <a:schemeClr val="accent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imes New Roman" pitchFamily="18" charset="0"/>
              </a:rPr>
              <a:t>Ezek. 18:20</a:t>
            </a:r>
          </a:p>
          <a:p>
            <a:pPr>
              <a:lnSpc>
                <a:spcPct val="90000"/>
              </a:lnSpc>
            </a:pPr>
            <a:r>
              <a:rPr lang="en-US" sz="3600" dirty="0">
                <a:effectLst>
                  <a:outerShdw blurRad="38100" dist="38100" dir="2700000" algn="tl">
                    <a:srgbClr val="969696"/>
                  </a:outerShdw>
                </a:effectLst>
                <a:latin typeface="Tahoma" pitchFamily="34" charset="0"/>
                <a:cs typeface="Times New Roman" pitchFamily="18" charset="0"/>
              </a:rPr>
              <a:t>Cover up sin. </a:t>
            </a:r>
            <a:r>
              <a:rPr lang="en-US" sz="3600" dirty="0">
                <a:solidFill>
                  <a:schemeClr val="accent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imes New Roman" pitchFamily="18" charset="0"/>
              </a:rPr>
              <a:t>2</a:t>
            </a:r>
            <a:r>
              <a:rPr lang="en-US" sz="36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imes New Roman" pitchFamily="18" charset="0"/>
              </a:rPr>
              <a:t> </a:t>
            </a:r>
            <a:r>
              <a:rPr lang="en-US" sz="3600" dirty="0">
                <a:solidFill>
                  <a:schemeClr val="accent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imes New Roman" pitchFamily="18" charset="0"/>
              </a:rPr>
              <a:t>Sam. 11</a:t>
            </a:r>
          </a:p>
          <a:p>
            <a:pPr>
              <a:lnSpc>
                <a:spcPct val="90000"/>
              </a:lnSpc>
            </a:pPr>
            <a:r>
              <a:rPr lang="en-US" sz="3600" dirty="0">
                <a:effectLst>
                  <a:outerShdw blurRad="38100" dist="38100" dir="2700000" algn="tl">
                    <a:srgbClr val="969696"/>
                  </a:outerShdw>
                </a:effectLst>
                <a:latin typeface="Tahoma" pitchFamily="34" charset="0"/>
                <a:cs typeface="Times New Roman" pitchFamily="18" charset="0"/>
              </a:rPr>
              <a:t>Harm those who expose sin. </a:t>
            </a:r>
            <a:r>
              <a:rPr lang="en-US" sz="3600" dirty="0">
                <a:solidFill>
                  <a:schemeClr val="accent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imes New Roman" pitchFamily="18" charset="0"/>
              </a:rPr>
              <a:t>Mt. 14; Mk. 6; cf. Gal. 4:16</a:t>
            </a:r>
          </a:p>
          <a:p>
            <a:pPr>
              <a:lnSpc>
                <a:spcPct val="90000"/>
              </a:lnSpc>
            </a:pPr>
            <a:endParaRPr lang="en-US" sz="2000" dirty="0">
              <a:solidFill>
                <a:schemeClr val="accent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ahoma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1028700" y="0"/>
            <a:ext cx="8077200" cy="1981200"/>
          </a:xfrm>
          <a:solidFill>
            <a:schemeClr val="bg1"/>
          </a:solidFill>
          <a:ln/>
        </p:spPr>
        <p:txBody>
          <a:bodyPr/>
          <a:lstStyle/>
          <a:p>
            <a:r>
              <a:rPr lang="en-US" sz="5400">
                <a:solidFill>
                  <a:schemeClr val="accent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God’s Solution To Sin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2438400"/>
            <a:ext cx="9448800" cy="4419600"/>
          </a:xfrm>
          <a:solidFill>
            <a:schemeClr val="tx1"/>
          </a:solidFill>
          <a:ln/>
          <a:effectLst>
            <a:outerShdw dist="35921" dir="2700000" algn="ctr" rotWithShape="0">
              <a:schemeClr val="bg1"/>
            </a:outerShdw>
          </a:effectLst>
        </p:spPr>
        <p:txBody>
          <a:bodyPr/>
          <a:lstStyle/>
          <a:p>
            <a:pPr>
              <a:lnSpc>
                <a:spcPct val="90000"/>
              </a:lnSpc>
              <a:buNone/>
            </a:pPr>
            <a:r>
              <a:rPr lang="en-US" sz="6000" b="1" i="1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Acts 2:38 “</a:t>
            </a:r>
            <a:r>
              <a:rPr lang="en-US" sz="6000" b="1" i="1" u="sng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Repent</a:t>
            </a:r>
            <a:r>
              <a:rPr lang="en-US" sz="6000" b="1" i="1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ye, and be baptized every one of you in the name of Jesus Christ unto the remission of your sins…”</a:t>
            </a:r>
            <a:endParaRPr lang="en-US" sz="4400" dirty="0">
              <a:solidFill>
                <a:schemeClr val="accent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5299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5299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5299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5299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23" presetClass="entr" presetSubtype="52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9" grpId="1" uiExpand="1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4" name="Rectangle 8"/>
          <p:cNvSpPr>
            <a:spLocks noGrp="1" noChangeArrowheads="1"/>
          </p:cNvSpPr>
          <p:nvPr>
            <p:ph type="title"/>
          </p:nvPr>
        </p:nvSpPr>
        <p:spPr>
          <a:xfrm>
            <a:off x="723900" y="228600"/>
            <a:ext cx="8782050" cy="1524000"/>
          </a:xfrm>
          <a:noFill/>
          <a:ln/>
        </p:spPr>
        <p:txBody>
          <a:bodyPr/>
          <a:lstStyle/>
          <a:p>
            <a:r>
              <a:rPr lang="en-US" sz="7200" b="0">
                <a:solidFill>
                  <a:srgbClr val="66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REPENTANCE</a:t>
            </a:r>
            <a:br>
              <a:rPr lang="en-US" sz="7200" b="0">
                <a:solidFill>
                  <a:srgbClr val="66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</a:br>
            <a:r>
              <a:rPr lang="en-US" sz="7200" b="0">
                <a:solidFill>
                  <a:srgbClr val="66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COMMANDED</a:t>
            </a:r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266700" y="1981200"/>
            <a:ext cx="9486900" cy="4572000"/>
          </a:xfrm>
          <a:noFill/>
          <a:ln/>
          <a:effectLst>
            <a:outerShdw dist="35921" dir="2700000" algn="ctr" rotWithShape="0">
              <a:schemeClr val="bg1"/>
            </a:outerShdw>
          </a:effectLst>
        </p:spPr>
        <p:txBody>
          <a:bodyPr/>
          <a:lstStyle/>
          <a:p>
            <a:r>
              <a:rPr lang="en-US" sz="4400" i="1" dirty="0">
                <a:solidFill>
                  <a:schemeClr val="accent1"/>
                </a:solidFill>
                <a:latin typeface="Tahoma" pitchFamily="34" charset="0"/>
                <a:cs typeface="Arial" pitchFamily="34" charset="0"/>
              </a:rPr>
              <a:t>By John. Mt. 3:2</a:t>
            </a:r>
          </a:p>
          <a:p>
            <a:r>
              <a:rPr lang="en-US" sz="4400" i="1" dirty="0">
                <a:solidFill>
                  <a:schemeClr val="accent1"/>
                </a:solidFill>
                <a:latin typeface="Tahoma" pitchFamily="34" charset="0"/>
                <a:cs typeface="Arial" pitchFamily="34" charset="0"/>
              </a:rPr>
              <a:t>By Jesus. Mt. 4:17; </a:t>
            </a:r>
            <a:r>
              <a:rPr lang="en-US" sz="4400" i="1" dirty="0" err="1">
                <a:solidFill>
                  <a:schemeClr val="accent1"/>
                </a:solidFill>
                <a:latin typeface="Tahoma" pitchFamily="34" charset="0"/>
                <a:cs typeface="Arial" pitchFamily="34" charset="0"/>
              </a:rPr>
              <a:t>Lk</a:t>
            </a:r>
            <a:r>
              <a:rPr lang="en-US" sz="4400" i="1" dirty="0">
                <a:solidFill>
                  <a:schemeClr val="accent1"/>
                </a:solidFill>
                <a:latin typeface="Tahoma" pitchFamily="34" charset="0"/>
                <a:cs typeface="Arial" pitchFamily="34" charset="0"/>
              </a:rPr>
              <a:t>. 13:3,5</a:t>
            </a:r>
          </a:p>
          <a:p>
            <a:r>
              <a:rPr lang="en-US" sz="4400" i="1" dirty="0">
                <a:solidFill>
                  <a:schemeClr val="accent1"/>
                </a:solidFill>
                <a:latin typeface="Tahoma" pitchFamily="34" charset="0"/>
                <a:cs typeface="Arial" pitchFamily="34" charset="0"/>
              </a:rPr>
              <a:t>Great Commission. </a:t>
            </a:r>
            <a:r>
              <a:rPr lang="en-US" sz="4400" i="1" dirty="0" err="1">
                <a:solidFill>
                  <a:schemeClr val="accent1"/>
                </a:solidFill>
                <a:latin typeface="Tahoma" pitchFamily="34" charset="0"/>
                <a:cs typeface="Arial" pitchFamily="34" charset="0"/>
              </a:rPr>
              <a:t>Lk</a:t>
            </a:r>
            <a:r>
              <a:rPr lang="en-US" sz="4400" i="1" dirty="0">
                <a:solidFill>
                  <a:schemeClr val="accent1"/>
                </a:solidFill>
                <a:latin typeface="Tahoma" pitchFamily="34" charset="0"/>
                <a:cs typeface="Arial" pitchFamily="34" charset="0"/>
              </a:rPr>
              <a:t>. 24:47</a:t>
            </a:r>
          </a:p>
          <a:p>
            <a:r>
              <a:rPr lang="en-US" sz="4400" i="1" dirty="0">
                <a:solidFill>
                  <a:schemeClr val="accent1"/>
                </a:solidFill>
                <a:latin typeface="Tahoma" pitchFamily="34" charset="0"/>
                <a:cs typeface="Arial" pitchFamily="34" charset="0"/>
              </a:rPr>
              <a:t>By Disciples. Mk. 6:12</a:t>
            </a:r>
          </a:p>
          <a:p>
            <a:r>
              <a:rPr lang="en-US" sz="4400" i="1" dirty="0">
                <a:solidFill>
                  <a:schemeClr val="accent1"/>
                </a:solidFill>
                <a:latin typeface="Tahoma" pitchFamily="34" charset="0"/>
                <a:cs typeface="Arial" pitchFamily="34" charset="0"/>
              </a:rPr>
              <a:t>By Apostles. Acts 2:38; 11:18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723900" y="381000"/>
            <a:ext cx="8743950" cy="1143000"/>
          </a:xfrm>
          <a:noFill/>
          <a:ln/>
        </p:spPr>
        <p:txBody>
          <a:bodyPr/>
          <a:lstStyle/>
          <a:p>
            <a:r>
              <a:rPr lang="en-US" sz="7200" b="0">
                <a:solidFill>
                  <a:srgbClr val="66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REPENTANCE</a:t>
            </a:r>
            <a:br>
              <a:rPr lang="en-US" sz="7200" b="0">
                <a:solidFill>
                  <a:srgbClr val="66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</a:br>
            <a:r>
              <a:rPr lang="en-US" sz="7200" b="0">
                <a:solidFill>
                  <a:srgbClr val="66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Is Not…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66700" y="2362200"/>
            <a:ext cx="4800600" cy="4114800"/>
          </a:xfrm>
          <a:noFill/>
          <a:ln/>
          <a:effectLst>
            <a:outerShdw dist="35921" dir="2700000" algn="ctr" rotWithShape="0">
              <a:schemeClr val="bg1"/>
            </a:outerShdw>
          </a:effectLst>
        </p:spPr>
        <p:txBody>
          <a:bodyPr/>
          <a:lstStyle/>
          <a:p>
            <a:r>
              <a:rPr lang="en-US" sz="3600" i="1">
                <a:solidFill>
                  <a:schemeClr val="accent1"/>
                </a:solidFill>
                <a:latin typeface="Tahoma" pitchFamily="34" charset="0"/>
                <a:cs typeface="Arial" pitchFamily="34" charset="0"/>
              </a:rPr>
              <a:t>Fear</a:t>
            </a:r>
          </a:p>
          <a:p>
            <a:r>
              <a:rPr lang="en-US" sz="3600" i="1">
                <a:solidFill>
                  <a:schemeClr val="accent1"/>
                </a:solidFill>
                <a:latin typeface="Tahoma" pitchFamily="34" charset="0"/>
                <a:cs typeface="Arial" pitchFamily="34" charset="0"/>
              </a:rPr>
              <a:t>Confession</a:t>
            </a:r>
          </a:p>
          <a:p>
            <a:r>
              <a:rPr lang="en-US" sz="3600" i="1">
                <a:solidFill>
                  <a:schemeClr val="accent1"/>
                </a:solidFill>
                <a:latin typeface="Tahoma" pitchFamily="34" charset="0"/>
                <a:cs typeface="Arial" pitchFamily="34" charset="0"/>
              </a:rPr>
              <a:t>Being sorry</a:t>
            </a:r>
          </a:p>
          <a:p>
            <a:r>
              <a:rPr lang="en-US" sz="3600" i="1">
                <a:solidFill>
                  <a:schemeClr val="accent1"/>
                </a:solidFill>
                <a:latin typeface="Tahoma" pitchFamily="34" charset="0"/>
                <a:cs typeface="Arial" pitchFamily="34" charset="0"/>
              </a:rPr>
              <a:t>Simply a reformation of life</a:t>
            </a:r>
          </a:p>
          <a:p>
            <a:r>
              <a:rPr lang="en-US" sz="3600" i="1">
                <a:solidFill>
                  <a:schemeClr val="accent1"/>
                </a:solidFill>
                <a:latin typeface="Tahoma" pitchFamily="34" charset="0"/>
                <a:cs typeface="Arial" pitchFamily="34" charset="0"/>
              </a:rPr>
              <a:t>Being aware of sin</a:t>
            </a:r>
          </a:p>
        </p:txBody>
      </p:sp>
      <p:sp>
        <p:nvSpPr>
          <p:cNvPr id="4915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410200" y="2438400"/>
            <a:ext cx="4876800" cy="4114800"/>
          </a:xfrm>
          <a:effectLst>
            <a:outerShdw dist="35921" dir="2700000" algn="ctr" rotWithShape="0">
              <a:schemeClr val="bg1"/>
            </a:outerShdw>
          </a:effectLst>
        </p:spPr>
        <p:txBody>
          <a:bodyPr/>
          <a:lstStyle/>
          <a:p>
            <a:r>
              <a:rPr lang="en-US" sz="3600" i="1">
                <a:solidFill>
                  <a:schemeClr val="accent1"/>
                </a:solidFill>
                <a:latin typeface="Tahoma" pitchFamily="34" charset="0"/>
                <a:cs typeface="Arial" pitchFamily="34" charset="0"/>
              </a:rPr>
              <a:t>Prayer</a:t>
            </a:r>
          </a:p>
          <a:p>
            <a:r>
              <a:rPr lang="en-US" sz="3600" i="1">
                <a:solidFill>
                  <a:schemeClr val="accent1"/>
                </a:solidFill>
                <a:latin typeface="Tahoma" pitchFamily="34" charset="0"/>
                <a:cs typeface="Arial" pitchFamily="34" charset="0"/>
              </a:rPr>
              <a:t>Coming forward</a:t>
            </a:r>
          </a:p>
          <a:p>
            <a:r>
              <a:rPr lang="en-US" sz="3600" i="1">
                <a:solidFill>
                  <a:schemeClr val="accent1"/>
                </a:solidFill>
                <a:latin typeface="Tahoma" pitchFamily="34" charset="0"/>
                <a:cs typeface="Arial" pitchFamily="34" charset="0"/>
              </a:rPr>
              <a:t>Doing penance</a:t>
            </a:r>
          </a:p>
          <a:p>
            <a:r>
              <a:rPr lang="en-US" sz="3600" i="1">
                <a:solidFill>
                  <a:schemeClr val="accent1"/>
                </a:solidFill>
                <a:latin typeface="Tahoma" pitchFamily="34" charset="0"/>
                <a:cs typeface="Arial" pitchFamily="34" charset="0"/>
              </a:rPr>
              <a:t>Remorse or regret</a:t>
            </a:r>
          </a:p>
          <a:p>
            <a:r>
              <a:rPr lang="en-US" sz="3600" i="1">
                <a:solidFill>
                  <a:schemeClr val="accent1"/>
                </a:solidFill>
                <a:latin typeface="Tahoma" pitchFamily="34" charset="0"/>
                <a:cs typeface="Arial" pitchFamily="34" charset="0"/>
              </a:rPr>
              <a:t>“If I have…”</a:t>
            </a:r>
          </a:p>
          <a:p>
            <a:pPr>
              <a:buFontTx/>
              <a:buNone/>
            </a:pPr>
            <a:endParaRPr lang="en-US" sz="3600" i="1">
              <a:solidFill>
                <a:schemeClr val="accent1"/>
              </a:solidFill>
              <a:latin typeface="Tahoma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723900" y="304800"/>
            <a:ext cx="8743950" cy="1143000"/>
          </a:xfrm>
          <a:noFill/>
          <a:ln/>
        </p:spPr>
        <p:txBody>
          <a:bodyPr/>
          <a:lstStyle/>
          <a:p>
            <a:r>
              <a:rPr lang="en-US" sz="7200" b="0">
                <a:solidFill>
                  <a:srgbClr val="66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REPENTANCE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828800"/>
            <a:ext cx="10287000" cy="5029200"/>
          </a:xfrm>
          <a:noFill/>
          <a:ln/>
          <a:effectLst>
            <a:outerShdw dist="35921" dir="2700000" algn="ctr" rotWithShape="0">
              <a:schemeClr val="bg1"/>
            </a:outerShdw>
          </a:effectLst>
        </p:spPr>
        <p:txBody>
          <a:bodyPr/>
          <a:lstStyle/>
          <a:p>
            <a:r>
              <a:rPr lang="en-US" sz="3600" i="1" dirty="0" err="1">
                <a:solidFill>
                  <a:srgbClr val="66FFFF"/>
                </a:solidFill>
                <a:latin typeface="Tahoma" pitchFamily="34" charset="0"/>
                <a:cs typeface="Times New Roman" pitchFamily="18" charset="0"/>
              </a:rPr>
              <a:t>metanoia</a:t>
            </a:r>
            <a:r>
              <a:rPr lang="en-US" sz="3600" dirty="0">
                <a:latin typeface="Tahoma" pitchFamily="34" charset="0"/>
                <a:cs typeface="Times New Roman" pitchFamily="18" charset="0"/>
              </a:rPr>
              <a:t> – “</a:t>
            </a:r>
            <a:r>
              <a:rPr lang="en-US" sz="3600" i="1" dirty="0">
                <a:latin typeface="Tahoma" pitchFamily="34" charset="0"/>
                <a:cs typeface="Times New Roman" pitchFamily="18" charset="0"/>
              </a:rPr>
              <a:t>a change of mind for the better, heartily to AMEND with abhorrence of one’s past sins.” </a:t>
            </a:r>
            <a:r>
              <a:rPr lang="en-US" sz="3600" dirty="0">
                <a:latin typeface="Tahoma" pitchFamily="34" charset="0"/>
                <a:cs typeface="Times New Roman" pitchFamily="18" charset="0"/>
              </a:rPr>
              <a:t> </a:t>
            </a:r>
            <a:r>
              <a:rPr lang="en-US" sz="2800" dirty="0">
                <a:latin typeface="Tahoma" pitchFamily="34" charset="0"/>
                <a:cs typeface="Times New Roman" pitchFamily="18" charset="0"/>
              </a:rPr>
              <a:t>(</a:t>
            </a:r>
            <a:r>
              <a:rPr lang="en-US" sz="2800" u="sng" dirty="0">
                <a:latin typeface="Tahoma" pitchFamily="34" charset="0"/>
                <a:cs typeface="Times New Roman" pitchFamily="18" charset="0"/>
              </a:rPr>
              <a:t>Thayer</a:t>
            </a:r>
            <a:r>
              <a:rPr lang="en-US" sz="2800" dirty="0">
                <a:latin typeface="Tahoma" pitchFamily="34" charset="0"/>
                <a:cs typeface="Times New Roman" pitchFamily="18" charset="0"/>
              </a:rPr>
              <a:t>, 405)</a:t>
            </a:r>
          </a:p>
          <a:p>
            <a:r>
              <a:rPr lang="en-US" sz="3600" i="1" dirty="0">
                <a:latin typeface="Tahoma" pitchFamily="34" charset="0"/>
                <a:cs typeface="Arial" pitchFamily="34" charset="0"/>
              </a:rPr>
              <a:t>“This change of mind involves BOTH a turning from sin and a turning to God.”</a:t>
            </a:r>
            <a:r>
              <a:rPr lang="en-US" sz="3600" dirty="0">
                <a:latin typeface="Tahoma" pitchFamily="34" charset="0"/>
                <a:cs typeface="Arial" pitchFamily="34" charset="0"/>
              </a:rPr>
              <a:t> </a:t>
            </a:r>
            <a:r>
              <a:rPr lang="en-US" sz="2800" dirty="0">
                <a:latin typeface="Tahoma" pitchFamily="34" charset="0"/>
                <a:cs typeface="Arial" pitchFamily="34" charset="0"/>
              </a:rPr>
              <a:t>(W.E. Vine, Vol. 3, pg. 281)</a:t>
            </a:r>
          </a:p>
          <a:p>
            <a:r>
              <a:rPr lang="en-US" sz="3600" dirty="0">
                <a:latin typeface="Tahoma" pitchFamily="34" charset="0"/>
                <a:cs typeface="Arial" pitchFamily="34" charset="0"/>
              </a:rPr>
              <a:t>“John did not call on people to be sorry, but to change their mental attitudes AND CONDUCT.” </a:t>
            </a:r>
            <a:r>
              <a:rPr lang="en-US" sz="2800" dirty="0">
                <a:latin typeface="Tahoma" pitchFamily="34" charset="0"/>
                <a:cs typeface="Arial" pitchFamily="34" charset="0"/>
              </a:rPr>
              <a:t>(A.T. Robertson, </a:t>
            </a:r>
            <a:r>
              <a:rPr lang="en-US" sz="2800" u="sng" dirty="0">
                <a:latin typeface="Tahoma" pitchFamily="34" charset="0"/>
                <a:cs typeface="Arial" pitchFamily="34" charset="0"/>
              </a:rPr>
              <a:t>Word Pictures</a:t>
            </a:r>
            <a:r>
              <a:rPr lang="en-US" sz="2800" dirty="0">
                <a:latin typeface="Tahoma" pitchFamily="34" charset="0"/>
                <a:cs typeface="Arial" pitchFamily="34" charset="0"/>
              </a:rPr>
              <a:t>, Vol. 1, pg. 24)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10287000" cy="1981200"/>
          </a:xfrm>
          <a:solidFill>
            <a:schemeClr val="bg1"/>
          </a:solidFill>
          <a:ln/>
        </p:spPr>
        <p:txBody>
          <a:bodyPr/>
          <a:lstStyle/>
          <a:p>
            <a:r>
              <a:rPr lang="en-US" sz="7200" b="0">
                <a:solidFill>
                  <a:srgbClr val="66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Examples of Repentance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981200"/>
            <a:ext cx="9867900" cy="3581400"/>
          </a:xfrm>
          <a:solidFill>
            <a:schemeClr val="accent2"/>
          </a:solidFill>
          <a:ln/>
          <a:effectLst>
            <a:outerShdw dist="35921" dir="2700000" algn="ctr" rotWithShape="0">
              <a:schemeClr val="bg1"/>
            </a:outerShdw>
          </a:effectLst>
        </p:spPr>
        <p:txBody>
          <a:bodyPr/>
          <a:lstStyle/>
          <a:p>
            <a:r>
              <a:rPr lang="en-US" sz="4000" i="1">
                <a:solidFill>
                  <a:schemeClr val="accent1"/>
                </a:solidFill>
                <a:latin typeface="Tahoma" pitchFamily="34" charset="0"/>
                <a:cs typeface="Arial" pitchFamily="34" charset="0"/>
              </a:rPr>
              <a:t>Jews on Pentecost. Acts 2</a:t>
            </a:r>
          </a:p>
          <a:p>
            <a:r>
              <a:rPr lang="en-US" sz="4000" i="1">
                <a:solidFill>
                  <a:schemeClr val="accent1"/>
                </a:solidFill>
                <a:latin typeface="Tahoma" pitchFamily="34" charset="0"/>
                <a:cs typeface="Arial" pitchFamily="34" charset="0"/>
              </a:rPr>
              <a:t>Ninevites. Mt. 12:41; cf. Jonah 3:10</a:t>
            </a:r>
          </a:p>
          <a:p>
            <a:r>
              <a:rPr lang="en-US" sz="4000" i="1">
                <a:solidFill>
                  <a:schemeClr val="accent1"/>
                </a:solidFill>
                <a:latin typeface="Tahoma" pitchFamily="34" charset="0"/>
                <a:cs typeface="Arial" pitchFamily="34" charset="0"/>
              </a:rPr>
              <a:t>Rebellious son. Mt. 21:28-29</a:t>
            </a:r>
          </a:p>
          <a:p>
            <a:r>
              <a:rPr lang="en-US" sz="4000" i="1">
                <a:solidFill>
                  <a:schemeClr val="accent1"/>
                </a:solidFill>
                <a:latin typeface="Tahoma" pitchFamily="34" charset="0"/>
                <a:cs typeface="Arial" pitchFamily="34" charset="0"/>
              </a:rPr>
              <a:t>Prodigal son. Lk. 15:11-21</a:t>
            </a:r>
            <a:endParaRPr lang="en-US" i="1">
              <a:solidFill>
                <a:schemeClr val="accent1"/>
              </a:solidFill>
              <a:latin typeface="Tahoma" pitchFamily="34" charset="0"/>
              <a:cs typeface="Arial" pitchFamily="34" charset="0"/>
            </a:endParaRPr>
          </a:p>
        </p:txBody>
      </p:sp>
      <p:sp>
        <p:nvSpPr>
          <p:cNvPr id="34823" name="Text Box 7"/>
          <p:cNvSpPr txBox="1">
            <a:spLocks noChangeArrowheads="1"/>
          </p:cNvSpPr>
          <p:nvPr/>
        </p:nvSpPr>
        <p:spPr bwMode="auto">
          <a:xfrm>
            <a:off x="0" y="5546725"/>
            <a:ext cx="10287000" cy="1311275"/>
          </a:xfrm>
          <a:prstGeom prst="rect">
            <a:avLst/>
          </a:prstGeom>
          <a:solidFill>
            <a:schemeClr val="tx1"/>
          </a:solidFill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These all brought forth fruit worthy of repentance!</a:t>
            </a:r>
          </a:p>
          <a:p>
            <a:r>
              <a:rPr lang="en-US" sz="3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Cf. Lk. 3:8; Acts 26:19-20</a:t>
            </a:r>
            <a:r>
              <a:rPr lang="en-US" sz="4400"/>
              <a:t> 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48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48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9" grpId="0" uiExpand="1" build="p" autoUpdateAnimBg="0"/>
      <p:bldP spid="34823" grpId="0" animBg="1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10287000" cy="1295400"/>
          </a:xfrm>
          <a:solidFill>
            <a:schemeClr val="bg1"/>
          </a:solidFill>
          <a:ln/>
        </p:spPr>
        <p:txBody>
          <a:bodyPr/>
          <a:lstStyle/>
          <a:p>
            <a:r>
              <a:rPr lang="en-US" sz="7200" b="0">
                <a:solidFill>
                  <a:srgbClr val="66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Examples of Repentance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95400"/>
            <a:ext cx="9944100" cy="4114800"/>
          </a:xfrm>
          <a:solidFill>
            <a:schemeClr val="accent2"/>
          </a:solidFill>
          <a:ln/>
          <a:effectLst>
            <a:outerShdw dist="35921" dir="2700000" algn="ctr" rotWithShape="0">
              <a:schemeClr val="bg1"/>
            </a:outerShdw>
          </a:effectLst>
        </p:spPr>
        <p:txBody>
          <a:bodyPr/>
          <a:lstStyle/>
          <a:p>
            <a:r>
              <a:rPr lang="en-US" sz="4000" i="1">
                <a:solidFill>
                  <a:schemeClr val="accent1"/>
                </a:solidFill>
                <a:latin typeface="Tahoma" pitchFamily="34" charset="0"/>
                <a:cs typeface="Arial" pitchFamily="34" charset="0"/>
              </a:rPr>
              <a:t>Thessalonians turned from idols.             1 Thess. 1:9</a:t>
            </a:r>
          </a:p>
          <a:p>
            <a:r>
              <a:rPr lang="en-US" sz="4000" i="1">
                <a:solidFill>
                  <a:schemeClr val="accent1"/>
                </a:solidFill>
                <a:latin typeface="Tahoma" pitchFamily="34" charset="0"/>
                <a:cs typeface="Arial" pitchFamily="34" charset="0"/>
              </a:rPr>
              <a:t>Ephesians burned their books. Acts 19:19</a:t>
            </a:r>
          </a:p>
          <a:p>
            <a:r>
              <a:rPr lang="en-US" sz="4000" i="1">
                <a:solidFill>
                  <a:schemeClr val="accent1"/>
                </a:solidFill>
                <a:latin typeface="Tahoma" pitchFamily="34" charset="0"/>
                <a:cs typeface="Arial" pitchFamily="34" charset="0"/>
              </a:rPr>
              <a:t>Jailor “washed their stripes.” Acts 16:33</a:t>
            </a:r>
          </a:p>
          <a:p>
            <a:r>
              <a:rPr lang="en-US" sz="4000" i="1">
                <a:solidFill>
                  <a:schemeClr val="accent1"/>
                </a:solidFill>
                <a:latin typeface="Tahoma" pitchFamily="34" charset="0"/>
                <a:cs typeface="Arial" pitchFamily="34" charset="0"/>
              </a:rPr>
              <a:t>Corinthians turned from former practices. 1 Cor. 6:9-11</a:t>
            </a:r>
          </a:p>
        </p:txBody>
      </p:sp>
      <p:sp>
        <p:nvSpPr>
          <p:cNvPr id="53253" name="Text Box 5"/>
          <p:cNvSpPr txBox="1">
            <a:spLocks noChangeArrowheads="1"/>
          </p:cNvSpPr>
          <p:nvPr/>
        </p:nvSpPr>
        <p:spPr bwMode="auto">
          <a:xfrm>
            <a:off x="0" y="5410200"/>
            <a:ext cx="10287000" cy="1431925"/>
          </a:xfrm>
          <a:prstGeom prst="rect">
            <a:avLst/>
          </a:prstGeom>
          <a:solidFill>
            <a:schemeClr val="tx1"/>
          </a:solidFill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These </a:t>
            </a:r>
            <a:r>
              <a:rPr lang="en-US" sz="4400" b="1" u="sng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all</a:t>
            </a:r>
            <a:r>
              <a:rPr lang="en-US" sz="3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brought forth fruit worthy of repentance!</a:t>
            </a:r>
          </a:p>
          <a:p>
            <a:r>
              <a:rPr lang="en-US" sz="3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Cf. Lk. 3:8; Acts 26:19-20</a:t>
            </a:r>
            <a:r>
              <a:rPr lang="en-US" sz="4400"/>
              <a:t> 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32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32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1" grpId="0" uiExpand="1" build="p" autoUpdateAnimBg="0"/>
      <p:bldP spid="53253" grpId="0" animBg="1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190500" y="381000"/>
            <a:ext cx="10096500" cy="1143000"/>
          </a:xfrm>
        </p:spPr>
        <p:txBody>
          <a:bodyPr/>
          <a:lstStyle/>
          <a:p>
            <a:r>
              <a:rPr lang="en-US" sz="6600" b="0">
                <a:solidFill>
                  <a:srgbClr val="66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How do you show repentance?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0500" y="2132013"/>
            <a:ext cx="9906000" cy="2897187"/>
          </a:xfrm>
          <a:effectLst>
            <a:outerShdw dist="35921" dir="2700000" algn="ctr" rotWithShape="0">
              <a:schemeClr val="bg1"/>
            </a:outerShdw>
          </a:effectLst>
        </p:spPr>
        <p:txBody>
          <a:bodyPr/>
          <a:lstStyle/>
          <a:p>
            <a:r>
              <a:rPr lang="en-US" sz="4000" dirty="0">
                <a:solidFill>
                  <a:schemeClr val="accent1"/>
                </a:solidFill>
              </a:rPr>
              <a:t>Steal a man’s watch… you give it back!</a:t>
            </a:r>
          </a:p>
          <a:p>
            <a:r>
              <a:rPr lang="en-US" sz="4000" dirty="0">
                <a:solidFill>
                  <a:schemeClr val="accent1"/>
                </a:solidFill>
              </a:rPr>
              <a:t>Steal a man’s car… you give it back!</a:t>
            </a:r>
          </a:p>
          <a:p>
            <a:r>
              <a:rPr lang="en-US" sz="4000" dirty="0">
                <a:solidFill>
                  <a:schemeClr val="accent1"/>
                </a:solidFill>
              </a:rPr>
              <a:t>Steal a man’s wife… you keep her???       (Cf. Mk. 6:17-18)</a:t>
            </a:r>
          </a:p>
        </p:txBody>
      </p:sp>
      <p:sp>
        <p:nvSpPr>
          <p:cNvPr id="36869" name="Text Box 5"/>
          <p:cNvSpPr txBox="1">
            <a:spLocks noChangeArrowheads="1"/>
          </p:cNvSpPr>
          <p:nvPr/>
        </p:nvSpPr>
        <p:spPr bwMode="auto">
          <a:xfrm>
            <a:off x="0" y="4937125"/>
            <a:ext cx="10287000" cy="1920875"/>
          </a:xfrm>
          <a:prstGeom prst="rect">
            <a:avLst/>
          </a:prstGeom>
          <a:solidFill>
            <a:schemeClr val="tx1"/>
          </a:solidFill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000" b="1">
                <a:solidFill>
                  <a:srgbClr val="FF0000"/>
                </a:solidFill>
              </a:rPr>
              <a:t>Offended party may concede a watch or a car (Acts 5:4), but can’t give his wife the right to marry another. (Mt. 5:32; 19:9)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68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68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9" grpId="0" animBg="1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771525" y="0"/>
            <a:ext cx="8743950" cy="1905000"/>
          </a:xfrm>
          <a:noFill/>
          <a:ln/>
        </p:spPr>
        <p:txBody>
          <a:bodyPr/>
          <a:lstStyle/>
          <a:p>
            <a:r>
              <a:rPr lang="en-US" sz="5400" b="0">
                <a:solidFill>
                  <a:srgbClr val="66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Demands of Repentance</a:t>
            </a:r>
            <a:br>
              <a:rPr lang="en-US" sz="5400" b="0">
                <a:solidFill>
                  <a:srgbClr val="66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</a:br>
            <a:r>
              <a:rPr lang="en-US" b="0" i="1">
                <a:solidFill>
                  <a:schemeClr val="accent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Luke 3:8-14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6700" y="3048000"/>
            <a:ext cx="10020300" cy="3200400"/>
          </a:xfrm>
          <a:noFill/>
          <a:ln/>
          <a:effectLst>
            <a:outerShdw dist="35921" dir="2700000" algn="ctr" rotWithShape="0">
              <a:schemeClr val="bg1"/>
            </a:outerShdw>
          </a:effectLst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4000">
                <a:solidFill>
                  <a:srgbClr val="66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imes New Roman" pitchFamily="18" charset="0"/>
              </a:rPr>
              <a:t>DESIRE TO REPENT</a:t>
            </a:r>
            <a:r>
              <a:rPr lang="en-US" sz="3600">
                <a:solidFill>
                  <a:srgbClr val="66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imes New Roman" pitchFamily="18" charset="0"/>
              </a:rPr>
              <a:t> </a:t>
            </a:r>
            <a:r>
              <a:rPr lang="en-US" sz="4000">
                <a:solidFill>
                  <a:srgbClr val="66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imes New Roman" pitchFamily="18" charset="0"/>
              </a:rPr>
              <a:t>– </a:t>
            </a:r>
            <a:r>
              <a:rPr lang="en-US" sz="4000" i="1">
                <a:solidFill>
                  <a:schemeClr val="accent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imes New Roman" pitchFamily="18" charset="0"/>
              </a:rPr>
              <a:t>Lk. 3:10</a:t>
            </a:r>
            <a:endParaRPr lang="en-US" sz="4000">
              <a:solidFill>
                <a:srgbClr val="66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ahoma" pitchFamily="34" charset="0"/>
              <a:cs typeface="Times New Roman" pitchFamily="18" charset="0"/>
            </a:endParaRPr>
          </a:p>
          <a:p>
            <a:pPr lvl="1">
              <a:lnSpc>
                <a:spcPct val="90000"/>
              </a:lnSpc>
            </a:pPr>
            <a:r>
              <a:rPr lang="en-US" sz="3600">
                <a:effectLst>
                  <a:outerShdw blurRad="38100" dist="38100" dir="2700000" algn="tl">
                    <a:srgbClr val="969696"/>
                  </a:outerShdw>
                </a:effectLst>
                <a:latin typeface="Tahoma" pitchFamily="34" charset="0"/>
                <a:cs typeface="Arial" pitchFamily="34" charset="0"/>
              </a:rPr>
              <a:t>Effect of gospel on the heart – </a:t>
            </a:r>
            <a:r>
              <a:rPr lang="en-US" sz="3600" i="1">
                <a:solidFill>
                  <a:schemeClr val="accent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Arial" pitchFamily="34" charset="0"/>
              </a:rPr>
              <a:t>Acts 2: 37-38</a:t>
            </a:r>
          </a:p>
          <a:p>
            <a:pPr lvl="1">
              <a:lnSpc>
                <a:spcPct val="90000"/>
              </a:lnSpc>
            </a:pPr>
            <a:r>
              <a:rPr lang="en-US" sz="3600">
                <a:effectLst>
                  <a:outerShdw blurRad="38100" dist="38100" dir="2700000" algn="tl">
                    <a:srgbClr val="969696"/>
                  </a:outerShdw>
                </a:effectLst>
                <a:latin typeface="Tahoma" pitchFamily="34" charset="0"/>
                <a:cs typeface="Arial" pitchFamily="34" charset="0"/>
              </a:rPr>
              <a:t>Godly sorrow for one’s sin – </a:t>
            </a:r>
            <a:r>
              <a:rPr lang="en-US" sz="3600" i="1">
                <a:solidFill>
                  <a:schemeClr val="accent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Arial" pitchFamily="34" charset="0"/>
              </a:rPr>
              <a:t>2 Cor. 7:10; cf. Mt. 26:69-27:5</a:t>
            </a:r>
          </a:p>
          <a:p>
            <a:pPr lvl="1">
              <a:lnSpc>
                <a:spcPct val="90000"/>
              </a:lnSpc>
            </a:pPr>
            <a:r>
              <a:rPr lang="en-US" sz="3600">
                <a:effectLst>
                  <a:outerShdw blurRad="38100" dist="38100" dir="2700000" algn="tl">
                    <a:srgbClr val="969696"/>
                  </a:outerShdw>
                </a:effectLst>
                <a:latin typeface="Tahoma" pitchFamily="34" charset="0"/>
                <a:cs typeface="Arial" pitchFamily="34" charset="0"/>
              </a:rPr>
              <a:t>Cf. Simon -</a:t>
            </a:r>
            <a:r>
              <a:rPr lang="en-US" sz="3600" i="1">
                <a:solidFill>
                  <a:schemeClr val="accent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Arial" pitchFamily="34" charset="0"/>
              </a:rPr>
              <a:t> Acts 8:20-23, 24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UZ">
  <a:themeElements>
    <a:clrScheme name="">
      <a:dk1>
        <a:srgbClr val="969696"/>
      </a:dk1>
      <a:lt1>
        <a:srgbClr val="FFFFFF"/>
      </a:lt1>
      <a:dk2>
        <a:srgbClr val="000000"/>
      </a:dk2>
      <a:lt2>
        <a:srgbClr val="FFFFFF"/>
      </a:lt2>
      <a:accent1>
        <a:srgbClr val="FFFF00"/>
      </a:accent1>
      <a:accent2>
        <a:srgbClr val="3333CC"/>
      </a:accent2>
      <a:accent3>
        <a:srgbClr val="AAAAAA"/>
      </a:accent3>
      <a:accent4>
        <a:srgbClr val="DADADA"/>
      </a:accent4>
      <a:accent5>
        <a:srgbClr val="FFFFA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UZ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UZ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Z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Z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Z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Z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Z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Z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Designs\BLUZ.POT</Template>
  <TotalTime>2436</TotalTime>
  <Pages>8906380</Pages>
  <Words>972</Words>
  <Application>Microsoft Office PowerPoint</Application>
  <PresentationFormat>35mm Slides</PresentationFormat>
  <Paragraphs>152</Paragraphs>
  <Slides>22</Slides>
  <Notes>19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BLUZ</vt:lpstr>
      <vt:lpstr>God Commands Repentance</vt:lpstr>
      <vt:lpstr>God Commands Repentance</vt:lpstr>
      <vt:lpstr>REPENTANCE COMMANDED</vt:lpstr>
      <vt:lpstr>REPENTANCE Is Not…</vt:lpstr>
      <vt:lpstr>REPENTANCE</vt:lpstr>
      <vt:lpstr>Examples of Repentance</vt:lpstr>
      <vt:lpstr>Examples of Repentance</vt:lpstr>
      <vt:lpstr>How do you show repentance?</vt:lpstr>
      <vt:lpstr>Demands of Repentance Luke 3:8-14</vt:lpstr>
      <vt:lpstr>Demands of Repentance Luke 3:8-14</vt:lpstr>
      <vt:lpstr>Demands of Repentance Luke 3:8-14</vt:lpstr>
      <vt:lpstr>Demands of Repentance Luke 3:8-14</vt:lpstr>
      <vt:lpstr>Demands of Repentance Luke 3:8-14</vt:lpstr>
      <vt:lpstr>Demands of Repentance Luke 3:8-14</vt:lpstr>
      <vt:lpstr>Demands of Repentance Luke 3:8-14</vt:lpstr>
      <vt:lpstr>Demands of Repentance Luke 3:8-14</vt:lpstr>
      <vt:lpstr>Does Not Remove Temporal Consequences </vt:lpstr>
      <vt:lpstr>What Produces Repentance?</vt:lpstr>
      <vt:lpstr>Fruits of Repentance- “For behold…” 2 Corinthians 7:11</vt:lpstr>
      <vt:lpstr>Fruits of Repentance- “For behold…” 2 Corinthians 7:11</vt:lpstr>
      <vt:lpstr>Efforts to Avoid Repentance</vt:lpstr>
      <vt:lpstr>God’s Solution To Sin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REPENTANCE</dc:title>
  <dc:creator>Micky Galloway</dc:creator>
  <cp:lastModifiedBy>Guest</cp:lastModifiedBy>
  <cp:revision>116</cp:revision>
  <dcterms:created xsi:type="dcterms:W3CDTF">2003-03-08T19:04:37Z</dcterms:created>
  <dcterms:modified xsi:type="dcterms:W3CDTF">2011-04-08T11:43:41Z</dcterms:modified>
</cp:coreProperties>
</file>