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57" r:id="rId2"/>
    <p:sldId id="258" r:id="rId3"/>
    <p:sldId id="270" r:id="rId4"/>
    <p:sldId id="260" r:id="rId5"/>
    <p:sldId id="261" r:id="rId6"/>
    <p:sldId id="262" r:id="rId7"/>
    <p:sldId id="263" r:id="rId8"/>
    <p:sldId id="264" r:id="rId9"/>
    <p:sldId id="266" r:id="rId10"/>
    <p:sldId id="271" r:id="rId11"/>
    <p:sldId id="274" r:id="rId12"/>
    <p:sldId id="267" r:id="rId13"/>
    <p:sldId id="268" r:id="rId14"/>
    <p:sldId id="269" r:id="rId15"/>
    <p:sldId id="272" r:id="rId16"/>
    <p:sldId id="273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FFFFCC"/>
    <a:srgbClr val="CCCCFF"/>
    <a:srgbClr val="6633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E3AE5-A6AC-4960-9CE3-59905A3E66F7}" type="datetimeFigureOut">
              <a:rPr lang="en-US" smtClean="0"/>
              <a:pPr/>
              <a:t>4/4/2011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B9E12-81DC-49B6-8040-56461C7CE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17DC1C37-247E-442D-9CF6-8FF0540EFF06}" type="slidenum">
              <a:rPr lang="en-US" sz="1400" kern="1200">
                <a:solidFill>
                  <a:srgbClr val="000000"/>
                </a:solidFill>
                <a:latin typeface="Time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A8A6ED8F-6A6E-4303-AA32-B9128C239599}" type="slidenum">
              <a:rPr lang="en-US" sz="1400" kern="1200">
                <a:solidFill>
                  <a:srgbClr val="000000"/>
                </a:solidFill>
                <a:latin typeface="Time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88BDAAE7-587F-4A2A-9571-5E02E9E8F49B}" type="slidenum">
              <a:rPr lang="en-US" sz="1400" kern="1200">
                <a:solidFill>
                  <a:srgbClr val="000000"/>
                </a:solidFill>
                <a:latin typeface="Time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9B496144-B7E9-4178-93FC-200A080F71CA}" type="slidenum">
              <a:rPr lang="en-US" sz="1400" kern="1200">
                <a:solidFill>
                  <a:srgbClr val="000000"/>
                </a:solidFill>
                <a:latin typeface="Time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99D03A70-F8F2-421E-9038-ACAA0EFD8D24}" type="slidenum">
              <a:rPr lang="en-US" sz="1400" kern="1200">
                <a:solidFill>
                  <a:srgbClr val="000000"/>
                </a:solidFill>
                <a:latin typeface="Time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9F9DF0CE-0019-4B12-9FA5-214DF1EEBBF4}" type="slidenum">
              <a:rPr lang="en-US" sz="1400" kern="1200">
                <a:solidFill>
                  <a:srgbClr val="000000"/>
                </a:solidFill>
                <a:latin typeface="Time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BD8DDC38-B38B-4CE4-9651-86B708330366}" type="slidenum">
              <a:rPr lang="en-US" sz="1400" kern="1200">
                <a:solidFill>
                  <a:srgbClr val="000000"/>
                </a:solidFill>
                <a:latin typeface="Time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0C3CCDD2-9513-4947-9678-698E4F4D8462}" type="slidenum">
              <a:rPr lang="en-US" sz="1400" kern="1200">
                <a:solidFill>
                  <a:srgbClr val="000000"/>
                </a:solidFill>
                <a:latin typeface="Time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FCE2610B-1C46-4BC8-BAF6-72F53BB8747F}" type="slidenum">
              <a:rPr lang="en-US" sz="1400" kern="1200">
                <a:solidFill>
                  <a:srgbClr val="000000"/>
                </a:solidFill>
                <a:latin typeface="Time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2AD02A8F-1420-47E1-A41F-457A7E630BE4}" type="slidenum">
              <a:rPr lang="en-US" sz="1400" kern="1200">
                <a:solidFill>
                  <a:srgbClr val="000000"/>
                </a:solidFill>
                <a:latin typeface="Time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C12918C5-CCDA-423F-9E9C-FD2C31966287}" type="slidenum">
              <a:rPr lang="en-US" sz="1400" kern="1200">
                <a:solidFill>
                  <a:srgbClr val="000000"/>
                </a:solidFill>
                <a:latin typeface="Time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5F511D84-1051-4D90-93AE-E5BB7361851C}" type="slidenum">
              <a:rPr lang="en-US" sz="1400" kern="1200">
                <a:solidFill>
                  <a:srgbClr val="000000"/>
                </a:solidFill>
                <a:latin typeface="Time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2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latin typeface="+mn-lt"/>
              </a:defRPr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latin typeface="+mn-lt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latin typeface="+mn-lt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25FFB3DD-9C85-4CD7-A682-81B69EC745BB}" type="slidenum">
              <a:rPr lang="en-US" kern="1200">
                <a:solidFill>
                  <a:srgbClr val="000000"/>
                </a:solidFill>
                <a:latin typeface="Times"/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pic>
        <p:nvPicPr>
          <p:cNvPr id="4103" name="Picture 7" descr="447X Background NEW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fade thruBlk="1"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8EC6FA59-D716-4D73-9B6D-35109F987830}" type="slidenum">
              <a:rPr lang="en-US" sz="1400" kern="1200">
                <a:solidFill>
                  <a:srgbClr val="000000"/>
                </a:solidFill>
                <a:latin typeface="Time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676400"/>
            <a:ext cx="5029200" cy="38846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5715000"/>
            <a:ext cx="9144000" cy="707886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kern="1200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Foolishness of Man</a:t>
            </a:r>
            <a:endParaRPr lang="en-US" sz="2000" kern="1200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kern="1200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Wisdom Of God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b="1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1:18-29</a:t>
            </a:r>
            <a:endParaRPr lang="en-US" sz="4800" b="1" kern="1200" dirty="0">
              <a:solidFill>
                <a:srgbClr val="660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F3A-9CB4-4610-B2D6-3982933001EA}" type="slidenum">
              <a:rPr lang="en-US"/>
              <a:pPr/>
              <a:t>10</a:t>
            </a:fld>
            <a:endParaRPr lang="en-US"/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1156490"/>
            <a:ext cx="9144000" cy="5133713"/>
          </a:xfrm>
          <a:prstGeom prst="rect">
            <a:avLst/>
          </a:prstGeom>
          <a:solidFill>
            <a:srgbClr val="FFFFCC"/>
          </a:solidFill>
          <a:ln w="9525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9:6ff Blind man healed.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663300"/>
                </a:solidFill>
              </a:rPr>
              <a:t>A division begins to arise, </a:t>
            </a:r>
            <a:r>
              <a:rPr lang="en-US" sz="3600" i="1" dirty="0" smtClean="0">
                <a:solidFill>
                  <a:srgbClr val="663300"/>
                </a:solidFill>
              </a:rPr>
              <a:t>“How can a man that is a sinner do such signs?”      </a:t>
            </a:r>
            <a:br>
              <a:rPr lang="en-US" sz="3600" i="1" dirty="0" smtClean="0">
                <a:solidFill>
                  <a:srgbClr val="663300"/>
                </a:solidFill>
              </a:rPr>
            </a:br>
            <a:r>
              <a:rPr lang="en-US" sz="3600" b="1" i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Jno</a:t>
            </a:r>
            <a:r>
              <a:rPr lang="en-US" sz="36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9:13-34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b="1" dirty="0" smtClean="0"/>
              <a:t> </a:t>
            </a:r>
            <a:r>
              <a:rPr lang="en-US" sz="3600" dirty="0" smtClean="0">
                <a:solidFill>
                  <a:srgbClr val="663300"/>
                </a:solidFill>
              </a:rPr>
              <a:t>The rulers question this young man trying to get him to reject Jesus.  </a:t>
            </a:r>
            <a:r>
              <a:rPr lang="en-US" sz="3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Jno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9:24-34</a:t>
            </a:r>
          </a:p>
          <a:p>
            <a:pPr lvl="1" eaLnBrk="0" hangingPunct="0">
              <a:lnSpc>
                <a:spcPct val="130000"/>
              </a:lnSpc>
            </a:pPr>
            <a:endParaRPr lang="en-US" sz="3600" b="1" dirty="0" smtClean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200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Wisdom Of God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1:18-29</a:t>
            </a:r>
            <a:endParaRPr lang="en-US" sz="3600" b="1" kern="1200" dirty="0">
              <a:solidFill>
                <a:srgbClr val="660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 rot="20923737">
            <a:off x="556316" y="4052662"/>
            <a:ext cx="7880172" cy="1323439"/>
          </a:xfrm>
          <a:prstGeom prst="rect">
            <a:avLst/>
          </a:prstGeom>
          <a:solidFill>
            <a:srgbClr val="BFBFBF">
              <a:alpha val="4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went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away </a:t>
            </a:r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washed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I </a:t>
            </a:r>
            <a:r>
              <a:rPr lang="en-US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received sight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 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Jno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9:11</a:t>
            </a:r>
            <a:endParaRPr lang="en-US" sz="40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F3A-9CB4-4610-B2D6-3982933001EA}" type="slidenum">
              <a:rPr lang="en-US"/>
              <a:pPr/>
              <a:t>11</a:t>
            </a:fld>
            <a:endParaRPr lang="en-US"/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1447800"/>
            <a:ext cx="9144000" cy="4413516"/>
          </a:xfrm>
          <a:prstGeom prst="rect">
            <a:avLst/>
          </a:prstGeom>
          <a:solidFill>
            <a:srgbClr val="FFFFCC"/>
          </a:solidFill>
          <a:ln w="9525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Conclusion:</a:t>
            </a:r>
          </a:p>
          <a:p>
            <a:pPr eaLnBrk="0" hangingPunct="0">
              <a:lnSpc>
                <a:spcPct val="130000"/>
              </a:lnSpc>
            </a:pPr>
            <a:r>
              <a:rPr lang="en-US" sz="3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Firey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Serpents. Num. 21:6ff</a:t>
            </a:r>
          </a:p>
          <a:p>
            <a:pPr eaLnBrk="0" hangingPunct="0">
              <a:lnSpc>
                <a:spcPct val="130000"/>
              </a:lnSpc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City of Jericho. Josh. 6:1-5</a:t>
            </a:r>
          </a:p>
          <a:p>
            <a:pPr eaLnBrk="0" hangingPunct="0">
              <a:lnSpc>
                <a:spcPct val="130000"/>
              </a:lnSpc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Gideon and the </a:t>
            </a:r>
            <a:r>
              <a:rPr lang="en-US" sz="3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Midianites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Judg. 6-7</a:t>
            </a:r>
          </a:p>
          <a:p>
            <a:pPr eaLnBrk="0" hangingPunct="0">
              <a:lnSpc>
                <a:spcPct val="130000"/>
              </a:lnSpc>
            </a:pPr>
            <a:r>
              <a:rPr lang="en-US" sz="3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Naaman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 </a:t>
            </a:r>
            <a:r>
              <a:rPr lang="en-US" sz="3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Kgs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5</a:t>
            </a:r>
          </a:p>
          <a:p>
            <a:pPr eaLnBrk="0" hangingPunct="0">
              <a:lnSpc>
                <a:spcPct val="130000"/>
              </a:lnSpc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Blind man. </a:t>
            </a:r>
            <a:r>
              <a:rPr lang="en-US" sz="3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Jno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9</a:t>
            </a: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200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Wisdom Of God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1:18-29</a:t>
            </a:r>
            <a:endParaRPr lang="en-US" sz="3600" b="1" kern="1200" dirty="0">
              <a:solidFill>
                <a:srgbClr val="660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F3A-9CB4-4610-B2D6-3982933001EA}" type="slidenum">
              <a:rPr lang="en-US"/>
              <a:pPr/>
              <a:t>12</a:t>
            </a:fld>
            <a:endParaRPr lang="en-US"/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1447800"/>
            <a:ext cx="9144000" cy="4413516"/>
          </a:xfrm>
          <a:prstGeom prst="rect">
            <a:avLst/>
          </a:prstGeom>
          <a:solidFill>
            <a:srgbClr val="FFFFCC"/>
          </a:solidFill>
          <a:ln w="9525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Conclusion: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b="0" i="1" dirty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0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1:29 “That no flesh should glory before God…”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b="0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sz="3600" b="0" i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</a:t>
            </a:r>
            <a:r>
              <a:rPr lang="en-US" sz="3600" b="0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1:25 “Because the foolishness of God is wiser than men; and the weakness of God is stronger than men.”</a:t>
            </a:r>
            <a:endParaRPr lang="en-US" sz="3600" b="0" i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200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Wisdom Of God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1:18-29</a:t>
            </a:r>
            <a:endParaRPr lang="en-US" sz="3600" b="1" kern="1200" dirty="0">
              <a:solidFill>
                <a:srgbClr val="660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F3A-9CB4-4610-B2D6-3982933001EA}" type="slidenum">
              <a:rPr lang="en-US"/>
              <a:pPr/>
              <a:t>13</a:t>
            </a:fld>
            <a:endParaRPr lang="en-US"/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1447800"/>
            <a:ext cx="9144000" cy="5133713"/>
          </a:xfrm>
          <a:prstGeom prst="rect">
            <a:avLst/>
          </a:prstGeom>
          <a:solidFill>
            <a:srgbClr val="FFFFCC"/>
          </a:solidFill>
          <a:ln w="9525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Application: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b="0" dirty="0" smtClean="0">
                <a:solidFill>
                  <a:srgbClr val="663300"/>
                </a:solidFill>
              </a:rPr>
              <a:t>If you were going to select a birth place, where would have him born?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663300"/>
                </a:solidFill>
              </a:rPr>
              <a:t>If you were going to announce his birth, how would you announce it?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b="0" dirty="0" smtClean="0">
                <a:solidFill>
                  <a:srgbClr val="663300"/>
                </a:solidFill>
              </a:rPr>
              <a:t>If you were going to select a mother for the Lord, who would you have selected? </a:t>
            </a:r>
            <a:endParaRPr lang="en-US" sz="3600" b="0" dirty="0">
              <a:solidFill>
                <a:srgbClr val="663300"/>
              </a:solidFill>
            </a:endParaRP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200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Wisdom Of God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1:18-29</a:t>
            </a:r>
            <a:endParaRPr lang="en-US" sz="3600" b="1" kern="1200" dirty="0">
              <a:solidFill>
                <a:srgbClr val="660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F3A-9CB4-4610-B2D6-3982933001EA}" type="slidenum">
              <a:rPr lang="en-US"/>
              <a:pPr/>
              <a:t>14</a:t>
            </a:fld>
            <a:endParaRPr lang="en-US"/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1447800"/>
            <a:ext cx="9144000" cy="4413516"/>
          </a:xfrm>
          <a:prstGeom prst="rect">
            <a:avLst/>
          </a:prstGeom>
          <a:solidFill>
            <a:srgbClr val="FFFFCC"/>
          </a:solidFill>
          <a:ln w="9525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Application: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663300"/>
                </a:solidFill>
              </a:rPr>
              <a:t>If you were going to build a kingdom, how would you have built it?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663300"/>
                </a:solidFill>
              </a:rPr>
              <a:t>If you were going to select a memorial for the Lord, what would you have done?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endParaRPr lang="en-US" sz="3600" dirty="0" smtClean="0">
              <a:solidFill>
                <a:srgbClr val="663300"/>
              </a:solidFill>
            </a:endParaRP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200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Wisdom Of God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1:18-29</a:t>
            </a:r>
            <a:endParaRPr lang="en-US" sz="3600" b="1" kern="1200" dirty="0">
              <a:solidFill>
                <a:srgbClr val="660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F3A-9CB4-4610-B2D6-3982933001EA}" type="slidenum">
              <a:rPr lang="en-US"/>
              <a:pPr/>
              <a:t>15</a:t>
            </a:fld>
            <a:endParaRPr lang="en-US"/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5412700"/>
          </a:xfrm>
          <a:prstGeom prst="rect">
            <a:avLst/>
          </a:prstGeom>
          <a:solidFill>
            <a:srgbClr val="FFFFCC"/>
          </a:solidFill>
          <a:ln w="9525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ts val="3800"/>
              </a:lnSpc>
            </a:pPr>
            <a:r>
              <a:rPr lang="en-US" sz="2800" dirty="0" smtClean="0">
                <a:solidFill>
                  <a:srgbClr val="663300"/>
                </a:solidFill>
              </a:rPr>
              <a:t>Note the Luke’s picture of birth of Jesus</a:t>
            </a:r>
            <a:r>
              <a:rPr lang="en-US" sz="2800" i="1" dirty="0" smtClean="0">
                <a:solidFill>
                  <a:srgbClr val="663300"/>
                </a:solidFill>
              </a:rPr>
              <a:t>, “Wrapped in swaddling clothes, lying in a manger” (</a:t>
            </a:r>
            <a:r>
              <a:rPr lang="en-US" sz="2800" i="1" dirty="0" err="1" smtClean="0">
                <a:solidFill>
                  <a:srgbClr val="663300"/>
                </a:solidFill>
              </a:rPr>
              <a:t>Lk</a:t>
            </a:r>
            <a:r>
              <a:rPr lang="en-US" sz="2800" i="1" dirty="0" smtClean="0">
                <a:solidFill>
                  <a:srgbClr val="663300"/>
                </a:solidFill>
              </a:rPr>
              <a:t>. 2:7) </a:t>
            </a:r>
            <a:r>
              <a:rPr lang="en-US" sz="2800" dirty="0" smtClean="0">
                <a:solidFill>
                  <a:srgbClr val="663300"/>
                </a:solidFill>
              </a:rPr>
              <a:t>to his exaltation at the right hand of God (Acts 2:33).</a:t>
            </a:r>
          </a:p>
          <a:p>
            <a:pPr eaLnBrk="0" hangingPunct="0">
              <a:lnSpc>
                <a:spcPts val="3800"/>
              </a:lnSpc>
            </a:pPr>
            <a:r>
              <a:rPr lang="en-US" sz="2800" dirty="0" smtClean="0">
                <a:solidFill>
                  <a:srgbClr val="663300"/>
                </a:solidFill>
              </a:rPr>
              <a:t>Lad in the Temple.  (</a:t>
            </a:r>
            <a:r>
              <a:rPr lang="en-US" sz="2800" dirty="0" err="1" smtClean="0">
                <a:solidFill>
                  <a:srgbClr val="663300"/>
                </a:solidFill>
              </a:rPr>
              <a:t>Lk</a:t>
            </a:r>
            <a:r>
              <a:rPr lang="en-US" sz="2800" dirty="0" smtClean="0">
                <a:solidFill>
                  <a:srgbClr val="663300"/>
                </a:solidFill>
              </a:rPr>
              <a:t>. 2:41-51)</a:t>
            </a:r>
          </a:p>
          <a:p>
            <a:pPr eaLnBrk="0" hangingPunct="0">
              <a:lnSpc>
                <a:spcPts val="3800"/>
              </a:lnSpc>
            </a:pPr>
            <a:r>
              <a:rPr lang="en-US" sz="2800" dirty="0" smtClean="0">
                <a:solidFill>
                  <a:srgbClr val="663300"/>
                </a:solidFill>
              </a:rPr>
              <a:t>Feeds thousands. (</a:t>
            </a:r>
            <a:r>
              <a:rPr lang="en-US" sz="2800" dirty="0" err="1" smtClean="0">
                <a:solidFill>
                  <a:srgbClr val="663300"/>
                </a:solidFill>
              </a:rPr>
              <a:t>Lk</a:t>
            </a:r>
            <a:r>
              <a:rPr lang="en-US" sz="2800" dirty="0" smtClean="0">
                <a:solidFill>
                  <a:srgbClr val="663300"/>
                </a:solidFill>
              </a:rPr>
              <a:t>. 9:10-17)</a:t>
            </a:r>
          </a:p>
          <a:p>
            <a:pPr eaLnBrk="0" hangingPunct="0">
              <a:lnSpc>
                <a:spcPts val="3800"/>
              </a:lnSpc>
            </a:pPr>
            <a:r>
              <a:rPr lang="en-US" sz="2800" dirty="0" smtClean="0">
                <a:solidFill>
                  <a:srgbClr val="663300"/>
                </a:solidFill>
              </a:rPr>
              <a:t>Walks on the water (Mt. 14:25), </a:t>
            </a:r>
          </a:p>
          <a:p>
            <a:pPr eaLnBrk="0" hangingPunct="0">
              <a:lnSpc>
                <a:spcPts val="3800"/>
              </a:lnSpc>
            </a:pPr>
            <a:r>
              <a:rPr lang="en-US" sz="2800" dirty="0" smtClean="0">
                <a:solidFill>
                  <a:srgbClr val="663300"/>
                </a:solidFill>
              </a:rPr>
              <a:t>Says </a:t>
            </a:r>
            <a:r>
              <a:rPr lang="en-US" sz="2800" i="1" dirty="0" smtClean="0">
                <a:solidFill>
                  <a:srgbClr val="663300"/>
                </a:solidFill>
              </a:rPr>
              <a:t>“peace be still.”  </a:t>
            </a:r>
            <a:r>
              <a:rPr lang="en-US" sz="2800" dirty="0" smtClean="0">
                <a:solidFill>
                  <a:srgbClr val="663300"/>
                </a:solidFill>
              </a:rPr>
              <a:t>(Mk. 4:39)</a:t>
            </a:r>
          </a:p>
          <a:p>
            <a:pPr eaLnBrk="0" hangingPunct="0">
              <a:lnSpc>
                <a:spcPts val="3800"/>
              </a:lnSpc>
            </a:pPr>
            <a:r>
              <a:rPr lang="en-US" sz="2800" dirty="0" smtClean="0">
                <a:solidFill>
                  <a:srgbClr val="663300"/>
                </a:solidFill>
              </a:rPr>
              <a:t>Raises Lazarus. (</a:t>
            </a:r>
            <a:r>
              <a:rPr lang="en-US" sz="2800" dirty="0" err="1" smtClean="0">
                <a:solidFill>
                  <a:srgbClr val="663300"/>
                </a:solidFill>
              </a:rPr>
              <a:t>Jno</a:t>
            </a:r>
            <a:r>
              <a:rPr lang="en-US" sz="2800" dirty="0" smtClean="0">
                <a:solidFill>
                  <a:srgbClr val="663300"/>
                </a:solidFill>
              </a:rPr>
              <a:t>. 11:43)</a:t>
            </a:r>
          </a:p>
          <a:p>
            <a:pPr eaLnBrk="0" hangingPunct="0">
              <a:lnSpc>
                <a:spcPts val="3800"/>
              </a:lnSpc>
            </a:pPr>
            <a:r>
              <a:rPr lang="en-US" sz="2800" dirty="0" smtClean="0">
                <a:solidFill>
                  <a:srgbClr val="663300"/>
                </a:solidFill>
              </a:rPr>
              <a:t>Sitting on the throne of His judgment with all nations before Him… (Mt. 25:31ff).  Better appreciate the wisdom of God.</a:t>
            </a: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200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Wisdom Of God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1:18-29</a:t>
            </a:r>
            <a:endParaRPr lang="en-US" sz="3600" b="1" kern="1200" dirty="0">
              <a:solidFill>
                <a:srgbClr val="660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F3A-9CB4-4610-B2D6-3982933001EA}" type="slidenum">
              <a:rPr lang="en-US"/>
              <a:pPr/>
              <a:t>16</a:t>
            </a:fld>
            <a:endParaRPr lang="en-US"/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2240340"/>
            <a:ext cx="9144000" cy="1569660"/>
          </a:xfrm>
          <a:prstGeom prst="rect">
            <a:avLst/>
          </a:prstGeom>
          <a:solidFill>
            <a:srgbClr val="FFFFCC"/>
          </a:solidFill>
          <a:ln w="9525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800" dirty="0" smtClean="0"/>
              <a:t>That’s the stumbling block of </a:t>
            </a:r>
            <a:br>
              <a:rPr lang="en-US" sz="4800" dirty="0" smtClean="0"/>
            </a:br>
            <a:r>
              <a:rPr lang="en-US" sz="4800" dirty="0" smtClean="0"/>
              <a:t>Mark 16:15-16</a:t>
            </a:r>
            <a:endParaRPr lang="en-US" sz="4800" dirty="0"/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200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Wisdom Of God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1:18-29</a:t>
            </a:r>
            <a:endParaRPr lang="en-US" sz="3600" b="1" kern="1200" dirty="0">
              <a:solidFill>
                <a:srgbClr val="660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64069"/>
            <a:ext cx="9144000" cy="64633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endParaRPr lang="en-US" sz="36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</a:pPr>
            <a:fld id="{2AD02A8F-1420-47E1-A41F-457A7E630BE4}" type="slidenum">
              <a:rPr lang="en-US" sz="1400" kern="1200" smtClean="0">
                <a:solidFill>
                  <a:srgbClr val="000000"/>
                </a:solidFill>
                <a:latin typeface="Times"/>
                <a:ea typeface="+mn-ea"/>
                <a:cs typeface="+mn-cs"/>
              </a:rPr>
              <a:pPr algn="r"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sz="1400" kern="1200">
              <a:solidFill>
                <a:srgbClr val="000000"/>
              </a:solidFill>
              <a:latin typeface="Times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F3A-9CB4-4610-B2D6-3982933001EA}" type="slidenum">
              <a:rPr lang="en-US"/>
              <a:pPr/>
              <a:t>2</a:t>
            </a:fld>
            <a:endParaRPr lang="en-US"/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457200" y="1447800"/>
            <a:ext cx="8077200" cy="2973122"/>
          </a:xfrm>
          <a:prstGeom prst="rect">
            <a:avLst/>
          </a:prstGeom>
          <a:solidFill>
            <a:srgbClr val="FFFFCC"/>
          </a:solidFill>
          <a:ln w="9525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b="0" dirty="0" smtClean="0">
                <a:solidFill>
                  <a:srgbClr val="663300"/>
                </a:solidFill>
              </a:rPr>
              <a:t>The World by its wisdom does not know God. 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1:21</a:t>
            </a:r>
          </a:p>
          <a:p>
            <a:pPr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b="0" dirty="0" smtClean="0">
                <a:solidFill>
                  <a:srgbClr val="663300"/>
                </a:solidFill>
              </a:rPr>
              <a:t>Some had abandoned the knowledge of God. 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Rom. 1:18ff </a:t>
            </a:r>
            <a:endParaRPr lang="en-US" sz="36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200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Wisdom Of God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1:18-29</a:t>
            </a:r>
            <a:endParaRPr lang="en-US" sz="3600" b="1" kern="1200" dirty="0">
              <a:solidFill>
                <a:srgbClr val="660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F3A-9CB4-4610-B2D6-3982933001EA}" type="slidenum">
              <a:rPr lang="en-US"/>
              <a:pPr/>
              <a:t>3</a:t>
            </a:fld>
            <a:endParaRPr lang="en-US"/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533400" y="2743200"/>
            <a:ext cx="8077200" cy="2308324"/>
          </a:xfrm>
          <a:prstGeom prst="rect">
            <a:avLst/>
          </a:prstGeom>
          <a:solidFill>
            <a:srgbClr val="FFFFCC"/>
          </a:solidFill>
          <a:ln w="9525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Isa. 55:8-9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Rom. 9:20-21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Rom. 11:33ff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Cor. 5:7; 11:3</a:t>
            </a:r>
            <a:endParaRPr lang="en-US" sz="36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200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Wisdom Of God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1:18-29</a:t>
            </a:r>
            <a:endParaRPr lang="en-US" sz="3600" b="1" kern="1200" dirty="0">
              <a:solidFill>
                <a:srgbClr val="660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1447800"/>
            <a:ext cx="7772400" cy="990600"/>
          </a:xfrm>
          <a:prstGeom prst="rect">
            <a:avLst/>
          </a:prstGeom>
          <a:solidFill>
            <a:srgbClr val="800000"/>
          </a:solidFill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Superiority Of God’s Ways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F3A-9CB4-4610-B2D6-3982933001EA}" type="slidenum">
              <a:rPr lang="en-US"/>
              <a:pPr/>
              <a:t>4</a:t>
            </a:fld>
            <a:endParaRPr lang="en-US"/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304800" y="1447800"/>
            <a:ext cx="8458200" cy="2973122"/>
          </a:xfrm>
          <a:prstGeom prst="rect">
            <a:avLst/>
          </a:prstGeom>
          <a:solidFill>
            <a:srgbClr val="FFFFCC"/>
          </a:solidFill>
          <a:ln w="9525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has never given a plan for saving or redeeming man from anything, of any kind, anywhere, that human wisdom would approve!!!</a:t>
            </a:r>
            <a:endParaRPr lang="en-US" sz="36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200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Wisdom Of God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1:18-29</a:t>
            </a:r>
            <a:endParaRPr lang="en-US" sz="3600" b="1" kern="1200" dirty="0">
              <a:solidFill>
                <a:srgbClr val="660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F3A-9CB4-4610-B2D6-3982933001EA}" type="slidenum">
              <a:rPr lang="en-US"/>
              <a:pPr/>
              <a:t>5</a:t>
            </a:fld>
            <a:endParaRPr lang="en-US"/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1447800"/>
            <a:ext cx="9144000" cy="2973122"/>
          </a:xfrm>
          <a:prstGeom prst="rect">
            <a:avLst/>
          </a:prstGeom>
          <a:solidFill>
            <a:srgbClr val="FFFFCC"/>
          </a:solidFill>
          <a:ln w="9525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Numbers 21:6  Fiery serpents.</a:t>
            </a:r>
          </a:p>
          <a:p>
            <a:pPr lvl="2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663300"/>
                </a:solidFill>
              </a:rPr>
              <a:t>Israel often departed. 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10:1ff</a:t>
            </a:r>
          </a:p>
          <a:p>
            <a:pPr lvl="2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b="0" dirty="0" smtClean="0">
                <a:solidFill>
                  <a:srgbClr val="663300"/>
                </a:solidFill>
              </a:rPr>
              <a:t>Today God prescribes the way of healing. </a:t>
            </a:r>
            <a:r>
              <a:rPr lang="en-US" sz="3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Jno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b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3:14ff</a:t>
            </a:r>
            <a:endParaRPr lang="en-US" sz="3600" b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200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Wisdom Of God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1:18-29</a:t>
            </a:r>
            <a:endParaRPr lang="en-US" sz="3600" b="1" kern="1200" dirty="0">
              <a:solidFill>
                <a:srgbClr val="660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F3A-9CB4-4610-B2D6-3982933001EA}" type="slidenum">
              <a:rPr lang="en-US"/>
              <a:pPr/>
              <a:t>6</a:t>
            </a:fld>
            <a:endParaRPr lang="en-US"/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1447800"/>
            <a:ext cx="9144000" cy="2973122"/>
          </a:xfrm>
          <a:prstGeom prst="rect">
            <a:avLst/>
          </a:prstGeom>
          <a:solidFill>
            <a:srgbClr val="FFFFCC"/>
          </a:solidFill>
          <a:ln w="9525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Joshua 6:1-5 City of Jericho taken.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i="1" dirty="0" smtClean="0">
                <a:solidFill>
                  <a:srgbClr val="663300"/>
                </a:solidFill>
              </a:rPr>
              <a:t>“I have given...”  </a:t>
            </a:r>
            <a:r>
              <a:rPr lang="en-US" sz="36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cf. 1 </a:t>
            </a:r>
            <a:r>
              <a:rPr lang="en-US" sz="3600" b="1" i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Jno</a:t>
            </a:r>
            <a:r>
              <a:rPr lang="en-US" sz="36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5:11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b="0" i="1" dirty="0" smtClean="0">
                <a:solidFill>
                  <a:srgbClr val="663300"/>
                </a:solidFill>
              </a:rPr>
              <a:t>“Wall fell down flat…” </a:t>
            </a:r>
            <a:r>
              <a:rPr lang="en-US" sz="36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Josh. 6:20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i="1" dirty="0" smtClean="0">
                <a:solidFill>
                  <a:srgbClr val="663300"/>
                </a:solidFill>
              </a:rPr>
              <a:t>“By faith the walls… fell.” </a:t>
            </a:r>
            <a:r>
              <a:rPr lang="en-US" sz="3600" b="1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Heb. 11:30</a:t>
            </a:r>
            <a:endParaRPr lang="en-US" sz="3600" b="1" i="1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200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Wisdom Of God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1:18-29</a:t>
            </a:r>
            <a:endParaRPr lang="en-US" sz="3600" b="1" kern="1200" dirty="0">
              <a:solidFill>
                <a:srgbClr val="660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F3A-9CB4-4610-B2D6-3982933001EA}" type="slidenum">
              <a:rPr lang="en-US"/>
              <a:pPr/>
              <a:t>7</a:t>
            </a:fld>
            <a:endParaRPr lang="en-US"/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1447800"/>
            <a:ext cx="9144000" cy="5133713"/>
          </a:xfrm>
          <a:prstGeom prst="rect">
            <a:avLst/>
          </a:prstGeom>
          <a:solidFill>
            <a:srgbClr val="FFFFCC"/>
          </a:solidFill>
          <a:ln w="9525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Judges 6-7 Gideon and the </a:t>
            </a:r>
            <a:r>
              <a:rPr lang="en-US" sz="3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Midianites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663300"/>
                </a:solidFill>
              </a:rPr>
              <a:t>Israel outnumbered and oppressed. 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6:5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b="0" dirty="0" smtClean="0">
                <a:solidFill>
                  <a:srgbClr val="663300"/>
                </a:solidFill>
              </a:rPr>
              <a:t>Gideon’s army shrinks. 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7:2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663300"/>
                </a:solidFill>
              </a:rPr>
              <a:t>Gideon’s instructions.</a:t>
            </a:r>
          </a:p>
          <a:p>
            <a:pPr lvl="2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b="0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“Look on me and do likewise.” vs. 17ff</a:t>
            </a:r>
          </a:p>
          <a:p>
            <a:pPr lvl="2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“Every man stood in his place.” vs. 21</a:t>
            </a:r>
            <a:endParaRPr lang="en-US" sz="3600" b="0" i="1" dirty="0" smtClean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endParaRPr lang="en-US" sz="3600" b="0" dirty="0">
              <a:solidFill>
                <a:srgbClr val="663300"/>
              </a:solidFill>
            </a:endParaRP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200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Wisdom Of God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1:18-29</a:t>
            </a:r>
            <a:endParaRPr lang="en-US" sz="3600" b="1" kern="1200" dirty="0">
              <a:solidFill>
                <a:srgbClr val="660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 rot="20987720">
            <a:off x="176575" y="3514853"/>
            <a:ext cx="8818156" cy="2831544"/>
          </a:xfrm>
          <a:prstGeom prst="rect">
            <a:avLst/>
          </a:prstGeom>
          <a:solidFill>
            <a:srgbClr val="FFFFCC">
              <a:alpha val="4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Judges 7:2 “The people that are with thee are too many for me to give the </a:t>
            </a:r>
            <a:r>
              <a:rPr lang="en-US" sz="3200" b="1" i="1" dirty="0" err="1" smtClean="0"/>
              <a:t>Midianites</a:t>
            </a:r>
            <a:r>
              <a:rPr lang="en-US" sz="3200" b="1" i="1" dirty="0" smtClean="0"/>
              <a:t> into their hand, lest Israel </a:t>
            </a:r>
            <a:r>
              <a:rPr lang="en-US" sz="3200" b="1" i="1" u="sng" dirty="0" smtClean="0"/>
              <a:t>vaunt themselves against me, saying, Mine own hand hath saved me</a:t>
            </a:r>
            <a:r>
              <a:rPr lang="en-US" sz="3200" b="1" i="1" dirty="0" smtClean="0"/>
              <a:t>.”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F3A-9CB4-4610-B2D6-3982933001E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1447800"/>
            <a:ext cx="9144000" cy="4413516"/>
          </a:xfrm>
          <a:prstGeom prst="rect">
            <a:avLst/>
          </a:prstGeom>
          <a:solidFill>
            <a:srgbClr val="FFFFCC"/>
          </a:solidFill>
          <a:ln w="9525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Kings 5  </a:t>
            </a:r>
            <a:r>
              <a:rPr lang="en-US" sz="3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Naaman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leper.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663300"/>
                </a:solidFill>
              </a:rPr>
              <a:t>None healed like </a:t>
            </a:r>
            <a:r>
              <a:rPr lang="en-US" sz="3600" dirty="0" err="1" smtClean="0">
                <a:solidFill>
                  <a:srgbClr val="663300"/>
                </a:solidFill>
              </a:rPr>
              <a:t>Naaman</a:t>
            </a:r>
            <a:r>
              <a:rPr lang="en-US" sz="3600" dirty="0" smtClean="0">
                <a:solidFill>
                  <a:srgbClr val="663300"/>
                </a:solidFill>
              </a:rPr>
              <a:t>. </a:t>
            </a:r>
            <a:r>
              <a:rPr lang="en-US" sz="3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Lk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4:27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i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“Behold I thought…” vs. 11</a:t>
            </a:r>
          </a:p>
          <a:p>
            <a:pPr lvl="2" eaLnBrk="0" hangingPunct="0">
              <a:lnSpc>
                <a:spcPct val="130000"/>
              </a:lnSpc>
              <a:buFont typeface="Wingdings" pitchFamily="2" charset="2"/>
              <a:buChar char="q"/>
            </a:pPr>
            <a:r>
              <a:rPr lang="en-US" sz="3600" dirty="0" smtClean="0">
                <a:solidFill>
                  <a:srgbClr val="663300"/>
                </a:solidFill>
              </a:rPr>
              <a:t>Man must forsake his thoughts.                 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Isa. 55:8-9; cf. 6-7; Isa. 1:18; 2 Cor. 10:5; Phil. 4:8</a:t>
            </a: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200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Wisdom Of God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1:18-29</a:t>
            </a:r>
            <a:endParaRPr lang="en-US" sz="3600" b="1" kern="1200" dirty="0">
              <a:solidFill>
                <a:srgbClr val="660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3F3A-9CB4-4610-B2D6-3982933001EA}" type="slidenum">
              <a:rPr lang="en-US"/>
              <a:pPr/>
              <a:t>9</a:t>
            </a:fld>
            <a:endParaRPr lang="en-US"/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1447800"/>
            <a:ext cx="9144000" cy="5133713"/>
          </a:xfrm>
          <a:prstGeom prst="rect">
            <a:avLst/>
          </a:prstGeom>
          <a:solidFill>
            <a:srgbClr val="FFFFCC"/>
          </a:solidFill>
          <a:ln w="9525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30000"/>
              </a:lnSpc>
            </a:pP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9:6ff Blind man healed.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663300"/>
                </a:solidFill>
              </a:rPr>
              <a:t>Never before had such been done</a:t>
            </a:r>
            <a:r>
              <a:rPr lang="en-US" sz="3600" b="1" dirty="0" smtClean="0">
                <a:solidFill>
                  <a:srgbClr val="663300"/>
                </a:solidFill>
              </a:rPr>
              <a:t>.            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(Cf. 9:32)</a:t>
            </a:r>
            <a:r>
              <a:rPr lang="en-US" sz="3600" b="1" dirty="0" smtClean="0"/>
              <a:t> 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663300"/>
                </a:solidFill>
              </a:rPr>
              <a:t>Who sinned to cause this man’s blindness?  </a:t>
            </a:r>
            <a:r>
              <a:rPr lang="en-US" sz="3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Jno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9:1-5</a:t>
            </a:r>
          </a:p>
          <a:p>
            <a:pPr lvl="1" eaLnBrk="0" hangingPunc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sz="3600" dirty="0" smtClean="0">
                <a:solidFill>
                  <a:srgbClr val="663300"/>
                </a:solidFill>
              </a:rPr>
              <a:t>How was the blind man made to see?  </a:t>
            </a:r>
            <a:r>
              <a:rPr lang="en-US" sz="3600" b="1" dirty="0" err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Jno</a:t>
            </a:r>
            <a:r>
              <a:rPr lang="en-US" sz="36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9:6-12 </a:t>
            </a:r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200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rPr>
              <a:t>The Wisdom Of God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66010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Cor. 1:18-29</a:t>
            </a:r>
            <a:endParaRPr lang="en-US" sz="3600" b="1" kern="1200" dirty="0">
              <a:solidFill>
                <a:srgbClr val="66010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768</Words>
  <Application>Microsoft Office PowerPoint</Application>
  <PresentationFormat>On-screen Show (4:3)</PresentationFormat>
  <Paragraphs>108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Micky</dc:creator>
  <cp:lastModifiedBy>Guest</cp:lastModifiedBy>
  <cp:revision>27</cp:revision>
  <dcterms:created xsi:type="dcterms:W3CDTF">2008-11-29T23:54:28Z</dcterms:created>
  <dcterms:modified xsi:type="dcterms:W3CDTF">2011-04-04T19:17:35Z</dcterms:modified>
</cp:coreProperties>
</file>