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diagrams/quickStyle1.xml" ContentType="application/vnd.openxmlformats-officedocument.drawingml.diagramStyle+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2" r:id="rId5"/>
    <p:sldId id="260" r:id="rId6"/>
    <p:sldId id="261" r:id="rId7"/>
    <p:sldId id="264" r:id="rId8"/>
    <p:sldId id="263" r:id="rId9"/>
    <p:sldId id="265" r:id="rId10"/>
    <p:sldId id="283" r:id="rId11"/>
    <p:sldId id="267" r:id="rId12"/>
    <p:sldId id="268" r:id="rId13"/>
    <p:sldId id="269" r:id="rId14"/>
    <p:sldId id="270" r:id="rId15"/>
    <p:sldId id="271" r:id="rId16"/>
    <p:sldId id="272" r:id="rId17"/>
    <p:sldId id="275" r:id="rId18"/>
    <p:sldId id="273" r:id="rId19"/>
    <p:sldId id="276" r:id="rId20"/>
    <p:sldId id="277" r:id="rId21"/>
    <p:sldId id="278" r:id="rId22"/>
    <p:sldId id="279" r:id="rId23"/>
    <p:sldId id="280" r:id="rId24"/>
    <p:sldId id="281"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5C3C35-A05C-4519-923E-4D0B4AAF72BB}"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98EB1323-3CA2-4FFB-BEED-00CA8B7BA7CE}">
      <dgm:prSet phldrT="[Text]" custT="1"/>
      <dgm:spPr>
        <a:solidFill>
          <a:schemeClr val="accent1">
            <a:lumMod val="50000"/>
          </a:schemeClr>
        </a:solidFill>
      </dgm:spPr>
      <dgm:t>
        <a:bodyPr/>
        <a:lstStyle/>
        <a:p>
          <a:r>
            <a:rPr lang="en-US" sz="2800" dirty="0" smtClean="0"/>
            <a:t>Modesty</a:t>
          </a:r>
          <a:endParaRPr lang="en-US" sz="2800" dirty="0"/>
        </a:p>
      </dgm:t>
    </dgm:pt>
    <dgm:pt modelId="{05C8F5C8-787E-498D-B8D8-C46EFDA89CE4}" type="parTrans" cxnId="{985C7580-8A93-4439-822A-9E970478A761}">
      <dgm:prSet/>
      <dgm:spPr/>
      <dgm:t>
        <a:bodyPr/>
        <a:lstStyle/>
        <a:p>
          <a:endParaRPr lang="en-US"/>
        </a:p>
      </dgm:t>
    </dgm:pt>
    <dgm:pt modelId="{59B074A6-A62F-4D3F-A267-20CCAFD1EDA1}" type="sibTrans" cxnId="{985C7580-8A93-4439-822A-9E970478A761}">
      <dgm:prSet/>
      <dgm:spPr/>
      <dgm:t>
        <a:bodyPr/>
        <a:lstStyle/>
        <a:p>
          <a:endParaRPr lang="en-US"/>
        </a:p>
      </dgm:t>
    </dgm:pt>
    <dgm:pt modelId="{08776A36-D800-4812-99D8-A9F9007B6601}">
      <dgm:prSet phldrT="[Text]"/>
      <dgm:spPr/>
      <dgm:t>
        <a:bodyPr/>
        <a:lstStyle/>
        <a:p>
          <a:r>
            <a:rPr lang="en-US" dirty="0" smtClean="0"/>
            <a:t>Tells us what is right.</a:t>
          </a:r>
          <a:endParaRPr lang="en-US" dirty="0"/>
        </a:p>
      </dgm:t>
    </dgm:pt>
    <dgm:pt modelId="{A637BB0F-0229-4F7A-A434-93691F7BA890}" type="parTrans" cxnId="{8EB937AF-7E52-42A7-9387-0F4E8F0C60C6}">
      <dgm:prSet/>
      <dgm:spPr/>
      <dgm:t>
        <a:bodyPr/>
        <a:lstStyle/>
        <a:p>
          <a:endParaRPr lang="en-US"/>
        </a:p>
      </dgm:t>
    </dgm:pt>
    <dgm:pt modelId="{B403CE7B-03D6-4AE7-8259-71C152EFEE18}" type="sibTrans" cxnId="{8EB937AF-7E52-42A7-9387-0F4E8F0C60C6}">
      <dgm:prSet/>
      <dgm:spPr/>
      <dgm:t>
        <a:bodyPr/>
        <a:lstStyle/>
        <a:p>
          <a:endParaRPr lang="en-US"/>
        </a:p>
      </dgm:t>
    </dgm:pt>
    <dgm:pt modelId="{43CDE5D7-F6AF-4670-ADC3-180D5DA9B8EB}">
      <dgm:prSet phldrT="[Text]" custT="1"/>
      <dgm:spPr>
        <a:solidFill>
          <a:schemeClr val="tx2">
            <a:lumMod val="75000"/>
            <a:lumOff val="25000"/>
          </a:schemeClr>
        </a:solidFill>
      </dgm:spPr>
      <dgm:t>
        <a:bodyPr/>
        <a:lstStyle/>
        <a:p>
          <a:r>
            <a:rPr lang="en-US" sz="2800" dirty="0" smtClean="0"/>
            <a:t>Propriety</a:t>
          </a:r>
          <a:endParaRPr lang="en-US" sz="2800" dirty="0"/>
        </a:p>
      </dgm:t>
    </dgm:pt>
    <dgm:pt modelId="{2B8B373C-8B32-4D4C-8BF9-96D9974B8206}" type="parTrans" cxnId="{27317B4E-3AFC-4CF7-938F-2B8593E747E0}">
      <dgm:prSet/>
      <dgm:spPr/>
      <dgm:t>
        <a:bodyPr/>
        <a:lstStyle/>
        <a:p>
          <a:endParaRPr lang="en-US"/>
        </a:p>
      </dgm:t>
    </dgm:pt>
    <dgm:pt modelId="{1E92ECAA-624C-4117-9D19-F1F6D3AD5E28}" type="sibTrans" cxnId="{27317B4E-3AFC-4CF7-938F-2B8593E747E0}">
      <dgm:prSet/>
      <dgm:spPr/>
      <dgm:t>
        <a:bodyPr/>
        <a:lstStyle/>
        <a:p>
          <a:endParaRPr lang="en-US"/>
        </a:p>
      </dgm:t>
    </dgm:pt>
    <dgm:pt modelId="{E1D8183C-C45B-40C4-94C6-6320442FA418}">
      <dgm:prSet phldrT="[Text]"/>
      <dgm:spPr/>
      <dgm:t>
        <a:bodyPr/>
        <a:lstStyle/>
        <a:p>
          <a:r>
            <a:rPr lang="en-US" dirty="0" smtClean="0"/>
            <a:t>Recognizes the limitations.</a:t>
          </a:r>
          <a:endParaRPr lang="en-US" dirty="0"/>
        </a:p>
      </dgm:t>
    </dgm:pt>
    <dgm:pt modelId="{07D62E40-C61F-4565-80CC-4C605DBD8DC9}" type="parTrans" cxnId="{433EBD74-9327-42A1-A248-51227062088A}">
      <dgm:prSet/>
      <dgm:spPr/>
      <dgm:t>
        <a:bodyPr/>
        <a:lstStyle/>
        <a:p>
          <a:endParaRPr lang="en-US"/>
        </a:p>
      </dgm:t>
    </dgm:pt>
    <dgm:pt modelId="{E8B2D3A4-E87B-41F1-A5BB-EB0F167AC454}" type="sibTrans" cxnId="{433EBD74-9327-42A1-A248-51227062088A}">
      <dgm:prSet/>
      <dgm:spPr/>
      <dgm:t>
        <a:bodyPr/>
        <a:lstStyle/>
        <a:p>
          <a:endParaRPr lang="en-US"/>
        </a:p>
      </dgm:t>
    </dgm:pt>
    <dgm:pt modelId="{C6E5BD7F-EF8B-4886-8AE8-1A5351998A94}">
      <dgm:prSet phldrT="[Text]" custT="1"/>
      <dgm:spPr>
        <a:solidFill>
          <a:schemeClr val="accent6">
            <a:lumMod val="50000"/>
          </a:schemeClr>
        </a:solidFill>
      </dgm:spPr>
      <dgm:t>
        <a:bodyPr/>
        <a:lstStyle/>
        <a:p>
          <a:r>
            <a:rPr lang="en-US" sz="2800" dirty="0" smtClean="0"/>
            <a:t>Moderation</a:t>
          </a:r>
          <a:endParaRPr lang="en-US" sz="2800" dirty="0"/>
        </a:p>
      </dgm:t>
    </dgm:pt>
    <dgm:pt modelId="{27355137-9319-426E-8A37-890E9878CC78}" type="parTrans" cxnId="{4DC923DA-5FDC-416F-B216-83819C7E28CE}">
      <dgm:prSet/>
      <dgm:spPr/>
      <dgm:t>
        <a:bodyPr/>
        <a:lstStyle/>
        <a:p>
          <a:endParaRPr lang="en-US"/>
        </a:p>
      </dgm:t>
    </dgm:pt>
    <dgm:pt modelId="{B66015CF-945C-41F7-9021-0EF3F1716F24}" type="sibTrans" cxnId="{4DC923DA-5FDC-416F-B216-83819C7E28CE}">
      <dgm:prSet/>
      <dgm:spPr/>
      <dgm:t>
        <a:bodyPr/>
        <a:lstStyle/>
        <a:p>
          <a:endParaRPr lang="en-US"/>
        </a:p>
      </dgm:t>
    </dgm:pt>
    <dgm:pt modelId="{BB2B1866-328F-43AF-AB39-4C3E254BCD13}">
      <dgm:prSet phldrT="[Text]"/>
      <dgm:spPr/>
      <dgm:t>
        <a:bodyPr/>
        <a:lstStyle/>
        <a:p>
          <a:r>
            <a:rPr lang="en-US" dirty="0" smtClean="0"/>
            <a:t>Keeps us from going beyond these limitations.</a:t>
          </a:r>
          <a:endParaRPr lang="en-US" dirty="0"/>
        </a:p>
      </dgm:t>
    </dgm:pt>
    <dgm:pt modelId="{16023422-2F58-4265-98EC-B68AC426E4A6}" type="parTrans" cxnId="{E301CB7D-21DC-46E7-A56D-AE7A1FB46B4E}">
      <dgm:prSet/>
      <dgm:spPr/>
      <dgm:t>
        <a:bodyPr/>
        <a:lstStyle/>
        <a:p>
          <a:endParaRPr lang="en-US"/>
        </a:p>
      </dgm:t>
    </dgm:pt>
    <dgm:pt modelId="{6B262EB4-C445-4634-B6B4-D87293A9E4EC}" type="sibTrans" cxnId="{E301CB7D-21DC-46E7-A56D-AE7A1FB46B4E}">
      <dgm:prSet/>
      <dgm:spPr/>
      <dgm:t>
        <a:bodyPr/>
        <a:lstStyle/>
        <a:p>
          <a:endParaRPr lang="en-US"/>
        </a:p>
      </dgm:t>
    </dgm:pt>
    <dgm:pt modelId="{964CD1DE-DF63-41D8-9D88-569C418B91B5}" type="pres">
      <dgm:prSet presAssocID="{A75C3C35-A05C-4519-923E-4D0B4AAF72BB}" presName="Name0" presStyleCnt="0">
        <dgm:presLayoutVars>
          <dgm:chMax val="5"/>
          <dgm:chPref val="5"/>
          <dgm:dir/>
          <dgm:animLvl val="lvl"/>
        </dgm:presLayoutVars>
      </dgm:prSet>
      <dgm:spPr/>
      <dgm:t>
        <a:bodyPr/>
        <a:lstStyle/>
        <a:p>
          <a:endParaRPr lang="en-US"/>
        </a:p>
      </dgm:t>
    </dgm:pt>
    <dgm:pt modelId="{6CFCEAD9-F7C2-4463-A544-720359AD5F42}" type="pres">
      <dgm:prSet presAssocID="{98EB1323-3CA2-4FFB-BEED-00CA8B7BA7CE}" presName="parentText1" presStyleLbl="node1" presStyleIdx="0" presStyleCnt="3">
        <dgm:presLayoutVars>
          <dgm:chMax/>
          <dgm:chPref val="3"/>
          <dgm:bulletEnabled val="1"/>
        </dgm:presLayoutVars>
      </dgm:prSet>
      <dgm:spPr/>
      <dgm:t>
        <a:bodyPr/>
        <a:lstStyle/>
        <a:p>
          <a:endParaRPr lang="en-US"/>
        </a:p>
      </dgm:t>
    </dgm:pt>
    <dgm:pt modelId="{30924895-C3A3-4FB2-BB2D-D7A3AA13B607}" type="pres">
      <dgm:prSet presAssocID="{98EB1323-3CA2-4FFB-BEED-00CA8B7BA7CE}" presName="childText1" presStyleLbl="solidAlignAcc1" presStyleIdx="0" presStyleCnt="3">
        <dgm:presLayoutVars>
          <dgm:chMax val="0"/>
          <dgm:chPref val="0"/>
          <dgm:bulletEnabled val="1"/>
        </dgm:presLayoutVars>
      </dgm:prSet>
      <dgm:spPr/>
      <dgm:t>
        <a:bodyPr/>
        <a:lstStyle/>
        <a:p>
          <a:endParaRPr lang="en-US"/>
        </a:p>
      </dgm:t>
    </dgm:pt>
    <dgm:pt modelId="{732D8F3C-417B-4876-A917-9C94EFF85D9A}" type="pres">
      <dgm:prSet presAssocID="{43CDE5D7-F6AF-4670-ADC3-180D5DA9B8EB}" presName="parentText2" presStyleLbl="node1" presStyleIdx="1" presStyleCnt="3">
        <dgm:presLayoutVars>
          <dgm:chMax/>
          <dgm:chPref val="3"/>
          <dgm:bulletEnabled val="1"/>
        </dgm:presLayoutVars>
      </dgm:prSet>
      <dgm:spPr/>
      <dgm:t>
        <a:bodyPr/>
        <a:lstStyle/>
        <a:p>
          <a:endParaRPr lang="en-US"/>
        </a:p>
      </dgm:t>
    </dgm:pt>
    <dgm:pt modelId="{12EDA187-6563-42E2-B27C-62EEF17C8B2C}" type="pres">
      <dgm:prSet presAssocID="{43CDE5D7-F6AF-4670-ADC3-180D5DA9B8EB}" presName="childText2" presStyleLbl="solidAlignAcc1" presStyleIdx="1" presStyleCnt="3">
        <dgm:presLayoutVars>
          <dgm:chMax val="0"/>
          <dgm:chPref val="0"/>
          <dgm:bulletEnabled val="1"/>
        </dgm:presLayoutVars>
      </dgm:prSet>
      <dgm:spPr/>
      <dgm:t>
        <a:bodyPr/>
        <a:lstStyle/>
        <a:p>
          <a:endParaRPr lang="en-US"/>
        </a:p>
      </dgm:t>
    </dgm:pt>
    <dgm:pt modelId="{DA347E0C-1447-419A-A1C1-A1D1D2429516}" type="pres">
      <dgm:prSet presAssocID="{C6E5BD7F-EF8B-4886-8AE8-1A5351998A94}" presName="parentText3" presStyleLbl="node1" presStyleIdx="2" presStyleCnt="3">
        <dgm:presLayoutVars>
          <dgm:chMax/>
          <dgm:chPref val="3"/>
          <dgm:bulletEnabled val="1"/>
        </dgm:presLayoutVars>
      </dgm:prSet>
      <dgm:spPr/>
      <dgm:t>
        <a:bodyPr/>
        <a:lstStyle/>
        <a:p>
          <a:endParaRPr lang="en-US"/>
        </a:p>
      </dgm:t>
    </dgm:pt>
    <dgm:pt modelId="{7E2A1FDB-4382-41C4-B2C9-3544B53E8B4C}" type="pres">
      <dgm:prSet presAssocID="{C6E5BD7F-EF8B-4886-8AE8-1A5351998A94}" presName="childText3" presStyleLbl="solidAlignAcc1" presStyleIdx="2" presStyleCnt="3">
        <dgm:presLayoutVars>
          <dgm:chMax val="0"/>
          <dgm:chPref val="0"/>
          <dgm:bulletEnabled val="1"/>
        </dgm:presLayoutVars>
      </dgm:prSet>
      <dgm:spPr/>
      <dgm:t>
        <a:bodyPr/>
        <a:lstStyle/>
        <a:p>
          <a:endParaRPr lang="en-US"/>
        </a:p>
      </dgm:t>
    </dgm:pt>
  </dgm:ptLst>
  <dgm:cxnLst>
    <dgm:cxn modelId="{FD61D719-A306-4F17-AEB9-ECE839679156}" type="presOf" srcId="{BB2B1866-328F-43AF-AB39-4C3E254BCD13}" destId="{7E2A1FDB-4382-41C4-B2C9-3544B53E8B4C}" srcOrd="0" destOrd="0" presId="urn:microsoft.com/office/officeart/2009/3/layout/IncreasingArrowsProcess"/>
    <dgm:cxn modelId="{4DC923DA-5FDC-416F-B216-83819C7E28CE}" srcId="{A75C3C35-A05C-4519-923E-4D0B4AAF72BB}" destId="{C6E5BD7F-EF8B-4886-8AE8-1A5351998A94}" srcOrd="2" destOrd="0" parTransId="{27355137-9319-426E-8A37-890E9878CC78}" sibTransId="{B66015CF-945C-41F7-9021-0EF3F1716F24}"/>
    <dgm:cxn modelId="{CACA3AAB-0237-4399-BC2F-16666E006B97}" type="presOf" srcId="{A75C3C35-A05C-4519-923E-4D0B4AAF72BB}" destId="{964CD1DE-DF63-41D8-9D88-569C418B91B5}" srcOrd="0" destOrd="0" presId="urn:microsoft.com/office/officeart/2009/3/layout/IncreasingArrowsProcess"/>
    <dgm:cxn modelId="{985C7580-8A93-4439-822A-9E970478A761}" srcId="{A75C3C35-A05C-4519-923E-4D0B4AAF72BB}" destId="{98EB1323-3CA2-4FFB-BEED-00CA8B7BA7CE}" srcOrd="0" destOrd="0" parTransId="{05C8F5C8-787E-498D-B8D8-C46EFDA89CE4}" sibTransId="{59B074A6-A62F-4D3F-A267-20CCAFD1EDA1}"/>
    <dgm:cxn modelId="{27317B4E-3AFC-4CF7-938F-2B8593E747E0}" srcId="{A75C3C35-A05C-4519-923E-4D0B4AAF72BB}" destId="{43CDE5D7-F6AF-4670-ADC3-180D5DA9B8EB}" srcOrd="1" destOrd="0" parTransId="{2B8B373C-8B32-4D4C-8BF9-96D9974B8206}" sibTransId="{1E92ECAA-624C-4117-9D19-F1F6D3AD5E28}"/>
    <dgm:cxn modelId="{F4AF71FA-3B9A-4212-92D3-710C08B39C53}" type="presOf" srcId="{98EB1323-3CA2-4FFB-BEED-00CA8B7BA7CE}" destId="{6CFCEAD9-F7C2-4463-A544-720359AD5F42}" srcOrd="0" destOrd="0" presId="urn:microsoft.com/office/officeart/2009/3/layout/IncreasingArrowsProcess"/>
    <dgm:cxn modelId="{3E97618C-4C31-404D-B4A1-6723597B66FD}" type="presOf" srcId="{08776A36-D800-4812-99D8-A9F9007B6601}" destId="{30924895-C3A3-4FB2-BB2D-D7A3AA13B607}" srcOrd="0" destOrd="0" presId="urn:microsoft.com/office/officeart/2009/3/layout/IncreasingArrowsProcess"/>
    <dgm:cxn modelId="{433EBD74-9327-42A1-A248-51227062088A}" srcId="{43CDE5D7-F6AF-4670-ADC3-180D5DA9B8EB}" destId="{E1D8183C-C45B-40C4-94C6-6320442FA418}" srcOrd="0" destOrd="0" parTransId="{07D62E40-C61F-4565-80CC-4C605DBD8DC9}" sibTransId="{E8B2D3A4-E87B-41F1-A5BB-EB0F167AC454}"/>
    <dgm:cxn modelId="{E301CB7D-21DC-46E7-A56D-AE7A1FB46B4E}" srcId="{C6E5BD7F-EF8B-4886-8AE8-1A5351998A94}" destId="{BB2B1866-328F-43AF-AB39-4C3E254BCD13}" srcOrd="0" destOrd="0" parTransId="{16023422-2F58-4265-98EC-B68AC426E4A6}" sibTransId="{6B262EB4-C445-4634-B6B4-D87293A9E4EC}"/>
    <dgm:cxn modelId="{24AFF27F-ECCA-4E89-AF95-916FE6431D1D}" type="presOf" srcId="{E1D8183C-C45B-40C4-94C6-6320442FA418}" destId="{12EDA187-6563-42E2-B27C-62EEF17C8B2C}" srcOrd="0" destOrd="0" presId="urn:microsoft.com/office/officeart/2009/3/layout/IncreasingArrowsProcess"/>
    <dgm:cxn modelId="{4B659D2A-8B5C-4F09-8DF4-B0838410B803}" type="presOf" srcId="{C6E5BD7F-EF8B-4886-8AE8-1A5351998A94}" destId="{DA347E0C-1447-419A-A1C1-A1D1D2429516}" srcOrd="0" destOrd="0" presId="urn:microsoft.com/office/officeart/2009/3/layout/IncreasingArrowsProcess"/>
    <dgm:cxn modelId="{8EB937AF-7E52-42A7-9387-0F4E8F0C60C6}" srcId="{98EB1323-3CA2-4FFB-BEED-00CA8B7BA7CE}" destId="{08776A36-D800-4812-99D8-A9F9007B6601}" srcOrd="0" destOrd="0" parTransId="{A637BB0F-0229-4F7A-A434-93691F7BA890}" sibTransId="{B403CE7B-03D6-4AE7-8259-71C152EFEE18}"/>
    <dgm:cxn modelId="{ABFCA93A-A8B9-4C3C-8EB5-5783F9EFBB46}" type="presOf" srcId="{43CDE5D7-F6AF-4670-ADC3-180D5DA9B8EB}" destId="{732D8F3C-417B-4876-A917-9C94EFF85D9A}" srcOrd="0" destOrd="0" presId="urn:microsoft.com/office/officeart/2009/3/layout/IncreasingArrowsProcess"/>
    <dgm:cxn modelId="{3BE58CDB-4A62-42CF-B7E8-BFBB06BE57E2}" type="presParOf" srcId="{964CD1DE-DF63-41D8-9D88-569C418B91B5}" destId="{6CFCEAD9-F7C2-4463-A544-720359AD5F42}" srcOrd="0" destOrd="0" presId="urn:microsoft.com/office/officeart/2009/3/layout/IncreasingArrowsProcess"/>
    <dgm:cxn modelId="{BED0F2E3-3D39-4AD9-9583-623084D241D0}" type="presParOf" srcId="{964CD1DE-DF63-41D8-9D88-569C418B91B5}" destId="{30924895-C3A3-4FB2-BB2D-D7A3AA13B607}" srcOrd="1" destOrd="0" presId="urn:microsoft.com/office/officeart/2009/3/layout/IncreasingArrowsProcess"/>
    <dgm:cxn modelId="{2CC6CE6C-FE12-4FCE-817D-98953AC05731}" type="presParOf" srcId="{964CD1DE-DF63-41D8-9D88-569C418B91B5}" destId="{732D8F3C-417B-4876-A917-9C94EFF85D9A}" srcOrd="2" destOrd="0" presId="urn:microsoft.com/office/officeart/2009/3/layout/IncreasingArrowsProcess"/>
    <dgm:cxn modelId="{230A7679-B46D-40B2-AC72-25CB773EAE04}" type="presParOf" srcId="{964CD1DE-DF63-41D8-9D88-569C418B91B5}" destId="{12EDA187-6563-42E2-B27C-62EEF17C8B2C}" srcOrd="3" destOrd="0" presId="urn:microsoft.com/office/officeart/2009/3/layout/IncreasingArrowsProcess"/>
    <dgm:cxn modelId="{FD502118-8178-43DE-9ABE-90FD8EC49380}" type="presParOf" srcId="{964CD1DE-DF63-41D8-9D88-569C418B91B5}" destId="{DA347E0C-1447-419A-A1C1-A1D1D2429516}" srcOrd="4" destOrd="0" presId="urn:microsoft.com/office/officeart/2009/3/layout/IncreasingArrowsProcess"/>
    <dgm:cxn modelId="{84A79B94-2D5F-4C3D-9716-D6F3711A18B4}" type="presParOf" srcId="{964CD1DE-DF63-41D8-9D88-569C418B91B5}" destId="{7E2A1FDB-4382-41C4-B2C9-3544B53E8B4C}" srcOrd="5" destOrd="0" presId="urn:microsoft.com/office/officeart/2009/3/layout/IncreasingArrows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FCEAD9-F7C2-4463-A544-720359AD5F42}">
      <dsp:nvSpPr>
        <dsp:cNvPr id="0" name=""/>
        <dsp:cNvSpPr/>
      </dsp:nvSpPr>
      <dsp:spPr>
        <a:xfrm>
          <a:off x="21750" y="197302"/>
          <a:ext cx="7500298" cy="1092329"/>
        </a:xfrm>
        <a:prstGeom prst="rightArrow">
          <a:avLst>
            <a:gd name="adj1" fmla="val 50000"/>
            <a:gd name="adj2" fmla="val 5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254000" bIns="173407" numCol="1" spcCol="1270" anchor="ctr" anchorCtr="0">
          <a:noAutofit/>
        </a:bodyPr>
        <a:lstStyle/>
        <a:p>
          <a:pPr lvl="0" algn="l" defTabSz="1244600">
            <a:lnSpc>
              <a:spcPct val="90000"/>
            </a:lnSpc>
            <a:spcBef>
              <a:spcPct val="0"/>
            </a:spcBef>
            <a:spcAft>
              <a:spcPct val="35000"/>
            </a:spcAft>
          </a:pPr>
          <a:r>
            <a:rPr lang="en-US" sz="2800" kern="1200" dirty="0" smtClean="0"/>
            <a:t>Modesty</a:t>
          </a:r>
          <a:endParaRPr lang="en-US" sz="2800" kern="1200" dirty="0"/>
        </a:p>
      </dsp:txBody>
      <dsp:txXfrm>
        <a:off x="21750" y="470384"/>
        <a:ext cx="7227216" cy="546165"/>
      </dsp:txXfrm>
    </dsp:sp>
    <dsp:sp modelId="{30924895-C3A3-4FB2-BB2D-D7A3AA13B607}">
      <dsp:nvSpPr>
        <dsp:cNvPr id="0" name=""/>
        <dsp:cNvSpPr/>
      </dsp:nvSpPr>
      <dsp:spPr>
        <a:xfrm>
          <a:off x="21750" y="1039645"/>
          <a:ext cx="2310091" cy="210422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dirty="0" smtClean="0"/>
            <a:t>Tells us what is right.</a:t>
          </a:r>
          <a:endParaRPr lang="en-US" sz="2800" kern="1200" dirty="0"/>
        </a:p>
      </dsp:txBody>
      <dsp:txXfrm>
        <a:off x="21750" y="1039645"/>
        <a:ext cx="2310091" cy="2104228"/>
      </dsp:txXfrm>
    </dsp:sp>
    <dsp:sp modelId="{732D8F3C-417B-4876-A917-9C94EFF85D9A}">
      <dsp:nvSpPr>
        <dsp:cNvPr id="0" name=""/>
        <dsp:cNvSpPr/>
      </dsp:nvSpPr>
      <dsp:spPr>
        <a:xfrm>
          <a:off x="2331842" y="561411"/>
          <a:ext cx="5190206" cy="1092329"/>
        </a:xfrm>
        <a:prstGeom prst="rightArrow">
          <a:avLst>
            <a:gd name="adj1" fmla="val 50000"/>
            <a:gd name="adj2" fmla="val 50000"/>
          </a:avLst>
        </a:prstGeom>
        <a:solidFill>
          <a:schemeClr val="tx2">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254000" bIns="173407" numCol="1" spcCol="1270" anchor="ctr" anchorCtr="0">
          <a:noAutofit/>
        </a:bodyPr>
        <a:lstStyle/>
        <a:p>
          <a:pPr lvl="0" algn="l" defTabSz="1244600">
            <a:lnSpc>
              <a:spcPct val="90000"/>
            </a:lnSpc>
            <a:spcBef>
              <a:spcPct val="0"/>
            </a:spcBef>
            <a:spcAft>
              <a:spcPct val="35000"/>
            </a:spcAft>
          </a:pPr>
          <a:r>
            <a:rPr lang="en-US" sz="2800" kern="1200" dirty="0" smtClean="0"/>
            <a:t>Propriety</a:t>
          </a:r>
          <a:endParaRPr lang="en-US" sz="2800" kern="1200" dirty="0"/>
        </a:p>
      </dsp:txBody>
      <dsp:txXfrm>
        <a:off x="2331842" y="834493"/>
        <a:ext cx="4917124" cy="546165"/>
      </dsp:txXfrm>
    </dsp:sp>
    <dsp:sp modelId="{12EDA187-6563-42E2-B27C-62EEF17C8B2C}">
      <dsp:nvSpPr>
        <dsp:cNvPr id="0" name=""/>
        <dsp:cNvSpPr/>
      </dsp:nvSpPr>
      <dsp:spPr>
        <a:xfrm>
          <a:off x="2331842" y="1403755"/>
          <a:ext cx="2310091" cy="210422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dirty="0" smtClean="0"/>
            <a:t>Recognizes the limitations.</a:t>
          </a:r>
          <a:endParaRPr lang="en-US" sz="2800" kern="1200" dirty="0"/>
        </a:p>
      </dsp:txBody>
      <dsp:txXfrm>
        <a:off x="2331842" y="1403755"/>
        <a:ext cx="2310091" cy="2104228"/>
      </dsp:txXfrm>
    </dsp:sp>
    <dsp:sp modelId="{DA347E0C-1447-419A-A1C1-A1D1D2429516}">
      <dsp:nvSpPr>
        <dsp:cNvPr id="0" name=""/>
        <dsp:cNvSpPr/>
      </dsp:nvSpPr>
      <dsp:spPr>
        <a:xfrm>
          <a:off x="4641934" y="925521"/>
          <a:ext cx="2880114" cy="1092329"/>
        </a:xfrm>
        <a:prstGeom prst="rightArrow">
          <a:avLst>
            <a:gd name="adj1" fmla="val 50000"/>
            <a:gd name="adj2" fmla="val 50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254000" bIns="173407" numCol="1" spcCol="1270" anchor="ctr" anchorCtr="0">
          <a:noAutofit/>
        </a:bodyPr>
        <a:lstStyle/>
        <a:p>
          <a:pPr lvl="0" algn="l" defTabSz="1244600">
            <a:lnSpc>
              <a:spcPct val="90000"/>
            </a:lnSpc>
            <a:spcBef>
              <a:spcPct val="0"/>
            </a:spcBef>
            <a:spcAft>
              <a:spcPct val="35000"/>
            </a:spcAft>
          </a:pPr>
          <a:r>
            <a:rPr lang="en-US" sz="2800" kern="1200" dirty="0" smtClean="0"/>
            <a:t>Moderation</a:t>
          </a:r>
          <a:endParaRPr lang="en-US" sz="2800" kern="1200" dirty="0"/>
        </a:p>
      </dsp:txBody>
      <dsp:txXfrm>
        <a:off x="4641934" y="1198603"/>
        <a:ext cx="2607032" cy="546165"/>
      </dsp:txXfrm>
    </dsp:sp>
    <dsp:sp modelId="{7E2A1FDB-4382-41C4-B2C9-3544B53E8B4C}">
      <dsp:nvSpPr>
        <dsp:cNvPr id="0" name=""/>
        <dsp:cNvSpPr/>
      </dsp:nvSpPr>
      <dsp:spPr>
        <a:xfrm>
          <a:off x="4641934" y="1767865"/>
          <a:ext cx="2310091" cy="207343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dirty="0" smtClean="0"/>
            <a:t>Keeps us from going beyond these limitations.</a:t>
          </a:r>
          <a:endParaRPr lang="en-US" sz="2800" kern="1200" dirty="0"/>
        </a:p>
      </dsp:txBody>
      <dsp:txXfrm>
        <a:off x="4641934" y="1767865"/>
        <a:ext cx="2310091" cy="2073432"/>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D17D6B-5CC0-432B-AD6B-B7EB4392000B}" type="slidenum">
              <a:rPr lang="en-US"/>
              <a:pPr>
                <a:defRPr/>
              </a:pPr>
              <a:t>‹#›</a:t>
            </a:fld>
            <a:endParaRPr lang="en-US"/>
          </a:p>
        </p:txBody>
      </p:sp>
    </p:spTree>
    <p:extLst>
      <p:ext uri="{BB962C8B-B14F-4D97-AF65-F5344CB8AC3E}">
        <p14:creationId xmlns:p14="http://schemas.microsoft.com/office/powerpoint/2010/main" xmlns="" val="250657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62F7A9-EBBC-4F6F-911F-D968087E1AA8}" type="slidenum">
              <a:rPr lang="en-US"/>
              <a:pPr>
                <a:defRPr/>
              </a:pPr>
              <a:t>‹#›</a:t>
            </a:fld>
            <a:endParaRPr lang="en-US"/>
          </a:p>
        </p:txBody>
      </p:sp>
    </p:spTree>
    <p:extLst>
      <p:ext uri="{BB962C8B-B14F-4D97-AF65-F5344CB8AC3E}">
        <p14:creationId xmlns:p14="http://schemas.microsoft.com/office/powerpoint/2010/main" xmlns="" val="841428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09EEDFC-5BAD-4611-B10D-3E1E3D8EFAE4}" type="slidenum">
              <a:rPr lang="en-US"/>
              <a:pPr>
                <a:defRPr/>
              </a:pPr>
              <a:t>‹#›</a:t>
            </a:fld>
            <a:endParaRPr lang="en-US"/>
          </a:p>
        </p:txBody>
      </p:sp>
    </p:spTree>
    <p:extLst>
      <p:ext uri="{BB962C8B-B14F-4D97-AF65-F5344CB8AC3E}">
        <p14:creationId xmlns:p14="http://schemas.microsoft.com/office/powerpoint/2010/main" xmlns="" val="1066517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072BB5-2B96-40E6-B112-0ADEEF3A21EC}" type="slidenum">
              <a:rPr lang="en-US"/>
              <a:pPr>
                <a:defRPr/>
              </a:pPr>
              <a:t>‹#›</a:t>
            </a:fld>
            <a:endParaRPr lang="en-US"/>
          </a:p>
        </p:txBody>
      </p:sp>
    </p:spTree>
    <p:extLst>
      <p:ext uri="{BB962C8B-B14F-4D97-AF65-F5344CB8AC3E}">
        <p14:creationId xmlns:p14="http://schemas.microsoft.com/office/powerpoint/2010/main" xmlns="" val="2686667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1D5BD4-35A7-4374-9D2E-333A5448D88E}" type="slidenum">
              <a:rPr lang="en-US"/>
              <a:pPr>
                <a:defRPr/>
              </a:pPr>
              <a:t>‹#›</a:t>
            </a:fld>
            <a:endParaRPr lang="en-US"/>
          </a:p>
        </p:txBody>
      </p:sp>
    </p:spTree>
    <p:extLst>
      <p:ext uri="{BB962C8B-B14F-4D97-AF65-F5344CB8AC3E}">
        <p14:creationId xmlns:p14="http://schemas.microsoft.com/office/powerpoint/2010/main" xmlns="" val="1302524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D678701-2AEE-42E6-987F-FFE90AB78BF9}" type="slidenum">
              <a:rPr lang="en-US"/>
              <a:pPr>
                <a:defRPr/>
              </a:pPr>
              <a:t>‹#›</a:t>
            </a:fld>
            <a:endParaRPr lang="en-US"/>
          </a:p>
        </p:txBody>
      </p:sp>
    </p:spTree>
    <p:extLst>
      <p:ext uri="{BB962C8B-B14F-4D97-AF65-F5344CB8AC3E}">
        <p14:creationId xmlns:p14="http://schemas.microsoft.com/office/powerpoint/2010/main" xmlns="" val="1537493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AA6E71-07FF-4F22-989B-DE3377BAACA3}" type="slidenum">
              <a:rPr lang="en-US"/>
              <a:pPr>
                <a:defRPr/>
              </a:pPr>
              <a:t>‹#›</a:t>
            </a:fld>
            <a:endParaRPr lang="en-US"/>
          </a:p>
        </p:txBody>
      </p:sp>
    </p:spTree>
    <p:extLst>
      <p:ext uri="{BB962C8B-B14F-4D97-AF65-F5344CB8AC3E}">
        <p14:creationId xmlns:p14="http://schemas.microsoft.com/office/powerpoint/2010/main" xmlns="" val="391035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6E688-471A-4FCC-AA14-911651D7BD8D}" type="slidenum">
              <a:rPr lang="en-US"/>
              <a:pPr>
                <a:defRPr/>
              </a:pPr>
              <a:t>‹#›</a:t>
            </a:fld>
            <a:endParaRPr lang="en-US"/>
          </a:p>
        </p:txBody>
      </p:sp>
    </p:spTree>
    <p:extLst>
      <p:ext uri="{BB962C8B-B14F-4D97-AF65-F5344CB8AC3E}">
        <p14:creationId xmlns:p14="http://schemas.microsoft.com/office/powerpoint/2010/main" xmlns="" val="2857937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D18AD99-8BFF-44A7-8ECE-AAA321863D0E}" type="slidenum">
              <a:rPr lang="en-US"/>
              <a:pPr>
                <a:defRPr/>
              </a:pPr>
              <a:t>‹#›</a:t>
            </a:fld>
            <a:endParaRPr lang="en-US"/>
          </a:p>
        </p:txBody>
      </p:sp>
    </p:spTree>
    <p:extLst>
      <p:ext uri="{BB962C8B-B14F-4D97-AF65-F5344CB8AC3E}">
        <p14:creationId xmlns:p14="http://schemas.microsoft.com/office/powerpoint/2010/main" xmlns="" val="3329888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746B34-21E7-4A83-A736-E10CB33C9F51}" type="slidenum">
              <a:rPr lang="en-US"/>
              <a:pPr>
                <a:defRPr/>
              </a:pPr>
              <a:t>‹#›</a:t>
            </a:fld>
            <a:endParaRPr lang="en-US"/>
          </a:p>
        </p:txBody>
      </p:sp>
    </p:spTree>
    <p:extLst>
      <p:ext uri="{BB962C8B-B14F-4D97-AF65-F5344CB8AC3E}">
        <p14:creationId xmlns:p14="http://schemas.microsoft.com/office/powerpoint/2010/main" xmlns="" val="2833797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0EE3A2-635C-44FC-B9D2-6BA364C5D3C4}" type="slidenum">
              <a:rPr lang="en-US"/>
              <a:pPr>
                <a:defRPr/>
              </a:pPr>
              <a:t>‹#›</a:t>
            </a:fld>
            <a:endParaRPr lang="en-US"/>
          </a:p>
        </p:txBody>
      </p:sp>
    </p:spTree>
    <p:extLst>
      <p:ext uri="{BB962C8B-B14F-4D97-AF65-F5344CB8AC3E}">
        <p14:creationId xmlns:p14="http://schemas.microsoft.com/office/powerpoint/2010/main" xmlns="" val="4237770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58C4F66-5665-4FDB-86AD-AFD07F916A1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457200"/>
            <a:ext cx="3886200" cy="1858963"/>
          </a:xfrm>
        </p:spPr>
        <p:txBody>
          <a:bodyPr/>
          <a:lstStyle/>
          <a:p>
            <a:pPr eaLnBrk="1" hangingPunct="1"/>
            <a:r>
              <a:rPr lang="en-US" smtClean="0">
                <a:solidFill>
                  <a:schemeClr val="tx1"/>
                </a:solidFill>
                <a:latin typeface="Arial Black" pitchFamily="34" charset="0"/>
              </a:rPr>
              <a:t>Immodest Dress</a:t>
            </a:r>
          </a:p>
        </p:txBody>
      </p:sp>
      <p:sp>
        <p:nvSpPr>
          <p:cNvPr id="3075" name="Rectangle 6"/>
          <p:cNvSpPr>
            <a:spLocks noGrp="1" noChangeArrowheads="1"/>
          </p:cNvSpPr>
          <p:nvPr>
            <p:ph type="body" idx="1"/>
          </p:nvPr>
        </p:nvSpPr>
        <p:spPr>
          <a:xfrm>
            <a:off x="304800" y="2636838"/>
            <a:ext cx="3810000" cy="3687762"/>
          </a:xfrm>
        </p:spPr>
        <p:txBody>
          <a:bodyPr/>
          <a:lstStyle/>
          <a:p>
            <a:pPr algn="ctr" eaLnBrk="1" hangingPunct="1">
              <a:buFontTx/>
              <a:buNone/>
            </a:pPr>
            <a:r>
              <a:rPr lang="en-US" b="1" smtClean="0"/>
              <a:t>   </a:t>
            </a:r>
            <a:r>
              <a:rPr lang="en-US" sz="3600" b="1" smtClean="0"/>
              <a:t>Does God Care About What I Wear?</a:t>
            </a:r>
          </a:p>
        </p:txBody>
      </p:sp>
      <p:pic>
        <p:nvPicPr>
          <p:cNvPr id="3076" name="Picture 4" descr="z195640060"/>
          <p:cNvPicPr>
            <a:picLocks noChangeAspect="1" noChangeArrowheads="1"/>
          </p:cNvPicPr>
          <p:nvPr/>
        </p:nvPicPr>
        <p:blipFill>
          <a:blip r:embed="rId3">
            <a:extLst>
              <a:ext uri="{28A0092B-C50C-407E-A947-70E740481C1C}">
                <a14:useLocalDpi xmlns:a14="http://schemas.microsoft.com/office/drawing/2010/main" xmlns="" val="0"/>
              </a:ext>
            </a:extLst>
          </a:blip>
          <a:srcRect r="48000"/>
          <a:stretch>
            <a:fillRect/>
          </a:stretch>
        </p:blipFill>
        <p:spPr bwMode="auto">
          <a:xfrm>
            <a:off x="4648200" y="381000"/>
            <a:ext cx="4279900" cy="6192838"/>
          </a:xfrm>
          <a:prstGeom prst="rect">
            <a:avLst/>
          </a:prstGeom>
          <a:noFill/>
          <a:ln w="6350">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spTree>
  </p:cSld>
  <p:clrMapOvr>
    <a:overrideClrMapping bg1="dk2" tx1="lt1" bg2="dk1" tx2="lt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68362"/>
          </a:xfrm>
        </p:spPr>
        <p:txBody>
          <a:bodyPr/>
          <a:lstStyle/>
          <a:p>
            <a:pPr eaLnBrk="1" hangingPunct="1"/>
            <a:r>
              <a:rPr lang="en-US" sz="4000" b="1" dirty="0" smtClean="0">
                <a:latin typeface="Arial Narrow" pitchFamily="34" charset="0"/>
              </a:rPr>
              <a:t>How do these principles work together?</a:t>
            </a:r>
          </a:p>
        </p:txBody>
      </p:sp>
      <p:graphicFrame>
        <p:nvGraphicFramePr>
          <p:cNvPr id="2" name="Diagram 1"/>
          <p:cNvGraphicFramePr/>
          <p:nvPr>
            <p:extLst>
              <p:ext uri="{D42A27DB-BD31-4B8C-83A1-F6EECF244321}">
                <p14:modId xmlns:p14="http://schemas.microsoft.com/office/powerpoint/2010/main" xmlns="" val="1955533530"/>
              </p:ext>
            </p:extLst>
          </p:nvPr>
        </p:nvGraphicFramePr>
        <p:xfrm>
          <a:off x="685800" y="1219200"/>
          <a:ext cx="7543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12875219"/>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b="1" smtClean="0">
                <a:solidFill>
                  <a:schemeClr val="tx1"/>
                </a:solidFill>
              </a:rPr>
              <a:t>Why Should I Be Concerned About the Way That I Dress?</a:t>
            </a:r>
          </a:p>
        </p:txBody>
      </p:sp>
      <p:sp>
        <p:nvSpPr>
          <p:cNvPr id="13315" name="Rectangle 3"/>
          <p:cNvSpPr>
            <a:spLocks noGrp="1" noChangeArrowheads="1"/>
          </p:cNvSpPr>
          <p:nvPr>
            <p:ph type="body" idx="1"/>
          </p:nvPr>
        </p:nvSpPr>
        <p:spPr/>
        <p:txBody>
          <a:bodyPr/>
          <a:lstStyle/>
          <a:p>
            <a:pPr eaLnBrk="1" hangingPunct="1"/>
            <a:endParaRPr lang="en-US" smtClean="0"/>
          </a:p>
        </p:txBody>
      </p:sp>
      <p:pic>
        <p:nvPicPr>
          <p:cNvPr id="13316"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743200" y="2209800"/>
            <a:ext cx="3486150" cy="3486150"/>
          </a:xfrm>
          <a:prstGeom prst="rect">
            <a:avLst/>
          </a:prstGeom>
          <a:noFill/>
          <a:ln>
            <a:noFill/>
          </a:ln>
          <a:effectLst>
            <a:outerShdw dist="35921" dir="2700000" algn="ctr" rotWithShape="0">
              <a:schemeClr val="bg2"/>
            </a:outerShdw>
            <a:softEdge rad="63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overrideClrMapping bg1="dk2" tx1="lt1" bg2="dk1" tx2="lt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000" b="1" smtClean="0">
                <a:latin typeface="Arial Narrow" pitchFamily="34" charset="0"/>
              </a:rPr>
              <a:t>1. I Should Be Ashamed To Be Naked</a:t>
            </a:r>
          </a:p>
        </p:txBody>
      </p:sp>
      <p:sp>
        <p:nvSpPr>
          <p:cNvPr id="14339" name="Rectangle 3"/>
          <p:cNvSpPr>
            <a:spLocks noGrp="1" noChangeArrowheads="1"/>
          </p:cNvSpPr>
          <p:nvPr>
            <p:ph type="body" idx="1"/>
          </p:nvPr>
        </p:nvSpPr>
        <p:spPr/>
        <p:txBody>
          <a:bodyPr/>
          <a:lstStyle/>
          <a:p>
            <a:pPr eaLnBrk="1" hangingPunct="1"/>
            <a:endParaRPr lang="en-US" smtClean="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4000" b="1" smtClean="0">
                <a:latin typeface="Arial Narrow" pitchFamily="34" charset="0"/>
              </a:rPr>
              <a:t>1. I Should Be Ashamed To Be Naked</a:t>
            </a:r>
          </a:p>
        </p:txBody>
      </p:sp>
      <p:sp>
        <p:nvSpPr>
          <p:cNvPr id="15363" name="Rectangle 3"/>
          <p:cNvSpPr>
            <a:spLocks noGrp="1" noChangeArrowheads="1"/>
          </p:cNvSpPr>
          <p:nvPr>
            <p:ph type="body" idx="1"/>
          </p:nvPr>
        </p:nvSpPr>
        <p:spPr/>
        <p:txBody>
          <a:bodyPr/>
          <a:lstStyle/>
          <a:p>
            <a:pPr eaLnBrk="1" hangingPunct="1">
              <a:buFontTx/>
              <a:buNone/>
            </a:pPr>
            <a:r>
              <a:rPr lang="en-US" b="1" smtClean="0"/>
              <a:t>   “…and white garments, that you may be clothed, that the shame of your nakedness may not be revealed…” </a:t>
            </a:r>
          </a:p>
          <a:p>
            <a:pPr eaLnBrk="1" hangingPunct="1">
              <a:buFontTx/>
              <a:buNone/>
            </a:pPr>
            <a:endParaRPr lang="en-US" sz="800" b="1" smtClean="0"/>
          </a:p>
          <a:p>
            <a:pPr algn="r" eaLnBrk="1" hangingPunct="1">
              <a:buFontTx/>
              <a:buNone/>
            </a:pPr>
            <a:r>
              <a:rPr lang="en-US" b="1" smtClean="0"/>
              <a:t>Revelation 3:18</a:t>
            </a:r>
          </a:p>
          <a:p>
            <a:pPr eaLnBrk="1" hangingPunct="1">
              <a:buFontTx/>
              <a:buNone/>
            </a:pPr>
            <a:endParaRPr lang="en-US" b="1" smtClean="0"/>
          </a:p>
        </p:txBody>
      </p:sp>
      <p:pic>
        <p:nvPicPr>
          <p:cNvPr id="15364" name="Picture 4" descr="HandsHoldingBible[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6600" y="4930775"/>
            <a:ext cx="2057400" cy="19351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4000" b="1" smtClean="0">
                <a:latin typeface="Arial Narrow" pitchFamily="34" charset="0"/>
              </a:rPr>
              <a:t>1. I Should Be Ashamed To Be Naked</a:t>
            </a:r>
          </a:p>
        </p:txBody>
      </p:sp>
      <p:sp>
        <p:nvSpPr>
          <p:cNvPr id="16387" name="Rectangle 3"/>
          <p:cNvSpPr>
            <a:spLocks noGrp="1" noChangeArrowheads="1"/>
          </p:cNvSpPr>
          <p:nvPr>
            <p:ph type="body" idx="1"/>
          </p:nvPr>
        </p:nvSpPr>
        <p:spPr/>
        <p:txBody>
          <a:bodyPr/>
          <a:lstStyle/>
          <a:p>
            <a:pPr eaLnBrk="1" hangingPunct="1">
              <a:buFontTx/>
              <a:buNone/>
            </a:pPr>
            <a:r>
              <a:rPr lang="en-US" b="1" smtClean="0"/>
              <a:t>   “Behold, I am coming as a thief. Blessed is he who watches, and keeps his garments, lest he walk naked and they see his shame” </a:t>
            </a:r>
          </a:p>
          <a:p>
            <a:pPr eaLnBrk="1" hangingPunct="1">
              <a:buFontTx/>
              <a:buNone/>
            </a:pPr>
            <a:endParaRPr lang="en-US" sz="800" b="1" smtClean="0"/>
          </a:p>
          <a:p>
            <a:pPr algn="r" eaLnBrk="1" hangingPunct="1">
              <a:buFontTx/>
              <a:buNone/>
            </a:pPr>
            <a:r>
              <a:rPr lang="en-US" b="1" smtClean="0"/>
              <a:t>Revelation 16:15</a:t>
            </a:r>
          </a:p>
        </p:txBody>
      </p:sp>
      <p:pic>
        <p:nvPicPr>
          <p:cNvPr id="16388" name="Picture 4" descr="HandsHoldingBible[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6600" y="4930775"/>
            <a:ext cx="2057400" cy="19351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000" b="1" smtClean="0">
                <a:latin typeface="Arial Narrow" pitchFamily="34" charset="0"/>
              </a:rPr>
              <a:t>1. I Should Be Ashamed To Be Naked</a:t>
            </a:r>
          </a:p>
        </p:txBody>
      </p:sp>
      <p:sp>
        <p:nvSpPr>
          <p:cNvPr id="17411" name="Rectangle 3"/>
          <p:cNvSpPr>
            <a:spLocks noGrp="1" noChangeArrowheads="1"/>
          </p:cNvSpPr>
          <p:nvPr>
            <p:ph type="body" idx="1"/>
          </p:nvPr>
        </p:nvSpPr>
        <p:spPr/>
        <p:txBody>
          <a:bodyPr/>
          <a:lstStyle/>
          <a:p>
            <a:pPr eaLnBrk="1" hangingPunct="1">
              <a:buFontTx/>
              <a:buNone/>
            </a:pPr>
            <a:r>
              <a:rPr lang="en-US" b="1" smtClean="0"/>
              <a:t>   “‘Behold, I am against you,’ says the Lord of hosts; ‘I will lift your skirts over your face, I will show the nations your nakedness, and the kingdoms your shame” </a:t>
            </a:r>
          </a:p>
          <a:p>
            <a:pPr eaLnBrk="1" hangingPunct="1">
              <a:buFontTx/>
              <a:buNone/>
            </a:pPr>
            <a:endParaRPr lang="en-US" sz="800" b="1" smtClean="0"/>
          </a:p>
          <a:p>
            <a:pPr algn="r" eaLnBrk="1" hangingPunct="1">
              <a:buFontTx/>
              <a:buNone/>
            </a:pPr>
            <a:r>
              <a:rPr lang="en-US" b="1" smtClean="0"/>
              <a:t>Nahum 3:5</a:t>
            </a:r>
          </a:p>
        </p:txBody>
      </p:sp>
      <p:pic>
        <p:nvPicPr>
          <p:cNvPr id="17412" name="Picture 4" descr="HandsHoldingBible[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6600" y="4930775"/>
            <a:ext cx="2057400" cy="19351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000" b="1" smtClean="0">
                <a:latin typeface="Arial Narrow" pitchFamily="34" charset="0"/>
              </a:rPr>
              <a:t>1. I Should Be Ashamed To Be Naked</a:t>
            </a:r>
          </a:p>
        </p:txBody>
      </p:sp>
      <p:sp>
        <p:nvSpPr>
          <p:cNvPr id="18435" name="Rectangle 3"/>
          <p:cNvSpPr>
            <a:spLocks noGrp="1" noChangeArrowheads="1"/>
          </p:cNvSpPr>
          <p:nvPr>
            <p:ph type="body" idx="1"/>
          </p:nvPr>
        </p:nvSpPr>
        <p:spPr/>
        <p:txBody>
          <a:bodyPr/>
          <a:lstStyle/>
          <a:p>
            <a:pPr eaLnBrk="1" hangingPunct="1"/>
            <a:r>
              <a:rPr lang="en-US" b="1" smtClean="0"/>
              <a:t>One does not have to be completely </a:t>
            </a:r>
            <a:r>
              <a:rPr lang="en-US" b="1" smtClean="0">
                <a:solidFill>
                  <a:srgbClr val="0000FF"/>
                </a:solidFill>
              </a:rPr>
              <a:t>“nude”</a:t>
            </a:r>
            <a:r>
              <a:rPr lang="en-US" b="1" smtClean="0"/>
              <a:t> to be Biblically </a:t>
            </a:r>
            <a:r>
              <a:rPr lang="en-US" b="1" smtClean="0">
                <a:solidFill>
                  <a:srgbClr val="0000FF"/>
                </a:solidFill>
              </a:rPr>
              <a:t>“naked.”</a:t>
            </a:r>
          </a:p>
          <a:p>
            <a:pPr eaLnBrk="1" hangingPunct="1"/>
            <a:endParaRPr lang="en-US" sz="800" b="1" smtClean="0">
              <a:solidFill>
                <a:srgbClr val="0000FF"/>
              </a:solidFill>
            </a:endParaRPr>
          </a:p>
          <a:p>
            <a:pPr eaLnBrk="1" hangingPunct="1"/>
            <a:r>
              <a:rPr lang="en-US" b="1" smtClean="0"/>
              <a:t>Genesis 3:10-11 - Adam admitted that he was “naked” with his covering. </a:t>
            </a:r>
          </a:p>
          <a:p>
            <a:pPr eaLnBrk="1" hangingPunct="1"/>
            <a:r>
              <a:rPr lang="en-US" b="1" smtClean="0"/>
              <a:t>Genesis 3:21 - God “clothed them”</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435">
                                            <p:txEl>
                                              <p:pRg st="2" end="2"/>
                                            </p:txEl>
                                          </p:spTgt>
                                        </p:tgtEl>
                                        <p:attrNameLst>
                                          <p:attrName>style.visibility</p:attrName>
                                        </p:attrNameLst>
                                      </p:cBhvr>
                                      <p:to>
                                        <p:strVal val="visible"/>
                                      </p:to>
                                    </p:set>
                                    <p:animEffect transition="in" filter="fade">
                                      <p:cBhvr>
                                        <p:cTn id="14" dur="1000"/>
                                        <p:tgtEl>
                                          <p:spTgt spid="18435">
                                            <p:txEl>
                                              <p:pRg st="2" end="2"/>
                                            </p:txEl>
                                          </p:spTgt>
                                        </p:tgtEl>
                                      </p:cBhvr>
                                    </p:animEffect>
                                    <p:anim calcmode="lin" valueType="num">
                                      <p:cBhvr>
                                        <p:cTn id="15"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8435">
                                            <p:txEl>
                                              <p:pRg st="3" end="3"/>
                                            </p:txEl>
                                          </p:spTgt>
                                        </p:tgtEl>
                                        <p:attrNameLst>
                                          <p:attrName>style.visibility</p:attrName>
                                        </p:attrNameLst>
                                      </p:cBhvr>
                                      <p:to>
                                        <p:strVal val="visible"/>
                                      </p:to>
                                    </p:set>
                                    <p:animEffect transition="in" filter="fade">
                                      <p:cBhvr>
                                        <p:cTn id="21" dur="1000"/>
                                        <p:tgtEl>
                                          <p:spTgt spid="18435">
                                            <p:txEl>
                                              <p:pRg st="3" end="3"/>
                                            </p:txEl>
                                          </p:spTgt>
                                        </p:tgtEl>
                                      </p:cBhvr>
                                    </p:animEffect>
                                    <p:anim calcmode="lin" valueType="num">
                                      <p:cBhvr>
                                        <p:cTn id="22" dur="10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843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4000" b="1" smtClean="0">
                <a:latin typeface="Arial Narrow" pitchFamily="34" charset="0"/>
              </a:rPr>
              <a:t>1. I Should Be Ashamed To Be Naked</a:t>
            </a:r>
          </a:p>
        </p:txBody>
      </p:sp>
      <p:sp>
        <p:nvSpPr>
          <p:cNvPr id="21507" name="Rectangle 3"/>
          <p:cNvSpPr>
            <a:spLocks noGrp="1" noChangeArrowheads="1"/>
          </p:cNvSpPr>
          <p:nvPr>
            <p:ph type="body" idx="1"/>
          </p:nvPr>
        </p:nvSpPr>
        <p:spPr/>
        <p:txBody>
          <a:bodyPr/>
          <a:lstStyle/>
          <a:p>
            <a:pPr eaLnBrk="1" hangingPunct="1"/>
            <a:r>
              <a:rPr lang="en-US" b="1" smtClean="0"/>
              <a:t>God’s covering was a “tunic,” “coat,” “garment” </a:t>
            </a:r>
          </a:p>
          <a:p>
            <a:pPr eaLnBrk="1" hangingPunct="1"/>
            <a:r>
              <a:rPr lang="en-US" b="1" smtClean="0"/>
              <a:t>“a long shirt-like garment”</a:t>
            </a:r>
          </a:p>
        </p:txBody>
      </p:sp>
      <p:pic>
        <p:nvPicPr>
          <p:cNvPr id="19460" name="Picture 4"/>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715000" y="3429000"/>
            <a:ext cx="2743200" cy="2905125"/>
          </a:xfrm>
          <a:prstGeom prst="rect">
            <a:avLst/>
          </a:prstGeom>
          <a:noFill/>
          <a:ln w="63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507">
                                            <p:txEl>
                                              <p:pRg st="1" end="1"/>
                                            </p:txEl>
                                          </p:spTgt>
                                        </p:tgtEl>
                                        <p:attrNameLst>
                                          <p:attrName>style.visibility</p:attrName>
                                        </p:attrNameLst>
                                      </p:cBhvr>
                                      <p:to>
                                        <p:strVal val="visible"/>
                                      </p:to>
                                    </p:set>
                                    <p:animEffect transition="in" filter="fade">
                                      <p:cBhvr>
                                        <p:cTn id="14" dur="1000"/>
                                        <p:tgtEl>
                                          <p:spTgt spid="21507">
                                            <p:txEl>
                                              <p:pRg st="1" end="1"/>
                                            </p:txEl>
                                          </p:spTgt>
                                        </p:tgtEl>
                                      </p:cBhvr>
                                    </p:animEffect>
                                    <p:anim calcmode="lin" valueType="num">
                                      <p:cBhvr>
                                        <p:cTn id="15"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4000" b="1" smtClean="0">
                <a:latin typeface="Arial Narrow" pitchFamily="34" charset="0"/>
              </a:rPr>
              <a:t>1. I Should Be Ashamed To Be Naked</a:t>
            </a:r>
          </a:p>
        </p:txBody>
      </p:sp>
      <p:sp>
        <p:nvSpPr>
          <p:cNvPr id="19459" name="Rectangle 3"/>
          <p:cNvSpPr>
            <a:spLocks noGrp="1" noChangeArrowheads="1"/>
          </p:cNvSpPr>
          <p:nvPr>
            <p:ph type="body" idx="1"/>
          </p:nvPr>
        </p:nvSpPr>
        <p:spPr/>
        <p:txBody>
          <a:bodyPr/>
          <a:lstStyle/>
          <a:p>
            <a:pPr eaLnBrk="1" hangingPunct="1"/>
            <a:r>
              <a:rPr lang="en-US" b="1" smtClean="0"/>
              <a:t>thigh</a:t>
            </a:r>
          </a:p>
          <a:p>
            <a:pPr eaLnBrk="1" hangingPunct="1"/>
            <a:r>
              <a:rPr lang="en-US" b="1" smtClean="0"/>
              <a:t>“Take the millstones and grind meal. Remove your veil, take off the skirt, </a:t>
            </a:r>
            <a:r>
              <a:rPr lang="en-US" b="1" i="1" smtClean="0">
                <a:solidFill>
                  <a:srgbClr val="0000FF"/>
                </a:solidFill>
              </a:rPr>
              <a:t>uncover the thigh</a:t>
            </a:r>
            <a:r>
              <a:rPr lang="en-US" b="1" smtClean="0"/>
              <a:t>, pass through the rivers. </a:t>
            </a:r>
            <a:r>
              <a:rPr lang="en-US" b="1" smtClean="0">
                <a:solidFill>
                  <a:srgbClr val="0000FF"/>
                </a:solidFill>
              </a:rPr>
              <a:t>Your nakedness shall be uncovered</a:t>
            </a:r>
            <a:r>
              <a:rPr lang="en-US" b="1" smtClean="0"/>
              <a:t>, yes, your shame will be seen” (Isaiah 47:2-3).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1000"/>
                                        <p:tgtEl>
                                          <p:spTgt spid="19459">
                                            <p:txEl>
                                              <p:pRg st="0" end="0"/>
                                            </p:txEl>
                                          </p:spTgt>
                                        </p:tgtEl>
                                      </p:cBhvr>
                                    </p:animEffect>
                                    <p:anim calcmode="lin" valueType="num">
                                      <p:cBhvr>
                                        <p:cTn id="8" dur="1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9459">
                                            <p:txEl>
                                              <p:pRg st="1" end="1"/>
                                            </p:txEl>
                                          </p:spTgt>
                                        </p:tgtEl>
                                        <p:attrNameLst>
                                          <p:attrName>style.visibility</p:attrName>
                                        </p:attrNameLst>
                                      </p:cBhvr>
                                      <p:to>
                                        <p:strVal val="visible"/>
                                      </p:to>
                                    </p:set>
                                    <p:animEffect transition="in" filter="fade">
                                      <p:cBhvr>
                                        <p:cTn id="14" dur="1000"/>
                                        <p:tgtEl>
                                          <p:spTgt spid="19459">
                                            <p:txEl>
                                              <p:pRg st="1" end="1"/>
                                            </p:txEl>
                                          </p:spTgt>
                                        </p:tgtEl>
                                      </p:cBhvr>
                                    </p:animEffect>
                                    <p:anim calcmode="lin" valueType="num">
                                      <p:cBhvr>
                                        <p:cTn id="15" dur="10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945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000" b="1" smtClean="0">
                <a:latin typeface="Arial Narrow" pitchFamily="34" charset="0"/>
              </a:rPr>
              <a:t>1. I Should Be Ashamed To Be Naked</a:t>
            </a:r>
          </a:p>
        </p:txBody>
      </p:sp>
      <p:sp>
        <p:nvSpPr>
          <p:cNvPr id="22531" name="Rectangle 3"/>
          <p:cNvSpPr>
            <a:spLocks noGrp="1" noChangeArrowheads="1"/>
          </p:cNvSpPr>
          <p:nvPr>
            <p:ph type="body" idx="1"/>
          </p:nvPr>
        </p:nvSpPr>
        <p:spPr/>
        <p:txBody>
          <a:bodyPr/>
          <a:lstStyle/>
          <a:p>
            <a:pPr eaLnBrk="1" hangingPunct="1"/>
            <a:r>
              <a:rPr lang="en-US" b="1" dirty="0" smtClean="0"/>
              <a:t>buttocks</a:t>
            </a:r>
          </a:p>
          <a:p>
            <a:pPr eaLnBrk="1" hangingPunct="1"/>
            <a:r>
              <a:rPr lang="en-US" b="1" dirty="0" smtClean="0"/>
              <a:t>“So shall the king of Assyria lead away the Egyptians as prisoners and the Ethiopians as captives, young and old, </a:t>
            </a:r>
            <a:r>
              <a:rPr lang="en-US" b="1" i="1" dirty="0" smtClean="0">
                <a:solidFill>
                  <a:srgbClr val="0000FF"/>
                </a:solidFill>
              </a:rPr>
              <a:t>naked</a:t>
            </a:r>
            <a:r>
              <a:rPr lang="en-US" b="1" dirty="0" smtClean="0"/>
              <a:t> and barefoot, </a:t>
            </a:r>
            <a:r>
              <a:rPr lang="en-US" b="1" i="1" dirty="0" smtClean="0">
                <a:solidFill>
                  <a:srgbClr val="0000FF"/>
                </a:solidFill>
              </a:rPr>
              <a:t>with their buttocks uncovered</a:t>
            </a:r>
            <a:r>
              <a:rPr lang="en-US" b="1" dirty="0" smtClean="0"/>
              <a:t>, to the shame of Egypt” (</a:t>
            </a:r>
            <a:r>
              <a:rPr lang="en-US" b="1" smtClean="0"/>
              <a:t>Isaiah </a:t>
            </a:r>
            <a:r>
              <a:rPr lang="en-US" b="1" smtClean="0"/>
              <a:t>20:4). </a:t>
            </a:r>
            <a:endParaRPr lang="en-US" b="1"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531">
                                            <p:txEl>
                                              <p:pRg st="1" end="1"/>
                                            </p:txEl>
                                          </p:spTgt>
                                        </p:tgtEl>
                                        <p:attrNameLst>
                                          <p:attrName>style.visibility</p:attrName>
                                        </p:attrNameLst>
                                      </p:cBhvr>
                                      <p:to>
                                        <p:strVal val="visible"/>
                                      </p:to>
                                    </p:set>
                                    <p:animEffect transition="in" filter="fade">
                                      <p:cBhvr>
                                        <p:cTn id="14" dur="1000"/>
                                        <p:tgtEl>
                                          <p:spTgt spid="22531">
                                            <p:txEl>
                                              <p:pRg st="1" end="1"/>
                                            </p:txEl>
                                          </p:spTgt>
                                        </p:tgtEl>
                                      </p:cBhvr>
                                    </p:animEffect>
                                    <p:anim calcmode="lin" valueType="num">
                                      <p:cBhvr>
                                        <p:cTn id="15"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53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457200" y="381000"/>
            <a:ext cx="8229600" cy="5745163"/>
          </a:xfrm>
        </p:spPr>
        <p:txBody>
          <a:bodyPr/>
          <a:lstStyle/>
          <a:p>
            <a:pPr eaLnBrk="1" hangingPunct="1">
              <a:buFontTx/>
              <a:buNone/>
            </a:pPr>
            <a:r>
              <a:rPr lang="en-US" b="1" dirty="0" smtClean="0"/>
              <a:t>   “Therefore ‘Come out from among them and be separate,’ says the Lord. ‘Do not touch what is unclean, and I will receive you. I will be a Father to you, and you shall be My sons and daughters,’ says the Lord Almighty” </a:t>
            </a:r>
          </a:p>
          <a:p>
            <a:pPr eaLnBrk="1" hangingPunct="1">
              <a:buFontTx/>
              <a:buNone/>
            </a:pPr>
            <a:endParaRPr lang="en-US" sz="800" b="1" dirty="0" smtClean="0"/>
          </a:p>
          <a:p>
            <a:pPr algn="r" eaLnBrk="1" hangingPunct="1">
              <a:buFontTx/>
              <a:buNone/>
            </a:pPr>
            <a:r>
              <a:rPr lang="en-US" b="1" dirty="0" smtClean="0"/>
              <a:t>2 Corinthians 6:17-18</a:t>
            </a:r>
          </a:p>
          <a:p>
            <a:pPr eaLnBrk="1" hangingPunct="1">
              <a:buFontTx/>
              <a:buNone/>
            </a:pPr>
            <a:endParaRPr lang="en-US" b="1" dirty="0" smtClean="0"/>
          </a:p>
        </p:txBody>
      </p:sp>
      <p:pic>
        <p:nvPicPr>
          <p:cNvPr id="4099" name="Picture 3" descr="HandsHoldingBible[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6600" y="4930775"/>
            <a:ext cx="2057400" cy="19351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b="1" smtClean="0">
                <a:latin typeface="Arial Narrow" pitchFamily="34" charset="0"/>
              </a:rPr>
              <a:t>1. I Should Be Ashamed To Be Naked</a:t>
            </a:r>
          </a:p>
        </p:txBody>
      </p:sp>
      <p:sp>
        <p:nvSpPr>
          <p:cNvPr id="23555" name="Rectangle 3"/>
          <p:cNvSpPr>
            <a:spLocks noGrp="1" noChangeArrowheads="1"/>
          </p:cNvSpPr>
          <p:nvPr>
            <p:ph type="body" idx="1"/>
          </p:nvPr>
        </p:nvSpPr>
        <p:spPr/>
        <p:txBody>
          <a:bodyPr/>
          <a:lstStyle/>
          <a:p>
            <a:pPr eaLnBrk="1" hangingPunct="1"/>
            <a:r>
              <a:rPr lang="en-US" b="1" smtClean="0"/>
              <a:t>breasts</a:t>
            </a:r>
          </a:p>
          <a:p>
            <a:pPr eaLnBrk="1" hangingPunct="1"/>
            <a:r>
              <a:rPr lang="en-US" b="1" smtClean="0"/>
              <a:t>“I made you thrive like a plant in the field; and you grew, matured, and became very beautiful. Your </a:t>
            </a:r>
            <a:r>
              <a:rPr lang="en-US" b="1" i="1" smtClean="0">
                <a:solidFill>
                  <a:srgbClr val="0000FF"/>
                </a:solidFill>
              </a:rPr>
              <a:t>breasts</a:t>
            </a:r>
            <a:r>
              <a:rPr lang="en-US" b="1" smtClean="0"/>
              <a:t> were formed, your hair grew, but </a:t>
            </a:r>
            <a:r>
              <a:rPr lang="en-US" b="1" i="1" smtClean="0">
                <a:solidFill>
                  <a:srgbClr val="0000FF"/>
                </a:solidFill>
              </a:rPr>
              <a:t>you were naked</a:t>
            </a:r>
            <a:r>
              <a:rPr lang="en-US" b="1" smtClean="0"/>
              <a:t> and bare” (Ezekiel 16:7).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1000"/>
                                        <p:tgtEl>
                                          <p:spTgt spid="23555">
                                            <p:txEl>
                                              <p:pRg st="0" end="0"/>
                                            </p:txEl>
                                          </p:spTgt>
                                        </p:tgtEl>
                                      </p:cBhvr>
                                    </p:animEffect>
                                    <p:anim calcmode="lin" valueType="num">
                                      <p:cBhvr>
                                        <p:cTn id="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5">
                                            <p:txEl>
                                              <p:pRg st="1" end="1"/>
                                            </p:txEl>
                                          </p:spTgt>
                                        </p:tgtEl>
                                        <p:attrNameLst>
                                          <p:attrName>style.visibility</p:attrName>
                                        </p:attrNameLst>
                                      </p:cBhvr>
                                      <p:to>
                                        <p:strVal val="visible"/>
                                      </p:to>
                                    </p:set>
                                    <p:animEffect transition="in" filter="fade">
                                      <p:cBhvr>
                                        <p:cTn id="14" dur="1000"/>
                                        <p:tgtEl>
                                          <p:spTgt spid="23555">
                                            <p:txEl>
                                              <p:pRg st="1" end="1"/>
                                            </p:txEl>
                                          </p:spTgt>
                                        </p:tgtEl>
                                      </p:cBhvr>
                                    </p:animEffect>
                                    <p:anim calcmode="lin" valueType="num">
                                      <p:cBhvr>
                                        <p:cTn id="15"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355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4000" b="1" smtClean="0">
                <a:latin typeface="Arial Narrow" pitchFamily="34" charset="0"/>
              </a:rPr>
              <a:t>2. Do Not Want To Advertise Something About Myself That Is Not True</a:t>
            </a:r>
          </a:p>
        </p:txBody>
      </p:sp>
      <p:sp>
        <p:nvSpPr>
          <p:cNvPr id="24579" name="Rectangle 3"/>
          <p:cNvSpPr>
            <a:spLocks noGrp="1" noChangeArrowheads="1"/>
          </p:cNvSpPr>
          <p:nvPr>
            <p:ph type="body" idx="1"/>
          </p:nvPr>
        </p:nvSpPr>
        <p:spPr>
          <a:xfrm>
            <a:off x="457200" y="1905000"/>
            <a:ext cx="8229600" cy="4221163"/>
          </a:xfrm>
        </p:spPr>
        <p:txBody>
          <a:bodyPr/>
          <a:lstStyle/>
          <a:p>
            <a:pPr eaLnBrk="1" hangingPunct="1"/>
            <a:r>
              <a:rPr lang="en-US" b="1" smtClean="0"/>
              <a:t>Our clothing sends a message about ourselves. </a:t>
            </a:r>
          </a:p>
          <a:p>
            <a:pPr eaLnBrk="1" hangingPunct="1"/>
            <a:r>
              <a:rPr lang="en-US" b="1" smtClean="0"/>
              <a:t>One can profess godliness (1 Tim. 2:10) or one can profess to be a harlot               (Prov. 7:10). </a:t>
            </a:r>
          </a:p>
          <a:p>
            <a:pPr eaLnBrk="1" hangingPunct="1"/>
            <a:r>
              <a:rPr lang="en-US" b="1" smtClean="0"/>
              <a:t>Clothing is going to do what it has been designed to do, regardless of who is wearing it.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1000"/>
                                        <p:tgtEl>
                                          <p:spTgt spid="24579">
                                            <p:txEl>
                                              <p:pRg st="0" end="0"/>
                                            </p:txEl>
                                          </p:spTgt>
                                        </p:tgtEl>
                                      </p:cBhvr>
                                    </p:animEffect>
                                    <p:anim calcmode="lin" valueType="num">
                                      <p:cBhvr>
                                        <p:cTn id="8" dur="10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57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4579">
                                            <p:txEl>
                                              <p:pRg st="1" end="1"/>
                                            </p:txEl>
                                          </p:spTgt>
                                        </p:tgtEl>
                                        <p:attrNameLst>
                                          <p:attrName>style.visibility</p:attrName>
                                        </p:attrNameLst>
                                      </p:cBhvr>
                                      <p:to>
                                        <p:strVal val="visible"/>
                                      </p:to>
                                    </p:set>
                                    <p:animEffect transition="in" filter="fade">
                                      <p:cBhvr>
                                        <p:cTn id="14" dur="1000"/>
                                        <p:tgtEl>
                                          <p:spTgt spid="24579">
                                            <p:txEl>
                                              <p:pRg st="1" end="1"/>
                                            </p:txEl>
                                          </p:spTgt>
                                        </p:tgtEl>
                                      </p:cBhvr>
                                    </p:animEffect>
                                    <p:anim calcmode="lin" valueType="num">
                                      <p:cBhvr>
                                        <p:cTn id="15" dur="10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45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4579">
                                            <p:txEl>
                                              <p:pRg st="2" end="2"/>
                                            </p:txEl>
                                          </p:spTgt>
                                        </p:tgtEl>
                                        <p:attrNameLst>
                                          <p:attrName>style.visibility</p:attrName>
                                        </p:attrNameLst>
                                      </p:cBhvr>
                                      <p:to>
                                        <p:strVal val="visible"/>
                                      </p:to>
                                    </p:set>
                                    <p:animEffect transition="in" filter="fade">
                                      <p:cBhvr>
                                        <p:cTn id="21" dur="1000"/>
                                        <p:tgtEl>
                                          <p:spTgt spid="24579">
                                            <p:txEl>
                                              <p:pRg st="2" end="2"/>
                                            </p:txEl>
                                          </p:spTgt>
                                        </p:tgtEl>
                                      </p:cBhvr>
                                    </p:animEffect>
                                    <p:anim calcmode="lin" valueType="num">
                                      <p:cBhvr>
                                        <p:cTn id="22" dur="10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457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3900" b="1" smtClean="0">
                <a:latin typeface="Arial Narrow" pitchFamily="34" charset="0"/>
              </a:rPr>
              <a:t>3. Do Not Want To Cause One To Stumble</a:t>
            </a:r>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3900" b="1" smtClean="0">
                <a:latin typeface="Arial Narrow" pitchFamily="34" charset="0"/>
              </a:rPr>
              <a:t>3. Do Not Want To Cause One To Stumble</a:t>
            </a:r>
          </a:p>
        </p:txBody>
      </p:sp>
      <p:sp>
        <p:nvSpPr>
          <p:cNvPr id="25603" name="Rectangle 3"/>
          <p:cNvSpPr>
            <a:spLocks noGrp="1" noChangeArrowheads="1"/>
          </p:cNvSpPr>
          <p:nvPr>
            <p:ph type="body" idx="1"/>
          </p:nvPr>
        </p:nvSpPr>
        <p:spPr>
          <a:xfrm>
            <a:off x="457200" y="1447800"/>
            <a:ext cx="8229600" cy="4678363"/>
          </a:xfrm>
        </p:spPr>
        <p:txBody>
          <a:bodyPr/>
          <a:lstStyle/>
          <a:p>
            <a:pPr eaLnBrk="1" hangingPunct="1">
              <a:buFontTx/>
              <a:buNone/>
            </a:pPr>
            <a:r>
              <a:rPr lang="en-US" b="1" smtClean="0"/>
              <a:t>   “It is impossible that no offenses should come, but woe to him through whom they do come!  It would be better for him if a millstone were hung around his neck, and he were thrown into the sea, than that he should offend one of these little ones”</a:t>
            </a:r>
          </a:p>
          <a:p>
            <a:pPr eaLnBrk="1" hangingPunct="1">
              <a:buFontTx/>
              <a:buNone/>
            </a:pPr>
            <a:r>
              <a:rPr lang="en-US" b="1" smtClean="0"/>
              <a:t>   Luke 17:1-2</a:t>
            </a:r>
          </a:p>
        </p:txBody>
      </p:sp>
      <p:pic>
        <p:nvPicPr>
          <p:cNvPr id="25604" name="Picture 4" descr="HandsHoldingBible[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6600" y="4930775"/>
            <a:ext cx="2057400" cy="19351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228600"/>
            <a:ext cx="8382000" cy="1143000"/>
          </a:xfrm>
        </p:spPr>
        <p:txBody>
          <a:bodyPr/>
          <a:lstStyle/>
          <a:p>
            <a:pPr eaLnBrk="1" hangingPunct="1"/>
            <a:r>
              <a:rPr lang="en-US" sz="4000" b="1" smtClean="0">
                <a:solidFill>
                  <a:schemeClr val="tx1"/>
                </a:solidFill>
                <a:latin typeface="Arial Narrow" pitchFamily="34" charset="0"/>
              </a:rPr>
              <a:t>God </a:t>
            </a:r>
            <a:r>
              <a:rPr lang="en-US" sz="4000" b="1" u="sng" smtClean="0">
                <a:solidFill>
                  <a:schemeClr val="tx1"/>
                </a:solidFill>
                <a:latin typeface="Arial Narrow" pitchFamily="34" charset="0"/>
              </a:rPr>
              <a:t>Is</a:t>
            </a:r>
            <a:r>
              <a:rPr lang="en-US" sz="4000" b="1" smtClean="0">
                <a:solidFill>
                  <a:schemeClr val="tx1"/>
                </a:solidFill>
                <a:latin typeface="Arial Narrow" pitchFamily="34" charset="0"/>
              </a:rPr>
              <a:t> Concerned About the Way I Dress</a:t>
            </a:r>
          </a:p>
        </p:txBody>
      </p:sp>
      <p:sp>
        <p:nvSpPr>
          <p:cNvPr id="27651" name="Rectangle 3"/>
          <p:cNvSpPr>
            <a:spLocks noGrp="1" noChangeArrowheads="1"/>
          </p:cNvSpPr>
          <p:nvPr>
            <p:ph type="body" idx="1"/>
          </p:nvPr>
        </p:nvSpPr>
        <p:spPr/>
        <p:txBody>
          <a:bodyPr/>
          <a:lstStyle/>
          <a:p>
            <a:pPr eaLnBrk="1" hangingPunct="1"/>
            <a:r>
              <a:rPr lang="en-US" b="1" smtClean="0"/>
              <a:t>God wants me to dress modestly, with propriety and moderation. </a:t>
            </a:r>
          </a:p>
          <a:p>
            <a:pPr eaLnBrk="1" hangingPunct="1"/>
            <a:r>
              <a:rPr lang="en-US" b="1" smtClean="0"/>
              <a:t>God wants me to dress in a way that professes godliness.</a:t>
            </a:r>
          </a:p>
          <a:p>
            <a:pPr eaLnBrk="1" hangingPunct="1"/>
            <a:r>
              <a:rPr lang="en-US" b="1" smtClean="0"/>
              <a:t>God has defined nakedness, and wants me to be ashamed to be naked. </a:t>
            </a:r>
          </a:p>
          <a:p>
            <a:pPr eaLnBrk="1" hangingPunct="1"/>
            <a:r>
              <a:rPr lang="en-US" b="1" smtClean="0"/>
              <a:t>God does not want me to make myself an object of lust, causing others to sin. </a:t>
            </a:r>
          </a:p>
        </p:txBody>
      </p:sp>
    </p:spTree>
  </p:cSld>
  <p:clrMapOvr>
    <a:overrideClrMapping bg1="dk2" tx1="lt1" bg2="dk1" tx2="lt2" accent1="accent1" accent2="accent2" accent3="accent3" accent4="accent4" accent5="accent5" accent6="accent6" hlink="hlink" folHlink="folHlink"/>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fade">
                                      <p:cBhvr>
                                        <p:cTn id="7" dur="1000"/>
                                        <p:tgtEl>
                                          <p:spTgt spid="27651">
                                            <p:txEl>
                                              <p:pRg st="0" end="0"/>
                                            </p:txEl>
                                          </p:spTgt>
                                        </p:tgtEl>
                                      </p:cBhvr>
                                    </p:animEffect>
                                    <p:anim calcmode="lin" valueType="num">
                                      <p:cBhvr>
                                        <p:cTn id="8" dur="10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76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7651">
                                            <p:txEl>
                                              <p:pRg st="1" end="1"/>
                                            </p:txEl>
                                          </p:spTgt>
                                        </p:tgtEl>
                                        <p:attrNameLst>
                                          <p:attrName>style.visibility</p:attrName>
                                        </p:attrNameLst>
                                      </p:cBhvr>
                                      <p:to>
                                        <p:strVal val="visible"/>
                                      </p:to>
                                    </p:set>
                                    <p:animEffect transition="in" filter="fade">
                                      <p:cBhvr>
                                        <p:cTn id="14" dur="1000"/>
                                        <p:tgtEl>
                                          <p:spTgt spid="27651">
                                            <p:txEl>
                                              <p:pRg st="1" end="1"/>
                                            </p:txEl>
                                          </p:spTgt>
                                        </p:tgtEl>
                                      </p:cBhvr>
                                    </p:animEffect>
                                    <p:anim calcmode="lin" valueType="num">
                                      <p:cBhvr>
                                        <p:cTn id="15" dur="10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76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7651">
                                            <p:txEl>
                                              <p:pRg st="2" end="2"/>
                                            </p:txEl>
                                          </p:spTgt>
                                        </p:tgtEl>
                                        <p:attrNameLst>
                                          <p:attrName>style.visibility</p:attrName>
                                        </p:attrNameLst>
                                      </p:cBhvr>
                                      <p:to>
                                        <p:strVal val="visible"/>
                                      </p:to>
                                    </p:set>
                                    <p:animEffect transition="in" filter="fade">
                                      <p:cBhvr>
                                        <p:cTn id="21" dur="1000"/>
                                        <p:tgtEl>
                                          <p:spTgt spid="27651">
                                            <p:txEl>
                                              <p:pRg st="2" end="2"/>
                                            </p:txEl>
                                          </p:spTgt>
                                        </p:tgtEl>
                                      </p:cBhvr>
                                    </p:animEffect>
                                    <p:anim calcmode="lin" valueType="num">
                                      <p:cBhvr>
                                        <p:cTn id="22" dur="10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76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7651">
                                            <p:txEl>
                                              <p:pRg st="3" end="3"/>
                                            </p:txEl>
                                          </p:spTgt>
                                        </p:tgtEl>
                                        <p:attrNameLst>
                                          <p:attrName>style.visibility</p:attrName>
                                        </p:attrNameLst>
                                      </p:cBhvr>
                                      <p:to>
                                        <p:strVal val="visible"/>
                                      </p:to>
                                    </p:set>
                                    <p:animEffect transition="in" filter="fade">
                                      <p:cBhvr>
                                        <p:cTn id="28" dur="1000"/>
                                        <p:tgtEl>
                                          <p:spTgt spid="27651">
                                            <p:txEl>
                                              <p:pRg st="3" end="3"/>
                                            </p:txEl>
                                          </p:spTgt>
                                        </p:tgtEl>
                                      </p:cBhvr>
                                    </p:animEffect>
                                    <p:anim calcmode="lin" valueType="num">
                                      <p:cBhvr>
                                        <p:cTn id="29" dur="10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765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57200" y="381000"/>
            <a:ext cx="8229600" cy="5745163"/>
          </a:xfrm>
        </p:spPr>
        <p:txBody>
          <a:bodyPr/>
          <a:lstStyle/>
          <a:p>
            <a:pPr eaLnBrk="1" hangingPunct="1">
              <a:buFontTx/>
              <a:buNone/>
            </a:pPr>
            <a:r>
              <a:rPr lang="en-US" b="1" smtClean="0"/>
              <a:t>   “And do not be conformed to this world, but be transformed by the renewing of your mind, that you may prove what is that good and acceptable and perfect will of God” </a:t>
            </a:r>
          </a:p>
          <a:p>
            <a:pPr eaLnBrk="1" hangingPunct="1">
              <a:buFontTx/>
              <a:buNone/>
            </a:pPr>
            <a:endParaRPr lang="en-US" sz="800" b="1" smtClean="0"/>
          </a:p>
          <a:p>
            <a:pPr algn="r" eaLnBrk="1" hangingPunct="1">
              <a:buFontTx/>
              <a:buNone/>
            </a:pPr>
            <a:r>
              <a:rPr lang="en-US" b="1" smtClean="0"/>
              <a:t>Romans 12:2</a:t>
            </a:r>
          </a:p>
          <a:p>
            <a:pPr eaLnBrk="1" hangingPunct="1">
              <a:buFontTx/>
              <a:buNone/>
            </a:pPr>
            <a:endParaRPr lang="en-US" b="1" smtClean="0"/>
          </a:p>
        </p:txBody>
      </p:sp>
      <p:pic>
        <p:nvPicPr>
          <p:cNvPr id="5123" name="Picture 4" descr="HandsHoldingBible[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6600" y="4930775"/>
            <a:ext cx="2057400" cy="19351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4000" b="1" smtClean="0">
                <a:solidFill>
                  <a:schemeClr val="tx1"/>
                </a:solidFill>
              </a:rPr>
              <a:t>Principles Pertaining To Our Dress and Appearance</a:t>
            </a:r>
          </a:p>
        </p:txBody>
      </p:sp>
      <p:sp>
        <p:nvSpPr>
          <p:cNvPr id="6147" name="Rectangle 3"/>
          <p:cNvSpPr>
            <a:spLocks noGrp="1" noChangeArrowheads="1"/>
          </p:cNvSpPr>
          <p:nvPr>
            <p:ph type="body" idx="1"/>
          </p:nvPr>
        </p:nvSpPr>
        <p:spPr/>
        <p:txBody>
          <a:bodyPr/>
          <a:lstStyle/>
          <a:p>
            <a:pPr eaLnBrk="1" hangingPunct="1"/>
            <a:endParaRPr lang="en-US" smtClean="0"/>
          </a:p>
        </p:txBody>
      </p:sp>
    </p:spTree>
  </p:cSld>
  <p:clrMapOvr>
    <a:overrideClrMapping bg1="dk2" tx1="lt1" bg2="dk1" tx2="lt2" accent1="accent1" accent2="accent2" accent3="accent3" accent4="accent4" accent5="accent5" accent6="accent6" hlink="hlink" folHlink="folHlink"/>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457200" y="381000"/>
            <a:ext cx="8229600" cy="5745163"/>
          </a:xfrm>
        </p:spPr>
        <p:txBody>
          <a:bodyPr/>
          <a:lstStyle/>
          <a:p>
            <a:pPr eaLnBrk="1" hangingPunct="1">
              <a:buFontTx/>
              <a:buNone/>
            </a:pPr>
            <a:r>
              <a:rPr lang="en-US" b="1" smtClean="0"/>
              <a:t>   “In like manner also, that the women adorn themselves in modest apparel, with propriety and moderation, not with braided hair or gold or pearls or costly clothing, but, which is proper for women professing godliness, with good works” </a:t>
            </a:r>
          </a:p>
          <a:p>
            <a:pPr eaLnBrk="1" hangingPunct="1">
              <a:buFontTx/>
              <a:buNone/>
            </a:pPr>
            <a:endParaRPr lang="en-US" sz="800" b="1" smtClean="0"/>
          </a:p>
          <a:p>
            <a:pPr algn="r" eaLnBrk="1" hangingPunct="1">
              <a:buFontTx/>
              <a:buNone/>
            </a:pPr>
            <a:r>
              <a:rPr lang="en-US" b="1" smtClean="0"/>
              <a:t>1 Timothy 2:9-10</a:t>
            </a:r>
          </a:p>
        </p:txBody>
      </p:sp>
      <p:pic>
        <p:nvPicPr>
          <p:cNvPr id="7171" name="Picture 3" descr="HandsHoldingBible[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6600" y="4930775"/>
            <a:ext cx="2057400" cy="19351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457200" y="381000"/>
            <a:ext cx="8229600" cy="5745163"/>
          </a:xfrm>
        </p:spPr>
        <p:txBody>
          <a:bodyPr/>
          <a:lstStyle/>
          <a:p>
            <a:pPr eaLnBrk="1" hangingPunct="1">
              <a:buFontTx/>
              <a:buNone/>
            </a:pPr>
            <a:r>
              <a:rPr lang="en-US" b="1" smtClean="0"/>
              <a:t>   “In like manner also, that the women adorn themselves in </a:t>
            </a:r>
            <a:r>
              <a:rPr lang="en-US" b="1" i="1" smtClean="0">
                <a:solidFill>
                  <a:srgbClr val="0000FF"/>
                </a:solidFill>
              </a:rPr>
              <a:t>modest</a:t>
            </a:r>
            <a:r>
              <a:rPr lang="en-US" b="1" smtClean="0"/>
              <a:t> apparel, with </a:t>
            </a:r>
            <a:r>
              <a:rPr lang="en-US" b="1" i="1" smtClean="0">
                <a:solidFill>
                  <a:srgbClr val="0000FF"/>
                </a:solidFill>
              </a:rPr>
              <a:t>propriety</a:t>
            </a:r>
            <a:r>
              <a:rPr lang="en-US" b="1" smtClean="0"/>
              <a:t> and </a:t>
            </a:r>
            <a:r>
              <a:rPr lang="en-US" b="1" i="1" smtClean="0">
                <a:solidFill>
                  <a:srgbClr val="0000FF"/>
                </a:solidFill>
              </a:rPr>
              <a:t>moderation</a:t>
            </a:r>
            <a:r>
              <a:rPr lang="en-US" b="1" smtClean="0"/>
              <a:t>, not with braided hair or gold or pearls or costly clothing, but, which is proper for women professing godliness, with good works” </a:t>
            </a:r>
          </a:p>
          <a:p>
            <a:pPr eaLnBrk="1" hangingPunct="1">
              <a:buFontTx/>
              <a:buNone/>
            </a:pPr>
            <a:endParaRPr lang="en-US" sz="800" b="1" smtClean="0"/>
          </a:p>
          <a:p>
            <a:pPr algn="r" eaLnBrk="1" hangingPunct="1">
              <a:buFontTx/>
              <a:buNone/>
            </a:pPr>
            <a:r>
              <a:rPr lang="en-US" b="1" smtClean="0"/>
              <a:t>1 Timothy 2:9-10</a:t>
            </a:r>
          </a:p>
        </p:txBody>
      </p:sp>
      <p:pic>
        <p:nvPicPr>
          <p:cNvPr id="8195" name="Picture 3" descr="HandsHoldingBible[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86600" y="4930775"/>
            <a:ext cx="2057400" cy="19351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smtClean="0">
                <a:solidFill>
                  <a:srgbClr val="0000FF"/>
                </a:solidFill>
              </a:rPr>
              <a:t>“Modest”</a:t>
            </a:r>
          </a:p>
        </p:txBody>
      </p:sp>
      <p:sp>
        <p:nvSpPr>
          <p:cNvPr id="10243" name="Rectangle 3"/>
          <p:cNvSpPr>
            <a:spLocks noGrp="1" noChangeArrowheads="1"/>
          </p:cNvSpPr>
          <p:nvPr>
            <p:ph type="body" idx="1"/>
          </p:nvPr>
        </p:nvSpPr>
        <p:spPr/>
        <p:txBody>
          <a:bodyPr/>
          <a:lstStyle/>
          <a:p>
            <a:pPr eaLnBrk="1" hangingPunct="1"/>
            <a:r>
              <a:rPr lang="en-US" b="1" smtClean="0"/>
              <a:t>kosmios</a:t>
            </a:r>
          </a:p>
          <a:p>
            <a:pPr eaLnBrk="1" hangingPunct="1"/>
            <a:r>
              <a:rPr lang="en-US" b="1" smtClean="0"/>
              <a:t>“well arranged, orderly”</a:t>
            </a:r>
          </a:p>
          <a:p>
            <a:pPr eaLnBrk="1" hangingPunct="1"/>
            <a:r>
              <a:rPr lang="en-US" b="1" smtClean="0"/>
              <a:t>“Respectable, honorable. Expression of self-control, well mannered, disciplined.” </a:t>
            </a:r>
          </a:p>
        </p:txBody>
      </p:sp>
      <p:pic>
        <p:nvPicPr>
          <p:cNvPr id="9220" name="Picture 4" descr="illustration-of-galaxy-vector"/>
          <p:cNvPicPr>
            <a:picLocks noChangeAspect="1" noChangeArrowheads="1"/>
          </p:cNvPicPr>
          <p:nvPr/>
        </p:nvPicPr>
        <p:blipFill>
          <a:blip r:embed="rId2">
            <a:extLst>
              <a:ext uri="{28A0092B-C50C-407E-A947-70E740481C1C}">
                <a14:useLocalDpi xmlns:a14="http://schemas.microsoft.com/office/drawing/2010/main" xmlns="" val="0"/>
              </a:ext>
            </a:extLst>
          </a:blip>
          <a:srcRect t="14999" b="14999"/>
          <a:stretch>
            <a:fillRect/>
          </a:stretch>
        </p:blipFill>
        <p:spPr bwMode="auto">
          <a:xfrm>
            <a:off x="5257800" y="3962400"/>
            <a:ext cx="3619500" cy="266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0243">
                                            <p:txEl>
                                              <p:pRg st="1" end="1"/>
                                            </p:txEl>
                                          </p:spTgt>
                                        </p:tgtEl>
                                        <p:attrNameLst>
                                          <p:attrName>style.visibility</p:attrName>
                                        </p:attrNameLst>
                                      </p:cBhvr>
                                      <p:to>
                                        <p:strVal val="visible"/>
                                      </p:to>
                                    </p:set>
                                    <p:animEffect transition="in" filter="fade">
                                      <p:cBhvr>
                                        <p:cTn id="14" dur="1000"/>
                                        <p:tgtEl>
                                          <p:spTgt spid="10243">
                                            <p:txEl>
                                              <p:pRg st="1" end="1"/>
                                            </p:txEl>
                                          </p:spTgt>
                                        </p:tgtEl>
                                      </p:cBhvr>
                                    </p:animEffect>
                                    <p:anim calcmode="lin" valueType="num">
                                      <p:cBhvr>
                                        <p:cTn id="15"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2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0243">
                                            <p:txEl>
                                              <p:pRg st="2" end="2"/>
                                            </p:txEl>
                                          </p:spTgt>
                                        </p:tgtEl>
                                        <p:attrNameLst>
                                          <p:attrName>style.visibility</p:attrName>
                                        </p:attrNameLst>
                                      </p:cBhvr>
                                      <p:to>
                                        <p:strVal val="visible"/>
                                      </p:to>
                                    </p:set>
                                    <p:animEffect transition="in" filter="fade">
                                      <p:cBhvr>
                                        <p:cTn id="21" dur="1000"/>
                                        <p:tgtEl>
                                          <p:spTgt spid="10243">
                                            <p:txEl>
                                              <p:pRg st="2" end="2"/>
                                            </p:txEl>
                                          </p:spTgt>
                                        </p:tgtEl>
                                      </p:cBhvr>
                                    </p:animEffect>
                                    <p:anim calcmode="lin" valueType="num">
                                      <p:cBhvr>
                                        <p:cTn id="22"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24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4000" b="1" smtClean="0">
                <a:solidFill>
                  <a:srgbClr val="0000FF"/>
                </a:solidFill>
              </a:rPr>
              <a:t>“Propriety” “Shamefacedness”</a:t>
            </a:r>
          </a:p>
        </p:txBody>
      </p:sp>
      <p:sp>
        <p:nvSpPr>
          <p:cNvPr id="9219" name="Rectangle 3"/>
          <p:cNvSpPr>
            <a:spLocks noGrp="1" noChangeArrowheads="1"/>
          </p:cNvSpPr>
          <p:nvPr>
            <p:ph type="body" idx="1"/>
          </p:nvPr>
        </p:nvSpPr>
        <p:spPr/>
        <p:txBody>
          <a:bodyPr/>
          <a:lstStyle/>
          <a:p>
            <a:pPr eaLnBrk="1" hangingPunct="1"/>
            <a:r>
              <a:rPr lang="en-US" b="1" smtClean="0"/>
              <a:t>“a sense of shame”</a:t>
            </a:r>
          </a:p>
          <a:p>
            <a:pPr eaLnBrk="1" hangingPunct="1"/>
            <a:r>
              <a:rPr lang="en-US" b="1" smtClean="0"/>
              <a:t>“Precedes and prevents the shameful act.”</a:t>
            </a:r>
          </a:p>
          <a:p>
            <a:pPr eaLnBrk="1" hangingPunct="1"/>
            <a:r>
              <a:rPr lang="en-US" b="1" smtClean="0"/>
              <a:t>“That which restrains                                     a good man or woman                                    from an unworthy act”</a:t>
            </a:r>
          </a:p>
        </p:txBody>
      </p:sp>
      <p:pic>
        <p:nvPicPr>
          <p:cNvPr id="10244" name="Picture 4" descr="MCj0361728000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15000" y="3505200"/>
            <a:ext cx="2590800" cy="21732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in">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CCCCCC"/>
                  </a:outerShdw>
                </a:effectLst>
              </a14:hiddenEffects>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1000"/>
                                        <p:tgtEl>
                                          <p:spTgt spid="9219">
                                            <p:txEl>
                                              <p:pRg st="0" end="0"/>
                                            </p:txEl>
                                          </p:spTgt>
                                        </p:tgtEl>
                                      </p:cBhvr>
                                    </p:animEffect>
                                    <p:anim calcmode="lin" valueType="num">
                                      <p:cBhvr>
                                        <p:cTn id="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Effect transition="in" filter="fade">
                                      <p:cBhvr>
                                        <p:cTn id="14" dur="1000"/>
                                        <p:tgtEl>
                                          <p:spTgt spid="9219">
                                            <p:txEl>
                                              <p:pRg st="1" end="1"/>
                                            </p:txEl>
                                          </p:spTgt>
                                        </p:tgtEl>
                                      </p:cBhvr>
                                    </p:animEffect>
                                    <p:anim calcmode="lin" valueType="num">
                                      <p:cBhvr>
                                        <p:cTn id="15"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219">
                                            <p:txEl>
                                              <p:pRg st="2" end="2"/>
                                            </p:txEl>
                                          </p:spTgt>
                                        </p:tgtEl>
                                        <p:attrNameLst>
                                          <p:attrName>style.visibility</p:attrName>
                                        </p:attrNameLst>
                                      </p:cBhvr>
                                      <p:to>
                                        <p:strVal val="visible"/>
                                      </p:to>
                                    </p:set>
                                    <p:animEffect transition="in" filter="fade">
                                      <p:cBhvr>
                                        <p:cTn id="21" dur="1000"/>
                                        <p:tgtEl>
                                          <p:spTgt spid="9219">
                                            <p:txEl>
                                              <p:pRg st="2" end="2"/>
                                            </p:txEl>
                                          </p:spTgt>
                                        </p:tgtEl>
                                      </p:cBhvr>
                                    </p:animEffect>
                                    <p:anim calcmode="lin" valueType="num">
                                      <p:cBhvr>
                                        <p:cTn id="22"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smtClean="0">
                <a:solidFill>
                  <a:srgbClr val="0000FF"/>
                </a:solidFill>
              </a:rPr>
              <a:t>“Moderation” “Sobriety”</a:t>
            </a:r>
          </a:p>
        </p:txBody>
      </p:sp>
      <p:sp>
        <p:nvSpPr>
          <p:cNvPr id="11267" name="Rectangle 3"/>
          <p:cNvSpPr>
            <a:spLocks noGrp="1" noChangeArrowheads="1"/>
          </p:cNvSpPr>
          <p:nvPr>
            <p:ph type="body" idx="1"/>
          </p:nvPr>
        </p:nvSpPr>
        <p:spPr/>
        <p:txBody>
          <a:bodyPr/>
          <a:lstStyle/>
          <a:p>
            <a:pPr eaLnBrk="1" hangingPunct="1"/>
            <a:r>
              <a:rPr lang="en-US" b="1" smtClean="0"/>
              <a:t>“good judgment, moderation, self-control”</a:t>
            </a:r>
          </a:p>
          <a:p>
            <a:pPr eaLnBrk="1" hangingPunct="1"/>
            <a:r>
              <a:rPr lang="en-US" b="1" smtClean="0"/>
              <a:t>“Moderation” would hold a check on and restrain anything to which “propriety” would be opposed.</a:t>
            </a:r>
          </a:p>
        </p:txBody>
      </p:sp>
      <p:pic>
        <p:nvPicPr>
          <p:cNvPr id="11268" name="Picture 4" descr="cop_stop"/>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562600" y="4419600"/>
            <a:ext cx="3238500" cy="2154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Effect transition="in" filter="fade">
                                      <p:cBhvr>
                                        <p:cTn id="14" dur="1000"/>
                                        <p:tgtEl>
                                          <p:spTgt spid="11267">
                                            <p:txEl>
                                              <p:pRg st="1" end="1"/>
                                            </p:txEl>
                                          </p:spTgt>
                                        </p:tgtEl>
                                      </p:cBhvr>
                                    </p:animEffect>
                                    <p:anim calcmode="lin" valueType="num">
                                      <p:cBhvr>
                                        <p:cTn id="15"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themeOverride>
</file>

<file path=ppt/theme/themeOverride2.xml><?xml version="1.0" encoding="utf-8"?>
<a:themeOverride xmlns:a="http://schemas.openxmlformats.org/drawingml/2006/main">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themeOverride>
</file>

<file path=ppt/theme/themeOverride3.xml><?xml version="1.0" encoding="utf-8"?>
<a:themeOverride xmlns:a="http://schemas.openxmlformats.org/drawingml/2006/main">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themeOverride>
</file>

<file path=ppt/theme/themeOverride4.xml><?xml version="1.0" encoding="utf-8"?>
<a:themeOverride xmlns:a="http://schemas.openxmlformats.org/drawingml/2006/main">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themeOverride>
</file>

<file path=docProps/app.xml><?xml version="1.0" encoding="utf-8"?>
<Properties xmlns="http://schemas.openxmlformats.org/officeDocument/2006/extended-properties" xmlns:vt="http://schemas.openxmlformats.org/officeDocument/2006/docPropsVTypes">
  <TotalTime>174</TotalTime>
  <Words>924</Words>
  <Application>Microsoft Office PowerPoint</Application>
  <PresentationFormat>On-screen Show (4:3)</PresentationFormat>
  <Paragraphs>77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Immodest Dress</vt:lpstr>
      <vt:lpstr>Slide 2</vt:lpstr>
      <vt:lpstr>Slide 3</vt:lpstr>
      <vt:lpstr>Principles Pertaining To Our Dress and Appearance</vt:lpstr>
      <vt:lpstr>Slide 5</vt:lpstr>
      <vt:lpstr>Slide 6</vt:lpstr>
      <vt:lpstr>“Modest”</vt:lpstr>
      <vt:lpstr>“Propriety” “Shamefacedness”</vt:lpstr>
      <vt:lpstr>“Moderation” “Sobriety”</vt:lpstr>
      <vt:lpstr>How do these principles work together?</vt:lpstr>
      <vt:lpstr>Why Should I Be Concerned About the Way That I Dress?</vt:lpstr>
      <vt:lpstr>1. I Should Be Ashamed To Be Naked</vt:lpstr>
      <vt:lpstr>1. I Should Be Ashamed To Be Naked</vt:lpstr>
      <vt:lpstr>1. I Should Be Ashamed To Be Naked</vt:lpstr>
      <vt:lpstr>1. I Should Be Ashamed To Be Naked</vt:lpstr>
      <vt:lpstr>1. I Should Be Ashamed To Be Naked</vt:lpstr>
      <vt:lpstr>1. I Should Be Ashamed To Be Naked</vt:lpstr>
      <vt:lpstr>1. I Should Be Ashamed To Be Naked</vt:lpstr>
      <vt:lpstr>1. I Should Be Ashamed To Be Naked</vt:lpstr>
      <vt:lpstr>1. I Should Be Ashamed To Be Naked</vt:lpstr>
      <vt:lpstr>2. Do Not Want To Advertise Something About Myself That Is Not True</vt:lpstr>
      <vt:lpstr>3. Do Not Want To Cause One To Stumble</vt:lpstr>
      <vt:lpstr>3. Do Not Want To Cause One To Stumble</vt:lpstr>
      <vt:lpstr>God Is Concerned About the Way I Dress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Immodest Dress</dc:title>
  <dc:creator>Heath Rogers</dc:creator>
  <cp:lastModifiedBy>Guest</cp:lastModifiedBy>
  <cp:revision>18</cp:revision>
  <dcterms:created xsi:type="dcterms:W3CDTF">2011-03-08T19:50:05Z</dcterms:created>
  <dcterms:modified xsi:type="dcterms:W3CDTF">2011-03-21T15:16:11Z</dcterms:modified>
</cp:coreProperties>
</file>