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8" r:id="rId3"/>
    <p:sldId id="263" r:id="rId4"/>
    <p:sldId id="264" r:id="rId5"/>
    <p:sldId id="265" r:id="rId6"/>
    <p:sldId id="266" r:id="rId7"/>
    <p:sldId id="278" r:id="rId8"/>
    <p:sldId id="268" r:id="rId9"/>
    <p:sldId id="270" r:id="rId10"/>
    <p:sldId id="269" r:id="rId11"/>
    <p:sldId id="277" r:id="rId12"/>
    <p:sldId id="267" r:id="rId13"/>
    <p:sldId id="257" r:id="rId14"/>
    <p:sldId id="259" r:id="rId15"/>
    <p:sldId id="260" r:id="rId16"/>
    <p:sldId id="261" r:id="rId17"/>
    <p:sldId id="262" r:id="rId18"/>
    <p:sldId id="271" r:id="rId19"/>
    <p:sldId id="272" r:id="rId20"/>
    <p:sldId id="275" r:id="rId21"/>
    <p:sldId id="276" r:id="rId22"/>
    <p:sldId id="274" r:id="rId23"/>
  </p:sldIdLst>
  <p:sldSz cx="9144000" cy="6858000" type="screen4x3"/>
  <p:notesSz cx="6858000" cy="9144000"/>
  <p:embeddedFontLs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021" autoAdjust="0"/>
  </p:normalViewPr>
  <p:slideViewPr>
    <p:cSldViewPr>
      <p:cViewPr varScale="1">
        <p:scale>
          <a:sx n="55" d="100"/>
          <a:sy n="55" d="100"/>
        </p:scale>
        <p:origin x="-1788" y="-90"/>
      </p:cViewPr>
      <p:guideLst>
        <p:guide orient="horz" pos="2160"/>
        <p:guide pos="2880"/>
      </p:guideLst>
    </p:cSldViewPr>
  </p:slideViewPr>
  <p:outlineViewPr>
    <p:cViewPr>
      <p:scale>
        <a:sx n="33" d="100"/>
        <a:sy n="33" d="100"/>
      </p:scale>
      <p:origin x="3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3CEA9-3EDE-45AF-95E7-CC58801DFA61}" type="datetimeFigureOut">
              <a:rPr lang="en-US" smtClean="0"/>
              <a:pPr/>
              <a:t>10/29/2010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573D2-B0BF-498D-A427-1DFF1C55437D}" type="slidenum">
              <a:rPr lang="en-US" smtClean="0"/>
              <a:pPr/>
              <a:t>‹#›</a:t>
            </a:fld>
            <a:endParaRPr lang="en-US"/>
          </a:p>
        </p:txBody>
      </p:sp>
    </p:spTree>
    <p:extLst>
      <p:ext uri="{BB962C8B-B14F-4D97-AF65-F5344CB8AC3E}">
        <p14:creationId xmlns:p14="http://schemas.microsoft.com/office/powerpoint/2010/main" val="165282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Life I do not mean, in eternal life, but life here, under</a:t>
            </a:r>
            <a:r>
              <a:rPr lang="en-US" baseline="0" dirty="0" smtClean="0"/>
              <a:t> the sun.</a:t>
            </a:r>
            <a:endParaRPr lang="en-US" dirty="0"/>
          </a:p>
        </p:txBody>
      </p:sp>
      <p:sp>
        <p:nvSpPr>
          <p:cNvPr id="4" name="Slide Number Placeholder 3"/>
          <p:cNvSpPr>
            <a:spLocks noGrp="1"/>
          </p:cNvSpPr>
          <p:nvPr>
            <p:ph type="sldNum" sz="quarter" idx="10"/>
          </p:nvPr>
        </p:nvSpPr>
        <p:spPr/>
        <p:txBody>
          <a:bodyPr/>
          <a:lstStyle/>
          <a:p>
            <a:fld id="{AC7573D2-B0BF-498D-A427-1DFF1C55437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Ecclesiastes</a:t>
            </a:r>
            <a:r>
              <a:rPr lang="en-US" baseline="0" dirty="0" smtClean="0"/>
              <a:t> is a book that is descriptive of “life under the sun.” That is how Solomon describes the life here. That is what it is, and that defines what our life here is. Under the sun, we are mere shadows. </a:t>
            </a:r>
          </a:p>
          <a:p>
            <a:endParaRPr lang="en-US" dirty="0" smtClean="0"/>
          </a:p>
          <a:p>
            <a:endParaRPr lang="en-US" dirty="0" smtClean="0"/>
          </a:p>
          <a:p>
            <a:r>
              <a:rPr lang="en-US" dirty="0" smtClean="0"/>
              <a:t>While under the sun we are mere shadows, in</a:t>
            </a:r>
            <a:r>
              <a:rPr lang="en-US" baseline="0" dirty="0" smtClean="0"/>
              <a:t> Christ we sit in heavenly places to live forever. </a:t>
            </a:r>
          </a:p>
          <a:p>
            <a:r>
              <a:rPr lang="en-US" dirty="0" err="1" smtClean="0"/>
              <a:t>Ec</a:t>
            </a:r>
            <a:r>
              <a:rPr lang="en-US" dirty="0" smtClean="0"/>
              <a:t> 12:13 ¶  Let us hear the conclusion of the whole matter: Fear God and keep His commandments, For this is man’s all.</a:t>
            </a:r>
          </a:p>
        </p:txBody>
      </p:sp>
      <p:sp>
        <p:nvSpPr>
          <p:cNvPr id="4" name="Slide Number Placeholder 3"/>
          <p:cNvSpPr>
            <a:spLocks noGrp="1"/>
          </p:cNvSpPr>
          <p:nvPr>
            <p:ph type="sldNum" sz="quarter" idx="10"/>
          </p:nvPr>
        </p:nvSpPr>
        <p:spPr/>
        <p:txBody>
          <a:bodyPr/>
          <a:lstStyle/>
          <a:p>
            <a:fld id="{AC7573D2-B0BF-498D-A427-1DFF1C55437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not of those that will be rich. The things of this world are not happiness and a portion for a soul; those that hold them ever so fast, cannot hold them always, cannot hold them long” (Matthew Henry).</a:t>
            </a:r>
          </a:p>
          <a:p>
            <a:endParaRPr lang="en-US" dirty="0" smtClean="0"/>
          </a:p>
          <a:p>
            <a:r>
              <a:rPr lang="en-US" dirty="0" smtClean="0"/>
              <a:t>Such</a:t>
            </a:r>
            <a:r>
              <a:rPr lang="en-US" baseline="0" dirty="0" smtClean="0"/>
              <a:t> is the case with wealth. It is here for a while, but even when we do have it, we cannot hold onto it forever. It will, to the very last cent, one day leave us. “For we brought nothing into this world, and it is certain we can carry nothing out” (1 Tim. 6:7).  What reward we can have now with riches, is using it to the glory of God.  Obviously, giving to the Lord liberally, rather than stingy and giving to those in need; using it for good causes, etc.</a:t>
            </a:r>
            <a:endParaRPr lang="en-US" dirty="0"/>
          </a:p>
        </p:txBody>
      </p:sp>
      <p:sp>
        <p:nvSpPr>
          <p:cNvPr id="4" name="Slide Number Placeholder 3"/>
          <p:cNvSpPr>
            <a:spLocks noGrp="1"/>
          </p:cNvSpPr>
          <p:nvPr>
            <p:ph type="sldNum" sz="quarter" idx="10"/>
          </p:nvPr>
        </p:nvSpPr>
        <p:spPr/>
        <p:txBody>
          <a:bodyPr/>
          <a:lstStyle/>
          <a:p>
            <a:fld id="{AC7573D2-B0BF-498D-A427-1DFF1C55437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 Prov. 27:1, “HERE is a wholesome lesson for us. We are to trust no future, however pleasant; we are to dwell in no past, however honorable. Life consists of a present, given to us day by day; this is our whole wealth; squandered, it cannot be recovered; neglected, it withers as a leaf. Titus, the Roman Emperor, would say in the evening, when he had omitted his duties or failed in his purposes,… "I have lost a day;"—yes, that lost day is lost for ever; other days may come, but not that one; the duties of that day may be performed afterwards or by other hands, but still the day is lost, because it passed away empty” (Expositor’s Bible Commentary).</a:t>
            </a:r>
          </a:p>
          <a:p>
            <a:endParaRPr lang="en-US" dirty="0" smtClean="0"/>
          </a:p>
          <a:p>
            <a:r>
              <a:rPr lang="en-US" dirty="0" smtClean="0"/>
              <a:t>Proverbs</a:t>
            </a:r>
            <a:r>
              <a:rPr lang="en-US" baseline="0" dirty="0" smtClean="0"/>
              <a:t> 24:27, “Prepare your outside work, Make it fit for yourself in the field; And afterward build your house.”</a:t>
            </a:r>
          </a:p>
          <a:p>
            <a:r>
              <a:rPr lang="en-US" baseline="0" dirty="0" smtClean="0"/>
              <a:t>Proverbs 22:3, “A prudent man foresees evil and hides himself, But the simple pass on and are punished.”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7573D2-B0BF-498D-A427-1DFF1C55437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Proverbs 15:15, “All the days of the afflicted are evil, But he who is of a merry heart has a continual feast.” One </a:t>
            </a:r>
            <a:r>
              <a:rPr lang="en-US" baseline="0" dirty="0" smtClean="0"/>
              <a:t> can FACE ADVERSITY WITH A SMILE.</a:t>
            </a:r>
          </a:p>
          <a:p>
            <a:endParaRPr lang="en-US" baseline="0" dirty="0" smtClean="0"/>
          </a:p>
          <a:p>
            <a:r>
              <a:rPr lang="en-US" baseline="0" dirty="0" smtClean="0"/>
              <a:t>After the wealthy man, Job, lost everything, he said, “And he said: "Naked I came from my mother’s womb, And naked shall I return there. The LORD gave, and the LORD has taken away; Blessed be the name of the LORD” (Job 1:21)</a:t>
            </a:r>
          </a:p>
          <a:p>
            <a:endParaRPr lang="en-US" baseline="0" dirty="0" smtClean="0"/>
          </a:p>
          <a:p>
            <a:r>
              <a:rPr lang="en-US" baseline="0" dirty="0" smtClean="0"/>
              <a:t>Notice how Paul faced the uncertainty of tomorrow in Phil. 1:21-26.</a:t>
            </a:r>
          </a:p>
        </p:txBody>
      </p:sp>
      <p:sp>
        <p:nvSpPr>
          <p:cNvPr id="4" name="Slide Number Placeholder 3"/>
          <p:cNvSpPr>
            <a:spLocks noGrp="1"/>
          </p:cNvSpPr>
          <p:nvPr>
            <p:ph type="sldNum" sz="quarter" idx="10"/>
          </p:nvPr>
        </p:nvSpPr>
        <p:spPr/>
        <p:txBody>
          <a:bodyPr/>
          <a:lstStyle/>
          <a:p>
            <a:fld id="{AC7573D2-B0BF-498D-A427-1DFF1C55437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573D2-B0BF-498D-A427-1DFF1C55437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573D2-B0BF-498D-A427-1DFF1C55437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Paul had many friends, there was a time when not one stood with him. Yet the record says, “A friend loves at all times, And a brother is born for adversity” (Prov. 17:17). This had to pierce his heart as he was willing to endure so much for the sake of his friends, and yet they would not stand with him during his trial.  A true friend who will love you in wealth and in wretchedness, in honor and dishonor, in encouragement and in rebuke is hard to find. Paul here experience what our Lord experienced. Yet the Lord will not leave us if we don’t leave Him.</a:t>
            </a:r>
          </a:p>
          <a:p>
            <a:endParaRPr lang="en-US" baseline="0" dirty="0" smtClean="0"/>
          </a:p>
          <a:p>
            <a:r>
              <a:rPr lang="en-US" baseline="0" dirty="0" smtClean="0"/>
              <a:t>But if you leave Him, beware, He will deny you on that ominous day. He will disown and destroy you in the hottest fire ever created and in the blackest darkness ever seen will be your eternity. Hence Paul’s prayer was that it might not be charged against them.</a:t>
            </a:r>
            <a:endParaRPr lang="en-US" dirty="0"/>
          </a:p>
        </p:txBody>
      </p:sp>
      <p:sp>
        <p:nvSpPr>
          <p:cNvPr id="4" name="Slide Number Placeholder 3"/>
          <p:cNvSpPr>
            <a:spLocks noGrp="1"/>
          </p:cNvSpPr>
          <p:nvPr>
            <p:ph type="sldNum" sz="quarter" idx="10"/>
          </p:nvPr>
        </p:nvSpPr>
        <p:spPr/>
        <p:txBody>
          <a:bodyPr/>
          <a:lstStyle/>
          <a:p>
            <a:fld id="{AC7573D2-B0BF-498D-A427-1DFF1C55437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C7573D2-B0BF-498D-A427-1DFF1C55437D}"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39:6 </a:t>
            </a:r>
            <a:r>
              <a:rPr lang="en-US" dirty="0" smtClean="0"/>
              <a:t>– “Here the idea seems to be that of an IMAGE, as distinguished from REALITY; the shadow of a thing, as distinguished from the substance. Man seems to be like an image, a shadow, a phantom—and not a real object, walking about. He is a form, an appearance, that soon vanishes away like a shadow” (Barnes).  </a:t>
            </a:r>
          </a:p>
          <a:p>
            <a:endParaRPr lang="en-US" dirty="0" smtClean="0"/>
          </a:p>
          <a:p>
            <a:r>
              <a:rPr lang="en-US" dirty="0" smtClean="0"/>
              <a:t>And so we are, walking about on</a:t>
            </a:r>
            <a:r>
              <a:rPr lang="en-US" baseline="0" dirty="0" smtClean="0"/>
              <a:t> earth as if we are someone great, some walk around as if they are gods, and yet we see in the scriptures just how little we really are. In contrast to God, our entire life is like the evening shadow that fades away with the sunset. Any empire we may think we can create, yet it is merely an empire of vapor, filled with shadows and is here today and gone tomorrow. You cannot be certain that you or it will be here tomorrow. </a:t>
            </a:r>
            <a:endParaRPr lang="en-US" baseline="0" dirty="0" smtClean="0"/>
          </a:p>
          <a:p>
            <a:endParaRPr lang="en-US" baseline="0" dirty="0" smtClean="0"/>
          </a:p>
          <a:p>
            <a:r>
              <a:rPr lang="en-US" baseline="0" dirty="0" smtClean="0"/>
              <a:t>Some men live to be 80, some 100, some 20, some 10 days.  The only real difference as far as eternity is concerned is that the sun set a little slower or a little faster on some. Do you know your shadow is getting longer every day? It never gets shorter when the sun is setting.</a:t>
            </a:r>
            <a:endParaRPr lang="en-US" dirty="0" smtClean="0"/>
          </a:p>
        </p:txBody>
      </p:sp>
      <p:sp>
        <p:nvSpPr>
          <p:cNvPr id="4" name="Slide Number Placeholder 3"/>
          <p:cNvSpPr>
            <a:spLocks noGrp="1"/>
          </p:cNvSpPr>
          <p:nvPr>
            <p:ph type="sldNum" sz="quarter" idx="10"/>
          </p:nvPr>
        </p:nvSpPr>
        <p:spPr/>
        <p:txBody>
          <a:bodyPr/>
          <a:lstStyle/>
          <a:p>
            <a:fld id="{AC7573D2-B0BF-498D-A427-1DFF1C55437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C1D0A-0731-4DD1-A35C-0A1C45B57846}" type="datetimeFigureOut">
              <a:rPr lang="en-US" smtClean="0"/>
              <a:pPr/>
              <a:t>10/29/2010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1FBDD-7CE2-4DE2-87DF-8D05EBB72E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C1D0A-0731-4DD1-A35C-0A1C45B57846}" type="datetimeFigureOut">
              <a:rPr lang="en-US" smtClean="0"/>
              <a:pPr/>
              <a:t>10/29/2010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FBDD-7CE2-4DE2-87DF-8D05EBB72E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Uncertainties In This Life</a:t>
            </a:r>
            <a:endParaRPr lang="en-US" sz="6000"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Describe You &amp; Me?</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“Let the righteous strike me; It shall be a kindness. And let him rebuke me; It shall be as excellent oil; Let my head not refuse it. For still my prayer is against the deeds of the wicked” </a:t>
            </a:r>
            <a:br>
              <a:rPr lang="en-US" dirty="0" smtClean="0"/>
            </a:br>
            <a:r>
              <a:rPr lang="en-US" dirty="0" smtClean="0"/>
              <a:t>(Ps. 141:5)</a:t>
            </a:r>
          </a:p>
          <a:p>
            <a:pPr lvl="1"/>
            <a:r>
              <a:rPr lang="en-US" dirty="0" smtClean="0"/>
              <a:t>When struck by the righteous</a:t>
            </a:r>
          </a:p>
          <a:p>
            <a:pPr lvl="2"/>
            <a:r>
              <a:rPr lang="en-US" dirty="0" smtClean="0"/>
              <a:t>Do we respond with anger and become defensive or are we thankful?</a:t>
            </a:r>
          </a:p>
          <a:p>
            <a:pPr lvl="2"/>
            <a:r>
              <a:rPr lang="en-US" dirty="0" smtClean="0"/>
              <a:t>Do we refuse it or are we welcoming?</a:t>
            </a:r>
          </a:p>
          <a:p>
            <a:pPr lvl="2"/>
            <a:r>
              <a:rPr lang="en-US" dirty="0" smtClean="0"/>
              <a:t>Do we view it as kindness or “self-righteousness?”</a:t>
            </a:r>
          </a:p>
          <a:p>
            <a:pPr lvl="2"/>
            <a:r>
              <a:rPr lang="en-US" dirty="0" smtClean="0"/>
              <a:t>Do we view it as “oil” or “pouring salt in the wound?”</a:t>
            </a:r>
          </a:p>
          <a:p>
            <a:pPr lvl="2"/>
            <a:r>
              <a:rPr lang="en-US" dirty="0" smtClean="0"/>
              <a:t>David was a man after God’s own heart and this verse gives one big reason why! He welcomed rebuke! Do You?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prstTxWarp prst="textDeflate">
              <a:avLst/>
            </a:prstTxWarp>
          </a:bodyPr>
          <a:lstStyle/>
          <a:p>
            <a:r>
              <a:rPr lang="en-US" spc="600" dirty="0" smtClean="0"/>
              <a:t>BRETHREN</a:t>
            </a:r>
            <a:r>
              <a:rPr lang="en-US" dirty="0" smtClean="0"/>
              <a:t>:</a:t>
            </a:r>
            <a:endParaRPr lang="en-US" dirty="0"/>
          </a:p>
        </p:txBody>
      </p:sp>
      <p:sp>
        <p:nvSpPr>
          <p:cNvPr id="3" name="Content Placeholder 2"/>
          <p:cNvSpPr>
            <a:spLocks noGrp="1"/>
          </p:cNvSpPr>
          <p:nvPr>
            <p:ph idx="1"/>
          </p:nvPr>
        </p:nvSpPr>
        <p:spPr>
          <a:xfrm>
            <a:off x="457200" y="1524000"/>
            <a:ext cx="8229600" cy="5181600"/>
          </a:xfrm>
        </p:spPr>
        <p:txBody>
          <a:bodyPr>
            <a:prstTxWarp prst="textPlain">
              <a:avLst/>
            </a:prstTxWarp>
            <a:normAutofit fontScale="85000" lnSpcReduction="20000"/>
          </a:bodyPr>
          <a:lstStyle/>
          <a:p>
            <a:r>
              <a:rPr lang="en-US" dirty="0" smtClean="0"/>
              <a:t>I want to improve in ANY way</a:t>
            </a:r>
          </a:p>
          <a:p>
            <a:r>
              <a:rPr lang="en-US" dirty="0" smtClean="0"/>
              <a:t>I want to make wiser choices</a:t>
            </a:r>
          </a:p>
          <a:p>
            <a:r>
              <a:rPr lang="en-US" dirty="0" smtClean="0"/>
              <a:t>I want to grow spiritually</a:t>
            </a:r>
          </a:p>
          <a:p>
            <a:r>
              <a:rPr lang="en-US" dirty="0" smtClean="0"/>
              <a:t>I want to be a better father/husband</a:t>
            </a:r>
          </a:p>
          <a:p>
            <a:r>
              <a:rPr lang="en-US" dirty="0" smtClean="0"/>
              <a:t>I want to be more spiritually minded</a:t>
            </a:r>
          </a:p>
          <a:p>
            <a:r>
              <a:rPr lang="en-US" dirty="0" smtClean="0"/>
              <a:t>I don’t want weeds in my garden; cracks in my foundation; blank spaces in my book</a:t>
            </a:r>
          </a:p>
          <a:p>
            <a:r>
              <a:rPr lang="en-US" dirty="0" smtClean="0"/>
              <a:t>I don’t want my life summed up as one chasing shadows</a:t>
            </a:r>
          </a:p>
          <a:p>
            <a:r>
              <a:rPr lang="en-US" dirty="0" smtClean="0"/>
              <a:t>I want to go to heaven</a:t>
            </a:r>
          </a:p>
          <a:p>
            <a:pPr lvl="1"/>
            <a:r>
              <a:rPr lang="en-US" dirty="0" smtClean="0"/>
              <a:t>YOU ARE MY FRIEND TO CHALLENGE ME WITH THE WORD TO BE A BETTER CHRISTIAN</a:t>
            </a:r>
          </a:p>
          <a:p>
            <a:pPr lvl="1"/>
            <a:r>
              <a:rPr lang="en-US" dirty="0" smtClean="0">
                <a:effectLst>
                  <a:glow rad="63500">
                    <a:srgbClr val="FFFF00">
                      <a:alpha val="40000"/>
                    </a:srgbClr>
                  </a:glow>
                </a:effectLst>
              </a:rPr>
              <a:t>I WELCOME THE STRIKES OF THE RIGHTEOUS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Timothy 4:16-18</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16  At my first defense no one stood with me, but all forsook me. May it not be charged against them.</a:t>
            </a:r>
          </a:p>
          <a:p>
            <a:r>
              <a:rPr lang="en-US" dirty="0" smtClean="0"/>
              <a:t>17  But the Lord stood with me and strengthened me, so that the message might be preached fully through me, and that all the Gentiles might hear. And I was delivered out of the mouth of the lion.</a:t>
            </a:r>
          </a:p>
          <a:p>
            <a:r>
              <a:rPr lang="en-US" dirty="0" smtClean="0"/>
              <a:t>18  And the Lord will deliver me from every evil work and preserve me for His heavenly kingdom. To Him be glory forever and ever. Amen!</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5"/>
            </a:pPr>
            <a:r>
              <a:rPr lang="en-US" dirty="0" smtClean="0"/>
              <a:t>Life</a:t>
            </a:r>
          </a:p>
          <a:p>
            <a:pPr marL="914400" lvl="1" indent="-514350"/>
            <a:r>
              <a:rPr lang="en-US" dirty="0" smtClean="0"/>
              <a:t>“When with rebukes You correct man for iniquity, You make his beauty melt away like a moth; Surely every man is vapor. Selah” (Ps. 39:11)</a:t>
            </a:r>
          </a:p>
          <a:p>
            <a:pPr marL="1314450" lvl="2" indent="-514350"/>
            <a:r>
              <a:rPr lang="en-US" dirty="0" smtClean="0"/>
              <a:t>This is the beauty in a person’s life that melts away (strength, vigor, youth, breath, etc.)</a:t>
            </a:r>
          </a:p>
          <a:p>
            <a:pPr marL="1314450" lvl="2" indent="-514350"/>
            <a:r>
              <a:rPr lang="en-US" dirty="0" smtClean="0"/>
              <a:t>LIFE IS UNCERTAIN!</a:t>
            </a:r>
          </a:p>
          <a:p>
            <a:pPr marL="1314450" lvl="2" indent="-514350"/>
            <a:r>
              <a:rPr lang="en-US" dirty="0" smtClean="0"/>
              <a:t>If you think being corrected from a man is bad; God can correct you where your life will melt away!</a:t>
            </a:r>
          </a:p>
          <a:p>
            <a:pPr marL="1771650" lvl="3" indent="-514350"/>
            <a:r>
              <a:rPr lang="en-US" dirty="0" smtClean="0"/>
              <a:t>He holds your breath in His hand and can make you rot like a garment before a moth!</a:t>
            </a:r>
          </a:p>
          <a:p>
            <a:pPr marL="1771650" lvl="3" indent="-514350"/>
            <a:r>
              <a:rPr lang="en-US" dirty="0" smtClean="0"/>
              <a:t>“Man decays like a rotten thing, like a garment that is moth-eaten” (Job 13:28)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39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59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Steven\Local Settings\Temporary Internet Files\Content.IE5\9KQOYPIV\MPPH03839I0000[1].jpg"/>
          <p:cNvPicPr>
            <a:picLocks noChangeAspect="1" noChangeArrowheads="1"/>
          </p:cNvPicPr>
          <p:nvPr/>
        </p:nvPicPr>
        <p:blipFill>
          <a:blip r:embed="rId3" cstate="print"/>
          <a:srcRect/>
          <a:stretch>
            <a:fillRect/>
          </a:stretch>
        </p:blipFill>
        <p:spPr bwMode="auto">
          <a:xfrm>
            <a:off x="4572000" y="85254"/>
            <a:ext cx="4572000" cy="6790098"/>
          </a:xfrm>
          <a:prstGeom prst="rect">
            <a:avLst/>
          </a:prstGeom>
          <a:noFill/>
        </p:spPr>
      </p:pic>
      <p:sp>
        <p:nvSpPr>
          <p:cNvPr id="2" name="Title 1"/>
          <p:cNvSpPr>
            <a:spLocks noGrp="1"/>
          </p:cNvSpPr>
          <p:nvPr>
            <p:ph type="title"/>
          </p:nvPr>
        </p:nvSpPr>
        <p:spPr/>
        <p:txBody>
          <a:bodyPr/>
          <a:lstStyle/>
          <a:p>
            <a:r>
              <a:rPr lang="en-US" dirty="0" smtClean="0">
                <a:effectLst>
                  <a:glow rad="101600">
                    <a:schemeClr val="accent3">
                      <a:satMod val="175000"/>
                      <a:alpha val="40000"/>
                    </a:schemeClr>
                  </a:glow>
                  <a:reflection blurRad="6350" stA="55000" endA="300" endPos="45500" dir="5400000" sy="-100000" algn="bl" rotWithShape="0"/>
                </a:effectLst>
              </a:rPr>
              <a:t>Life At Its Best State</a:t>
            </a:r>
            <a:endParaRPr lang="en-US" dirty="0">
              <a:effectLst>
                <a:glow rad="101600">
                  <a:schemeClr val="accent3">
                    <a:satMod val="175000"/>
                    <a:alpha val="40000"/>
                  </a:schemeClr>
                </a:glow>
                <a:reflection blurRad="6350" stA="55000" endA="300" endPos="45500" dir="5400000" sy="-100000" algn="bl" rotWithShape="0"/>
              </a:effectLst>
            </a:endParaRPr>
          </a:p>
        </p:txBody>
      </p:sp>
      <p:sp>
        <p:nvSpPr>
          <p:cNvPr id="3" name="Content Placeholder 2"/>
          <p:cNvSpPr>
            <a:spLocks noGrp="1"/>
          </p:cNvSpPr>
          <p:nvPr>
            <p:ph idx="1"/>
          </p:nvPr>
        </p:nvSpPr>
        <p:spPr>
          <a:xfrm>
            <a:off x="457200" y="1600200"/>
            <a:ext cx="4114800" cy="5105400"/>
          </a:xfrm>
        </p:spPr>
        <p:txBody>
          <a:bodyPr>
            <a:normAutofit/>
          </a:bodyPr>
          <a:lstStyle/>
          <a:p>
            <a:r>
              <a:rPr lang="en-US" dirty="0" smtClean="0"/>
              <a:t>Is like mere vapor before God</a:t>
            </a:r>
          </a:p>
          <a:p>
            <a:pPr lvl="1"/>
            <a:r>
              <a:rPr lang="en-US" dirty="0" smtClean="0"/>
              <a:t>“Indeed, You have made my days as handbreadths, And my age is as nothing before You; Certainly every man at his best state is but vapor. Selah” (Ps. 39:5)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Steven\Local Settings\Temporary Internet Files\Content.IE5\TXWV664L\MPj04386310000[1].jpg"/>
          <p:cNvPicPr>
            <a:picLocks noChangeAspect="1" noChangeArrowheads="1"/>
          </p:cNvPicPr>
          <p:nvPr/>
        </p:nvPicPr>
        <p:blipFill>
          <a:blip r:embed="rId3" cstate="print"/>
          <a:srcRect/>
          <a:stretch>
            <a:fillRect/>
          </a:stretch>
        </p:blipFill>
        <p:spPr bwMode="auto">
          <a:xfrm>
            <a:off x="3886200" y="606552"/>
            <a:ext cx="5257800" cy="39458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p:txBody>
          <a:bodyPr>
            <a:normAutofit/>
          </a:bodyPr>
          <a:lstStyle/>
          <a:p>
            <a:r>
              <a:rPr lang="en-US" sz="5400" dirty="0" smtClean="0">
                <a:effectLst>
                  <a:glow rad="139700">
                    <a:schemeClr val="accent2">
                      <a:satMod val="175000"/>
                      <a:alpha val="40000"/>
                    </a:schemeClr>
                  </a:glow>
                  <a:reflection blurRad="6350" stA="55000" endA="300" endPos="45500" dir="5400000" sy="-100000" algn="bl" rotWithShape="0"/>
                </a:effectLst>
              </a:rPr>
              <a:t>Man’s Life</a:t>
            </a:r>
            <a:endParaRPr lang="en-US" sz="5400" dirty="0">
              <a:effectLst>
                <a:glow rad="139700">
                  <a:schemeClr val="accent2">
                    <a:satMod val="175000"/>
                    <a:alpha val="40000"/>
                  </a:schemeClr>
                </a:glow>
                <a:reflection blurRad="6350" stA="55000" endA="300" endPos="45500" dir="5400000" sy="-100000" algn="bl" rotWithShape="0"/>
              </a:effectLst>
            </a:endParaRPr>
          </a:p>
        </p:txBody>
      </p:sp>
      <p:sp>
        <p:nvSpPr>
          <p:cNvPr id="3" name="Content Placeholder 2"/>
          <p:cNvSpPr>
            <a:spLocks noGrp="1"/>
          </p:cNvSpPr>
          <p:nvPr>
            <p:ph idx="1"/>
          </p:nvPr>
        </p:nvSpPr>
        <p:spPr>
          <a:xfrm>
            <a:off x="457200" y="1600200"/>
            <a:ext cx="3505200" cy="5181600"/>
          </a:xfrm>
        </p:spPr>
        <p:txBody>
          <a:bodyPr>
            <a:normAutofit lnSpcReduction="10000"/>
          </a:bodyPr>
          <a:lstStyle/>
          <a:p>
            <a:r>
              <a:rPr lang="en-US" dirty="0" smtClean="0"/>
              <a:t>Moves like a shadow</a:t>
            </a:r>
          </a:p>
          <a:p>
            <a:pPr lvl="1"/>
            <a:r>
              <a:rPr lang="en-US" dirty="0" smtClean="0"/>
              <a:t>“Surely every man walks about like a shadow; Surely they busy themselves in vain; He heaps up riches, And does not know who will gather them” (Ps. 39:6)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Steven\Local Settings\Temporary Internet Files\Content.IE5\MH3FBN4S\MPj04428850000[1].jpg"/>
          <p:cNvPicPr>
            <a:picLocks noChangeAspect="1" noChangeArrowheads="1"/>
          </p:cNvPicPr>
          <p:nvPr/>
        </p:nvPicPr>
        <p:blipFill>
          <a:blip r:embed="rId3" cstate="print"/>
          <a:srcRect/>
          <a:stretch>
            <a:fillRect/>
          </a:stretch>
        </p:blipFill>
        <p:spPr bwMode="auto">
          <a:xfrm>
            <a:off x="0" y="1600200"/>
            <a:ext cx="4553153" cy="5257800"/>
          </a:xfrm>
          <a:prstGeom prst="rect">
            <a:avLst/>
          </a:prstGeom>
          <a:noFill/>
        </p:spPr>
      </p:pic>
      <p:sp>
        <p:nvSpPr>
          <p:cNvPr id="2" name="Title 1"/>
          <p:cNvSpPr>
            <a:spLocks noGrp="1"/>
          </p:cNvSpPr>
          <p:nvPr>
            <p:ph type="title"/>
          </p:nvPr>
        </p:nvSpPr>
        <p:spPr/>
        <p:txBody>
          <a:bodyPr>
            <a:normAutofit/>
          </a:bodyPr>
          <a:lstStyle/>
          <a:p>
            <a:r>
              <a:rPr lang="en-US" sz="5400" dirty="0" smtClean="0">
                <a:effectLst>
                  <a:glow rad="139700">
                    <a:schemeClr val="accent2">
                      <a:satMod val="175000"/>
                      <a:alpha val="40000"/>
                    </a:schemeClr>
                  </a:glow>
                  <a:reflection blurRad="6350" stA="55000" endA="300" endPos="45500" dir="5400000" sy="-100000" algn="bl" rotWithShape="0"/>
                </a:effectLst>
              </a:rPr>
              <a:t>Man’s Life</a:t>
            </a:r>
            <a:endParaRPr lang="en-US" sz="5400" dirty="0">
              <a:effectLst>
                <a:glow rad="139700">
                  <a:schemeClr val="accent2">
                    <a:satMod val="175000"/>
                    <a:alpha val="40000"/>
                  </a:schemeClr>
                </a:glow>
                <a:reflection blurRad="6350" stA="55000" endA="300" endPos="45500" dir="5400000" sy="-100000" algn="bl" rotWithShape="0"/>
              </a:effectLst>
            </a:endParaRPr>
          </a:p>
        </p:txBody>
      </p:sp>
      <p:sp>
        <p:nvSpPr>
          <p:cNvPr id="3" name="Content Placeholder 2"/>
          <p:cNvSpPr>
            <a:spLocks noGrp="1"/>
          </p:cNvSpPr>
          <p:nvPr>
            <p:ph idx="1"/>
          </p:nvPr>
        </p:nvSpPr>
        <p:spPr>
          <a:xfrm>
            <a:off x="4495800" y="1600200"/>
            <a:ext cx="4191000" cy="5257800"/>
          </a:xfrm>
        </p:spPr>
        <p:txBody>
          <a:bodyPr>
            <a:normAutofit fontScale="77500" lnSpcReduction="20000"/>
          </a:bodyPr>
          <a:lstStyle/>
          <a:p>
            <a:r>
              <a:rPr lang="en-US" sz="3600" dirty="0" smtClean="0"/>
              <a:t>Moves like a shadow</a:t>
            </a:r>
          </a:p>
          <a:p>
            <a:pPr lvl="1"/>
            <a:r>
              <a:rPr lang="en-US" sz="3200" dirty="0" smtClean="0"/>
              <a:t>“My days are like a shadow that lengthens, And I wither away like grass” (Ps. 102:11)</a:t>
            </a:r>
          </a:p>
          <a:p>
            <a:pPr lvl="1"/>
            <a:r>
              <a:rPr lang="en-US" sz="3200" dirty="0" smtClean="0"/>
              <a:t>Eccl. 6:11, 12, “Since there are many things that increase vanity, How is man the better? For who knows what is good for man in life, all the days of his vain life which he passes like a shadow? Who can tell a man what will happen after him under the sun?”</a:t>
            </a:r>
          </a:p>
        </p:txBody>
      </p:sp>
      <p:sp>
        <p:nvSpPr>
          <p:cNvPr id="5" name="TextBox 4"/>
          <p:cNvSpPr txBox="1"/>
          <p:nvPr/>
        </p:nvSpPr>
        <p:spPr>
          <a:xfrm>
            <a:off x="0" y="1600200"/>
            <a:ext cx="4572000" cy="5324535"/>
          </a:xfrm>
          <a:prstGeom prst="rect">
            <a:avLst/>
          </a:prstGeom>
          <a:solidFill>
            <a:schemeClr val="bg1">
              <a:alpha val="53000"/>
            </a:schemeClr>
          </a:solidFill>
        </p:spPr>
        <p:txBody>
          <a:bodyPr wrap="square" rtlCol="0">
            <a:spAutoFit/>
          </a:bodyPr>
          <a:lstStyle/>
          <a:p>
            <a:pPr algn="ctr"/>
            <a:r>
              <a:rPr lang="en-US" sz="2000" dirty="0" smtClean="0"/>
              <a:t>“Life is but a passing pageant. This alone is sure, that nothing is sure. All around us shadows mock us; we walk among them, and too many live for them as if the mocking images were substantial; acting their borrowed parts with zeal fit only to be spent on realities, and lost upon the phantoms of this passing scene. Worldly men walk like travelers in a mirage, deluded, duped, deceived, soon to be filled with disappointment and despair. Surely they are disquieted in vain. People fret, and fume, and worry, and all for mere nothing. They are shadows pursuing shadows, while death pursues them”  (C. Spurgeon)</a:t>
            </a:r>
          </a:p>
          <a:p>
            <a:pPr algn="ct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Steven\Local Settings\Temporary Internet Files\Content.IE5\Y7VO48IC\MPj02012070000[1].jpg"/>
          <p:cNvPicPr>
            <a:picLocks noChangeAspect="1" noChangeArrowheads="1"/>
          </p:cNvPicPr>
          <p:nvPr/>
        </p:nvPicPr>
        <p:blipFill>
          <a:blip r:embed="rId2" cstate="print"/>
          <a:srcRect/>
          <a:stretch>
            <a:fillRect/>
          </a:stretch>
        </p:blipFill>
        <p:spPr bwMode="auto">
          <a:xfrm>
            <a:off x="4572000" y="43119"/>
            <a:ext cx="4477512" cy="6767020"/>
          </a:xfrm>
          <a:prstGeom prst="rect">
            <a:avLst/>
          </a:prstGeom>
          <a:noFill/>
        </p:spPr>
      </p:pic>
      <p:sp>
        <p:nvSpPr>
          <p:cNvPr id="2" name="Title 1"/>
          <p:cNvSpPr>
            <a:spLocks noGrp="1"/>
          </p:cNvSpPr>
          <p:nvPr>
            <p:ph type="title"/>
          </p:nvPr>
        </p:nvSpPr>
        <p:spPr/>
        <p:txBody>
          <a:bodyPr>
            <a:normAutofit/>
          </a:bodyPr>
          <a:lstStyle/>
          <a:p>
            <a:r>
              <a:rPr lang="en-US" sz="5400" dirty="0" smtClean="0">
                <a:effectLst>
                  <a:glow rad="101600">
                    <a:srgbClr val="FFFF00">
                      <a:alpha val="60000"/>
                    </a:srgbClr>
                  </a:glow>
                  <a:outerShdw blurRad="50800" dist="38100" dir="13500000" algn="br" rotWithShape="0">
                    <a:prstClr val="black">
                      <a:alpha val="40000"/>
                    </a:prstClr>
                  </a:outerShdw>
                </a:effectLst>
              </a:rPr>
              <a:t>Shadows Purs</a:t>
            </a:r>
            <a:r>
              <a:rPr lang="en-US" sz="5400" dirty="0" smtClean="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rPr>
              <a:t>uing Shadows</a:t>
            </a:r>
            <a:endParaRPr lang="en-US" sz="5400" dirty="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endParaRPr>
          </a:p>
        </p:txBody>
      </p:sp>
      <p:sp>
        <p:nvSpPr>
          <p:cNvPr id="3" name="Content Placeholder 2"/>
          <p:cNvSpPr>
            <a:spLocks noGrp="1"/>
          </p:cNvSpPr>
          <p:nvPr>
            <p:ph idx="1"/>
          </p:nvPr>
        </p:nvSpPr>
        <p:spPr>
          <a:xfrm>
            <a:off x="457200" y="1600200"/>
            <a:ext cx="4114800" cy="5181600"/>
          </a:xfrm>
        </p:spPr>
        <p:txBody>
          <a:bodyPr>
            <a:normAutofit/>
          </a:bodyPr>
          <a:lstStyle/>
          <a:p>
            <a:r>
              <a:rPr lang="en-US" dirty="0" smtClean="0"/>
              <a:t>Isaiah 55:2</a:t>
            </a:r>
          </a:p>
          <a:p>
            <a:endParaRPr lang="en-US" dirty="0" smtClean="0"/>
          </a:p>
          <a:p>
            <a:endParaRPr lang="en-US" dirty="0"/>
          </a:p>
        </p:txBody>
      </p:sp>
      <p:sp>
        <p:nvSpPr>
          <p:cNvPr id="5" name="Rectangle 4"/>
          <p:cNvSpPr/>
          <p:nvPr/>
        </p:nvSpPr>
        <p:spPr>
          <a:xfrm>
            <a:off x="4572000" y="2057400"/>
            <a:ext cx="4419600" cy="4524315"/>
          </a:xfrm>
          <a:prstGeom prst="rect">
            <a:avLst/>
          </a:prstGeom>
        </p:spPr>
        <p:txBody>
          <a:bodyPr wrap="square">
            <a:spAutoFit/>
          </a:bodyPr>
          <a:lstStyle/>
          <a:p>
            <a:pPr algn="ctr"/>
            <a:r>
              <a:rPr lang="en-US" sz="3200" dirty="0" smtClean="0">
                <a:effectLst>
                  <a:outerShdw blurRad="38100" dist="38100" dir="2700000" algn="tl">
                    <a:srgbClr val="000000">
                      <a:alpha val="43137"/>
                    </a:srgbClr>
                  </a:outerShdw>
                </a:effectLst>
              </a:rPr>
              <a:t>“Why do you spend money for what is not bread, And your wages for what does not satisfy? Listen carefully to Me, and eat what is good, And let your soul delight itself in abundance.”</a:t>
            </a:r>
            <a:endParaRPr lang="en-US" sz="32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Steven\Local Settings\Temporary Internet Files\Content.IE5\Y7VO48IC\MPj02012070000[1].jpg"/>
          <p:cNvPicPr>
            <a:picLocks noChangeAspect="1" noChangeArrowheads="1"/>
          </p:cNvPicPr>
          <p:nvPr/>
        </p:nvPicPr>
        <p:blipFill>
          <a:blip r:embed="rId2" cstate="print"/>
          <a:srcRect/>
          <a:stretch>
            <a:fillRect/>
          </a:stretch>
        </p:blipFill>
        <p:spPr bwMode="auto">
          <a:xfrm>
            <a:off x="4572000" y="43119"/>
            <a:ext cx="4477512" cy="6767020"/>
          </a:xfrm>
          <a:prstGeom prst="rect">
            <a:avLst/>
          </a:prstGeom>
          <a:noFill/>
        </p:spPr>
      </p:pic>
      <p:sp>
        <p:nvSpPr>
          <p:cNvPr id="2" name="Title 1"/>
          <p:cNvSpPr>
            <a:spLocks noGrp="1"/>
          </p:cNvSpPr>
          <p:nvPr>
            <p:ph type="title"/>
          </p:nvPr>
        </p:nvSpPr>
        <p:spPr/>
        <p:txBody>
          <a:bodyPr>
            <a:normAutofit/>
          </a:bodyPr>
          <a:lstStyle/>
          <a:p>
            <a:r>
              <a:rPr lang="en-US" sz="5400" dirty="0" smtClean="0">
                <a:effectLst>
                  <a:glow rad="101600">
                    <a:srgbClr val="FFFF00">
                      <a:alpha val="60000"/>
                    </a:srgbClr>
                  </a:glow>
                  <a:outerShdw blurRad="50800" dist="38100" dir="13500000" algn="br" rotWithShape="0">
                    <a:prstClr val="black">
                      <a:alpha val="40000"/>
                    </a:prstClr>
                  </a:outerShdw>
                </a:effectLst>
              </a:rPr>
              <a:t>Shadows Purs</a:t>
            </a:r>
            <a:r>
              <a:rPr lang="en-US" sz="5400" dirty="0" smtClean="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rPr>
              <a:t>uing Shadows</a:t>
            </a:r>
            <a:endParaRPr lang="en-US" sz="5400" dirty="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endParaRPr>
          </a:p>
        </p:txBody>
      </p:sp>
      <p:sp>
        <p:nvSpPr>
          <p:cNvPr id="3" name="Content Placeholder 2"/>
          <p:cNvSpPr>
            <a:spLocks noGrp="1"/>
          </p:cNvSpPr>
          <p:nvPr>
            <p:ph idx="1"/>
          </p:nvPr>
        </p:nvSpPr>
        <p:spPr>
          <a:xfrm>
            <a:off x="457200" y="1600200"/>
            <a:ext cx="4114800" cy="5181600"/>
          </a:xfrm>
        </p:spPr>
        <p:txBody>
          <a:bodyPr>
            <a:normAutofit/>
          </a:bodyPr>
          <a:lstStyle/>
          <a:p>
            <a:r>
              <a:rPr lang="en-US" dirty="0" smtClean="0"/>
              <a:t>Isaiah 55:2</a:t>
            </a:r>
          </a:p>
          <a:p>
            <a:r>
              <a:rPr lang="en-US" dirty="0" smtClean="0"/>
              <a:t>Mark 6:17ff</a:t>
            </a:r>
          </a:p>
          <a:p>
            <a:r>
              <a:rPr lang="en-US" dirty="0" smtClean="0"/>
              <a:t>Luke 12:13-23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Steven\Local Settings\Temporary Internet Files\Content.IE5\Y7VO48IC\MPj02012070000[1].jpg"/>
          <p:cNvPicPr>
            <a:picLocks noChangeAspect="1" noChangeArrowheads="1"/>
          </p:cNvPicPr>
          <p:nvPr/>
        </p:nvPicPr>
        <p:blipFill>
          <a:blip r:embed="rId2" cstate="print"/>
          <a:srcRect/>
          <a:stretch>
            <a:fillRect/>
          </a:stretch>
        </p:blipFill>
        <p:spPr bwMode="auto">
          <a:xfrm>
            <a:off x="4572000" y="43119"/>
            <a:ext cx="4477512" cy="6767020"/>
          </a:xfrm>
          <a:prstGeom prst="rect">
            <a:avLst/>
          </a:prstGeom>
          <a:noFill/>
        </p:spPr>
      </p:pic>
      <p:sp>
        <p:nvSpPr>
          <p:cNvPr id="2" name="Title 1"/>
          <p:cNvSpPr>
            <a:spLocks noGrp="1"/>
          </p:cNvSpPr>
          <p:nvPr>
            <p:ph type="title"/>
          </p:nvPr>
        </p:nvSpPr>
        <p:spPr/>
        <p:txBody>
          <a:bodyPr>
            <a:normAutofit/>
          </a:bodyPr>
          <a:lstStyle/>
          <a:p>
            <a:r>
              <a:rPr lang="en-US" sz="5400" dirty="0" smtClean="0">
                <a:effectLst>
                  <a:glow rad="101600">
                    <a:srgbClr val="FFFF00">
                      <a:alpha val="60000"/>
                    </a:srgbClr>
                  </a:glow>
                  <a:outerShdw blurRad="50800" dist="38100" dir="13500000" algn="br" rotWithShape="0">
                    <a:prstClr val="black">
                      <a:alpha val="40000"/>
                    </a:prstClr>
                  </a:outerShdw>
                </a:effectLst>
              </a:rPr>
              <a:t>Shadows Purs</a:t>
            </a:r>
            <a:r>
              <a:rPr lang="en-US" sz="5400" dirty="0" smtClean="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rPr>
              <a:t>uing Shadows</a:t>
            </a:r>
            <a:endParaRPr lang="en-US" sz="5400" dirty="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endParaRPr>
          </a:p>
        </p:txBody>
      </p:sp>
      <p:sp>
        <p:nvSpPr>
          <p:cNvPr id="3" name="Content Placeholder 2"/>
          <p:cNvSpPr>
            <a:spLocks noGrp="1"/>
          </p:cNvSpPr>
          <p:nvPr>
            <p:ph idx="1"/>
          </p:nvPr>
        </p:nvSpPr>
        <p:spPr>
          <a:xfrm>
            <a:off x="457200" y="1600200"/>
            <a:ext cx="4114800" cy="5181600"/>
          </a:xfrm>
        </p:spPr>
        <p:txBody>
          <a:bodyPr>
            <a:normAutofit/>
          </a:bodyPr>
          <a:lstStyle/>
          <a:p>
            <a:r>
              <a:rPr lang="en-US" dirty="0" smtClean="0"/>
              <a:t>Isaiah 55:2</a:t>
            </a:r>
          </a:p>
          <a:p>
            <a:r>
              <a:rPr lang="en-US" dirty="0" smtClean="0"/>
              <a:t>Mark 6:17ff</a:t>
            </a:r>
          </a:p>
          <a:p>
            <a:r>
              <a:rPr lang="en-US" dirty="0" smtClean="0"/>
              <a:t>Luke 12:13-23</a:t>
            </a:r>
          </a:p>
          <a:p>
            <a:r>
              <a:rPr lang="en-US" dirty="0" smtClean="0"/>
              <a:t>John 6:26</a:t>
            </a:r>
          </a:p>
        </p:txBody>
      </p:sp>
      <p:sp>
        <p:nvSpPr>
          <p:cNvPr id="5" name="Rectangle 4"/>
          <p:cNvSpPr/>
          <p:nvPr/>
        </p:nvSpPr>
        <p:spPr>
          <a:xfrm>
            <a:off x="4572000" y="2895600"/>
            <a:ext cx="4419600" cy="4031873"/>
          </a:xfrm>
          <a:prstGeom prst="rect">
            <a:avLst/>
          </a:prstGeom>
        </p:spPr>
        <p:txBody>
          <a:bodyPr wrap="square">
            <a:spAutoFit/>
          </a:bodyPr>
          <a:lstStyle/>
          <a:p>
            <a:pPr algn="ctr"/>
            <a:r>
              <a:rPr lang="en-US" sz="3200" dirty="0" smtClean="0">
                <a:effectLst>
                  <a:outerShdw blurRad="38100" dist="38100" dir="2700000" algn="tl">
                    <a:srgbClr val="000000">
                      <a:alpha val="43137"/>
                    </a:srgbClr>
                  </a:outerShdw>
                </a:effectLst>
              </a:rPr>
              <a:t>“Jesus answered them and said, ‘Most assuredly, I say to you, you seek Me, not because you saw the signs, but because you ate of the loaves and were filled.’”</a:t>
            </a:r>
            <a:endParaRPr lang="en-US" sz="32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Beauty</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Beauty</a:t>
            </a:r>
          </a:p>
          <a:p>
            <a:pPr marL="914400" lvl="1" indent="-514350"/>
            <a:r>
              <a:rPr lang="en-US" dirty="0" smtClean="0"/>
              <a:t>“Charm is deceitful and beauty is passing, But a woman who fears the LORD, she shall be praised” (Prov. 31:30)</a:t>
            </a:r>
          </a:p>
          <a:p>
            <a:pPr marL="1314450" lvl="2" indent="-514350"/>
            <a:r>
              <a:rPr lang="en-US" dirty="0" smtClean="0">
                <a:effectLst>
                  <a:glow rad="228600">
                    <a:schemeClr val="accent6">
                      <a:satMod val="175000"/>
                      <a:alpha val="40000"/>
                    </a:schemeClr>
                  </a:glow>
                </a:effectLst>
              </a:rPr>
              <a:t>Proverbs ends with the lesson that it opened with</a:t>
            </a:r>
          </a:p>
          <a:p>
            <a:pPr marL="1771650" lvl="3" indent="-514350"/>
            <a:r>
              <a:rPr lang="en-US" dirty="0" smtClean="0"/>
              <a:t>“The fear of the LORD is the beginning of knowledge, But fools despise wisdom and instruction” (Prov. 1:7)</a:t>
            </a:r>
          </a:p>
          <a:p>
            <a:pPr marL="1314450" lvl="2" indent="-514350"/>
            <a:r>
              <a:rPr lang="en-US" dirty="0" smtClean="0">
                <a:effectLst>
                  <a:glow rad="228600">
                    <a:schemeClr val="accent6">
                      <a:satMod val="175000"/>
                      <a:alpha val="40000"/>
                    </a:schemeClr>
                  </a:glow>
                </a:effectLst>
              </a:rPr>
              <a:t>Charm is often used to deceive and beauty can be manipulated to seduce</a:t>
            </a:r>
          </a:p>
          <a:p>
            <a:pPr marL="1771650" lvl="3" indent="-514350"/>
            <a:r>
              <a:rPr lang="en-US" dirty="0" smtClean="0"/>
              <a:t>“Do not lust after her beauty in your heart, Nor let her allure you with her eyelids” (Prov. 6:25)</a:t>
            </a:r>
          </a:p>
          <a:p>
            <a:pPr marL="1771650" lvl="3" indent="-514350"/>
            <a:r>
              <a:rPr lang="en-US" dirty="0" smtClean="0"/>
              <a:t>The charming and the external beauty eventually </a:t>
            </a:r>
          </a:p>
          <a:p>
            <a:pPr marL="1771650" lvl="3" indent="-514350"/>
            <a:r>
              <a:rPr lang="en-US" dirty="0"/>
              <a:t>C</a:t>
            </a:r>
            <a:r>
              <a:rPr lang="en-US" dirty="0" smtClean="0"/>
              <a:t>harming doesn’t equal trustworthiness and beauty doesn’t equal wisdom </a:t>
            </a:r>
          </a:p>
        </p:txBody>
      </p:sp>
      <p:sp>
        <p:nvSpPr>
          <p:cNvPr id="4" name="TextBox 3"/>
          <p:cNvSpPr txBox="1"/>
          <p:nvPr/>
        </p:nvSpPr>
        <p:spPr>
          <a:xfrm>
            <a:off x="7086600" y="5000527"/>
            <a:ext cx="688330" cy="369332"/>
          </a:xfrm>
          <a:prstGeom prst="rect">
            <a:avLst/>
          </a:prstGeom>
          <a:noFill/>
        </p:spPr>
        <p:txBody>
          <a:bodyPr wrap="none" rtlCol="0">
            <a:spAutoFit/>
          </a:bodyPr>
          <a:lstStyle/>
          <a:p>
            <a:r>
              <a:rPr lang="en-US" dirty="0" smtClean="0"/>
              <a:t>fades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childTnLst>
                                </p:cTn>
                              </p:par>
                              <p:par>
                                <p:cTn id="45" presetID="10" presetClass="entr" presetSubtype="0" fill="hold" grpId="0" nodeType="withEffect">
                                  <p:stCondLst>
                                    <p:cond delay="0"/>
                                  </p:stCondLst>
                                  <p:iterate type="lt">
                                    <p:tmPct val="0"/>
                                  </p:iterate>
                                  <p:childTnLst>
                                    <p:set>
                                      <p:cBhvr>
                                        <p:cTn id="46" dur="1" fill="hold">
                                          <p:stCondLst>
                                            <p:cond delay="0"/>
                                          </p:stCondLst>
                                        </p:cTn>
                                        <p:tgtEl>
                                          <p:spTgt spid="4"/>
                                        </p:tgtEl>
                                        <p:attrNameLst>
                                          <p:attrName>style.visibility</p:attrName>
                                        </p:attrNameLst>
                                      </p:cBhvr>
                                      <p:to>
                                        <p:strVal val="visible"/>
                                      </p:to>
                                    </p:set>
                                    <p:animEffect transition="in" filter="fade">
                                      <p:cBhvr>
                                        <p:cTn id="47" dur="2000"/>
                                        <p:tgtEl>
                                          <p:spTgt spid="4"/>
                                        </p:tgtEl>
                                      </p:cBhvr>
                                    </p:animEffect>
                                  </p:childTnLst>
                                </p:cTn>
                              </p:par>
                            </p:childTnLst>
                          </p:cTn>
                        </p:par>
                        <p:par>
                          <p:cTn id="48" fill="hold">
                            <p:stCondLst>
                              <p:cond delay="2000"/>
                            </p:stCondLst>
                            <p:childTnLst>
                              <p:par>
                                <p:cTn id="49" presetID="10" presetClass="exit" presetSubtype="0" repeatCount="indefinite" fill="remove" grpId="1" nodeType="afterEffect">
                                  <p:stCondLst>
                                    <p:cond delay="0"/>
                                  </p:stCondLst>
                                  <p:iterate type="lt">
                                    <p:tmPct val="10000"/>
                                  </p:iterate>
                                  <p:childTnLst>
                                    <p:animEffect transition="out" filter="fade">
                                      <p:cBhvr>
                                        <p:cTn id="50" dur="2000"/>
                                        <p:tgtEl>
                                          <p:spTgt spid="4"/>
                                        </p:tgtEl>
                                      </p:cBhvr>
                                    </p:animEffect>
                                    <p:set>
                                      <p:cBhvr>
                                        <p:cTn id="51" dur="1" fill="hold">
                                          <p:stCondLst>
                                            <p:cond delay="19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Steven\Local Settings\Temporary Internet Files\Content.IE5\Y7VO48IC\MPj02012070000[1].jpg"/>
          <p:cNvPicPr>
            <a:picLocks noChangeAspect="1" noChangeArrowheads="1"/>
          </p:cNvPicPr>
          <p:nvPr/>
        </p:nvPicPr>
        <p:blipFill>
          <a:blip r:embed="rId2" cstate="print"/>
          <a:srcRect/>
          <a:stretch>
            <a:fillRect/>
          </a:stretch>
        </p:blipFill>
        <p:spPr bwMode="auto">
          <a:xfrm>
            <a:off x="4572000" y="43119"/>
            <a:ext cx="4477512" cy="6767020"/>
          </a:xfrm>
          <a:prstGeom prst="rect">
            <a:avLst/>
          </a:prstGeom>
          <a:noFill/>
        </p:spPr>
      </p:pic>
      <p:sp>
        <p:nvSpPr>
          <p:cNvPr id="2" name="Title 1"/>
          <p:cNvSpPr>
            <a:spLocks noGrp="1"/>
          </p:cNvSpPr>
          <p:nvPr>
            <p:ph type="title"/>
          </p:nvPr>
        </p:nvSpPr>
        <p:spPr/>
        <p:txBody>
          <a:bodyPr>
            <a:normAutofit/>
          </a:bodyPr>
          <a:lstStyle/>
          <a:p>
            <a:r>
              <a:rPr lang="en-US" sz="5400" dirty="0" smtClean="0">
                <a:effectLst>
                  <a:glow rad="101600">
                    <a:srgbClr val="FFFF00">
                      <a:alpha val="60000"/>
                    </a:srgbClr>
                  </a:glow>
                  <a:outerShdw blurRad="50800" dist="38100" dir="13500000" algn="br" rotWithShape="0">
                    <a:prstClr val="black">
                      <a:alpha val="40000"/>
                    </a:prstClr>
                  </a:outerShdw>
                </a:effectLst>
              </a:rPr>
              <a:t>Shadows Purs</a:t>
            </a:r>
            <a:r>
              <a:rPr lang="en-US" sz="5400" dirty="0" smtClean="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rPr>
              <a:t>uing Shadows</a:t>
            </a:r>
            <a:endParaRPr lang="en-US" sz="5400" dirty="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endParaRPr>
          </a:p>
        </p:txBody>
      </p:sp>
      <p:sp>
        <p:nvSpPr>
          <p:cNvPr id="3" name="Content Placeholder 2"/>
          <p:cNvSpPr>
            <a:spLocks noGrp="1"/>
          </p:cNvSpPr>
          <p:nvPr>
            <p:ph idx="1"/>
          </p:nvPr>
        </p:nvSpPr>
        <p:spPr>
          <a:xfrm>
            <a:off x="457200" y="1600200"/>
            <a:ext cx="4114800" cy="5181600"/>
          </a:xfrm>
        </p:spPr>
        <p:txBody>
          <a:bodyPr>
            <a:normAutofit/>
          </a:bodyPr>
          <a:lstStyle/>
          <a:p>
            <a:r>
              <a:rPr lang="en-US" dirty="0" smtClean="0"/>
              <a:t>Isaiah 55:2</a:t>
            </a:r>
          </a:p>
          <a:p>
            <a:r>
              <a:rPr lang="en-US" dirty="0" smtClean="0"/>
              <a:t>Mark 6:17ff</a:t>
            </a:r>
          </a:p>
          <a:p>
            <a:r>
              <a:rPr lang="en-US" dirty="0" smtClean="0"/>
              <a:t>Luke 12:13-23</a:t>
            </a:r>
          </a:p>
          <a:p>
            <a:r>
              <a:rPr lang="en-US" dirty="0" smtClean="0"/>
              <a:t>John 6:26</a:t>
            </a:r>
          </a:p>
          <a:p>
            <a:r>
              <a:rPr lang="en-US" dirty="0" smtClean="0"/>
              <a:t>2 Timothy 4:10</a:t>
            </a:r>
          </a:p>
          <a:p>
            <a:endParaRPr lang="en-US" dirty="0"/>
          </a:p>
        </p:txBody>
      </p:sp>
      <p:sp>
        <p:nvSpPr>
          <p:cNvPr id="5" name="Rectangle 4"/>
          <p:cNvSpPr/>
          <p:nvPr/>
        </p:nvSpPr>
        <p:spPr>
          <a:xfrm>
            <a:off x="4572000" y="2895600"/>
            <a:ext cx="4419600" cy="2554545"/>
          </a:xfrm>
          <a:prstGeom prst="rect">
            <a:avLst/>
          </a:prstGeom>
        </p:spPr>
        <p:txBody>
          <a:bodyPr wrap="square">
            <a:spAutoFit/>
          </a:bodyPr>
          <a:lstStyle/>
          <a:p>
            <a:pPr algn="ctr"/>
            <a:r>
              <a:rPr lang="en-US" sz="3200" dirty="0" smtClean="0">
                <a:effectLst>
                  <a:outerShdw blurRad="38100" dist="38100" dir="2700000" algn="tl">
                    <a:srgbClr val="000000">
                      <a:alpha val="43137"/>
                    </a:srgbClr>
                  </a:outerShdw>
                </a:effectLst>
              </a:rPr>
              <a:t> “for Demas has forsaken me, having loved this present world, and has departed for Thessalonica…”</a:t>
            </a:r>
            <a:endParaRPr lang="en-US" sz="32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Steven\Local Settings\Temporary Internet Files\Content.IE5\Y7VO48IC\MPj02012070000[1].jpg"/>
          <p:cNvPicPr>
            <a:picLocks noChangeAspect="1" noChangeArrowheads="1"/>
          </p:cNvPicPr>
          <p:nvPr/>
        </p:nvPicPr>
        <p:blipFill>
          <a:blip r:embed="rId2" cstate="print"/>
          <a:srcRect/>
          <a:stretch>
            <a:fillRect/>
          </a:stretch>
        </p:blipFill>
        <p:spPr bwMode="auto">
          <a:xfrm>
            <a:off x="4572000" y="43119"/>
            <a:ext cx="4477512" cy="6767020"/>
          </a:xfrm>
          <a:prstGeom prst="rect">
            <a:avLst/>
          </a:prstGeom>
          <a:noFill/>
        </p:spPr>
      </p:pic>
      <p:sp>
        <p:nvSpPr>
          <p:cNvPr id="2" name="Title 1"/>
          <p:cNvSpPr>
            <a:spLocks noGrp="1"/>
          </p:cNvSpPr>
          <p:nvPr>
            <p:ph type="title"/>
          </p:nvPr>
        </p:nvSpPr>
        <p:spPr/>
        <p:txBody>
          <a:bodyPr>
            <a:normAutofit/>
          </a:bodyPr>
          <a:lstStyle/>
          <a:p>
            <a:r>
              <a:rPr lang="en-US" sz="5400" dirty="0" smtClean="0">
                <a:effectLst>
                  <a:glow rad="101600">
                    <a:srgbClr val="FFFF00">
                      <a:alpha val="60000"/>
                    </a:srgbClr>
                  </a:glow>
                  <a:outerShdw blurRad="50800" dist="38100" dir="13500000" algn="br" rotWithShape="0">
                    <a:prstClr val="black">
                      <a:alpha val="40000"/>
                    </a:prstClr>
                  </a:outerShdw>
                </a:effectLst>
              </a:rPr>
              <a:t>Shadows Purs</a:t>
            </a:r>
            <a:r>
              <a:rPr lang="en-US" sz="5400" dirty="0" smtClean="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rPr>
              <a:t>uing Shadows</a:t>
            </a:r>
            <a:endParaRPr lang="en-US" sz="5400" dirty="0">
              <a:ln w="19050">
                <a:solidFill>
                  <a:schemeClr val="tx1"/>
                </a:solidFill>
              </a:ln>
              <a:solidFill>
                <a:schemeClr val="bg1"/>
              </a:solidFill>
              <a:effectLst>
                <a:glow rad="101600">
                  <a:srgbClr val="FFFF00">
                    <a:alpha val="60000"/>
                  </a:srgbClr>
                </a:glow>
                <a:outerShdw blurRad="50800" dist="38100" dir="13500000" algn="br" rotWithShape="0">
                  <a:prstClr val="black">
                    <a:alpha val="40000"/>
                  </a:prstClr>
                </a:outerShdw>
              </a:effectLst>
            </a:endParaRPr>
          </a:p>
        </p:txBody>
      </p:sp>
      <p:sp>
        <p:nvSpPr>
          <p:cNvPr id="3" name="Content Placeholder 2"/>
          <p:cNvSpPr>
            <a:spLocks noGrp="1"/>
          </p:cNvSpPr>
          <p:nvPr>
            <p:ph idx="1"/>
          </p:nvPr>
        </p:nvSpPr>
        <p:spPr>
          <a:xfrm>
            <a:off x="457200" y="1600200"/>
            <a:ext cx="4114800" cy="5181600"/>
          </a:xfrm>
        </p:spPr>
        <p:txBody>
          <a:bodyPr>
            <a:normAutofit/>
          </a:bodyPr>
          <a:lstStyle/>
          <a:p>
            <a:r>
              <a:rPr lang="en-US" dirty="0" smtClean="0"/>
              <a:t>Isaiah 55:2</a:t>
            </a:r>
          </a:p>
          <a:p>
            <a:r>
              <a:rPr lang="en-US" dirty="0" smtClean="0"/>
              <a:t>Mark 6:17ff</a:t>
            </a:r>
          </a:p>
          <a:p>
            <a:r>
              <a:rPr lang="en-US" dirty="0" smtClean="0"/>
              <a:t>Luke 12:13-23</a:t>
            </a:r>
          </a:p>
          <a:p>
            <a:r>
              <a:rPr lang="en-US" dirty="0" smtClean="0"/>
              <a:t>John 6:26</a:t>
            </a:r>
          </a:p>
          <a:p>
            <a:r>
              <a:rPr lang="en-US" dirty="0" smtClean="0"/>
              <a:t>2 Timothy 4:10</a:t>
            </a:r>
          </a:p>
          <a:p>
            <a:r>
              <a:rPr lang="en-US" dirty="0" smtClean="0"/>
              <a:t>James 4:4</a:t>
            </a:r>
          </a:p>
          <a:p>
            <a:r>
              <a:rPr lang="en-US" dirty="0" smtClean="0"/>
              <a:t>Luke 10:38-42</a:t>
            </a:r>
          </a:p>
          <a:p>
            <a:endParaRPr lang="en-US" dirty="0" smtClean="0"/>
          </a:p>
          <a:p>
            <a:endParaRPr lang="en-US" dirty="0"/>
          </a:p>
        </p:txBody>
      </p:sp>
      <p:sp>
        <p:nvSpPr>
          <p:cNvPr id="5" name="Rectangle 4"/>
          <p:cNvSpPr/>
          <p:nvPr/>
        </p:nvSpPr>
        <p:spPr>
          <a:xfrm>
            <a:off x="4572000" y="2362200"/>
            <a:ext cx="4419600" cy="4524315"/>
          </a:xfrm>
          <a:prstGeom prst="rect">
            <a:avLst/>
          </a:prstGeom>
        </p:spPr>
        <p:txBody>
          <a:bodyPr wrap="square">
            <a:spAutoFit/>
          </a:bodyPr>
          <a:lstStyle/>
          <a:p>
            <a:pPr algn="ctr"/>
            <a:r>
              <a:rPr lang="en-US" sz="3200" dirty="0" smtClean="0">
                <a:effectLst>
                  <a:outerShdw blurRad="38100" dist="38100" dir="2700000" algn="tl">
                    <a:srgbClr val="000000">
                      <a:alpha val="43137"/>
                    </a:srgbClr>
                  </a:outerShdw>
                </a:effectLst>
              </a:rPr>
              <a:t> “Adulterers and adulteresses! Do you not know that friendship with the world is enmity with God? Whoever therefore wants to be a friend of the world makes himself an enemy of God.”</a:t>
            </a:r>
            <a:endParaRPr lang="en-US" sz="32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3733800"/>
            <a:ext cx="8040687" cy="1362075"/>
          </a:xfrm>
        </p:spPr>
        <p:txBody>
          <a:bodyPr>
            <a:normAutofit fontScale="90000"/>
          </a:bodyPr>
          <a:lstStyle/>
          <a:p>
            <a:pPr lvl="1" algn="l" rtl="0">
              <a:spcBef>
                <a:spcPct val="0"/>
              </a:spcBef>
            </a:pPr>
            <a:r>
              <a:rPr lang="en-US" sz="3100" b="1" i="1" dirty="0" smtClean="0">
                <a:solidFill>
                  <a:schemeClr val="tx1"/>
                </a:solidFill>
              </a:rPr>
              <a:t>Rather than chase shadows, pursue the “Son”</a:t>
            </a:r>
            <a:r>
              <a:rPr lang="en-US" sz="2800" i="1" dirty="0" smtClean="0">
                <a:solidFill>
                  <a:schemeClr val="tx1"/>
                </a:solidFill>
              </a:rPr>
              <a:t/>
            </a:r>
            <a:br>
              <a:rPr lang="en-US" sz="2800" i="1" dirty="0" smtClean="0">
                <a:solidFill>
                  <a:schemeClr val="tx1"/>
                </a:solidFill>
              </a:rPr>
            </a:br>
            <a:r>
              <a:rPr lang="en-US" sz="2800" i="1" dirty="0" smtClean="0">
                <a:solidFill>
                  <a:schemeClr val="tx1"/>
                </a:solidFill>
              </a:rPr>
              <a:t/>
            </a:r>
            <a:br>
              <a:rPr lang="en-US" sz="2800" i="1" dirty="0" smtClean="0">
                <a:solidFill>
                  <a:schemeClr val="tx1"/>
                </a:solidFill>
              </a:rPr>
            </a:br>
            <a:r>
              <a:rPr lang="en-US" sz="2000" i="1" spc="300" dirty="0" smtClean="0">
                <a:solidFill>
                  <a:schemeClr val="tx1"/>
                </a:solidFill>
              </a:rPr>
              <a:t>it is certain that you will stand before Him (2 Cor. 5:10)</a:t>
            </a:r>
            <a:endParaRPr lang="en-US" sz="2800" i="1" spc="300" dirty="0">
              <a:solidFill>
                <a:schemeClr val="tx1"/>
              </a:solidFill>
            </a:endParaRPr>
          </a:p>
        </p:txBody>
      </p:sp>
      <p:sp>
        <p:nvSpPr>
          <p:cNvPr id="5" name="Text Placeholder 4"/>
          <p:cNvSpPr>
            <a:spLocks noGrp="1"/>
          </p:cNvSpPr>
          <p:nvPr>
            <p:ph type="body" idx="1"/>
          </p:nvPr>
        </p:nvSpPr>
        <p:spPr>
          <a:xfrm>
            <a:off x="722313" y="1752600"/>
            <a:ext cx="7772400" cy="1500187"/>
          </a:xfrm>
        </p:spPr>
        <p:txBody>
          <a:bodyPr/>
          <a:lstStyle/>
          <a:p>
            <a:r>
              <a:rPr lang="en-US" sz="2400" spc="600" dirty="0" smtClean="0"/>
              <a:t>EVERY DAY THINK:</a:t>
            </a:r>
            <a:endParaRPr lang="en-US" spc="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5000" fill="remove" nodeType="withEffect">
                                  <p:stCondLst>
                                    <p:cond delay="0"/>
                                  </p:stCondLst>
                                  <p:iterate type="wd">
                                    <p:tmPct val="0"/>
                                  </p:iterate>
                                  <p:childTnLst>
                                    <p:animClr clrSpc="rgb" dir="cw">
                                      <p:cBhvr override="childStyle">
                                        <p:cTn id="6" dur="250" autoRev="1" fill="hold"/>
                                        <p:tgtEl>
                                          <p:spTgt spid="5">
                                            <p:txEl>
                                              <p:pRg st="0" end="0"/>
                                            </p:txEl>
                                          </p:spTgt>
                                        </p:tgtEl>
                                        <p:attrNameLst>
                                          <p:attrName>style.color</p:attrName>
                                        </p:attrNameLst>
                                      </p:cBhvr>
                                      <p:to>
                                        <a:schemeClr val="bg1"/>
                                      </p:to>
                                    </p:animClr>
                                    <p:animClr clrSpc="rgb" dir="cw">
                                      <p:cBhvr>
                                        <p:cTn id="7" dur="250" autoRev="1" fill="hold"/>
                                        <p:tgtEl>
                                          <p:spTgt spid="5">
                                            <p:txEl>
                                              <p:pRg st="0" end="0"/>
                                            </p:txEl>
                                          </p:spTgt>
                                        </p:tgtEl>
                                        <p:attrNameLst>
                                          <p:attrName>fillcolor</p:attrName>
                                        </p:attrNameLst>
                                      </p:cBhvr>
                                      <p:to>
                                        <a:schemeClr val="bg1"/>
                                      </p:to>
                                    </p:animClr>
                                    <p:set>
                                      <p:cBhvr>
                                        <p:cTn id="8" dur="250" autoRev="1" fill="hold"/>
                                        <p:tgtEl>
                                          <p:spTgt spid="5">
                                            <p:txEl>
                                              <p:pRg st="0" end="0"/>
                                            </p:txEl>
                                          </p:spTgt>
                                        </p:tgtEl>
                                        <p:attrNameLst>
                                          <p:attrName>fill.type</p:attrName>
                                        </p:attrNameLst>
                                      </p:cBhvr>
                                      <p:to>
                                        <p:strVal val="solid"/>
                                      </p:to>
                                    </p:set>
                                    <p:set>
                                      <p:cBhvr>
                                        <p:cTn id="9" dur="250" autoRev="1" fill="hold"/>
                                        <p:tgtEl>
                                          <p:spTgt spid="5">
                                            <p:txEl>
                                              <p:pRg st="0" end="0"/>
                                            </p:txEl>
                                          </p:spTgt>
                                        </p:tgtEl>
                                        <p:attrNameLst>
                                          <p:attrName>fill.on</p:attrName>
                                        </p:attrNameLst>
                                      </p:cBhvr>
                                      <p:to>
                                        <p:strVal val="true"/>
                                      </p:to>
                                    </p:set>
                                  </p:childTnLst>
                                </p:cTn>
                              </p:par>
                            </p:childTnLst>
                          </p:cTn>
                        </p:par>
                        <p:par>
                          <p:cTn id="10" fill="hold">
                            <p:stCondLst>
                              <p:cond delay="2500"/>
                            </p:stCondLst>
                            <p:childTnLst>
                              <p:par>
                                <p:cTn id="11" presetID="14" presetClass="emph" presetSubtype="0" fill="remove" nodeType="afterEffect">
                                  <p:stCondLst>
                                    <p:cond delay="0"/>
                                  </p:stCondLst>
                                  <p:iterate type="wd">
                                    <p:tmPct val="10000"/>
                                  </p:iterate>
                                  <p:childTnLst>
                                    <p:animClr clrSpc="rgb" dir="cw">
                                      <p:cBhvr override="childStyle">
                                        <p:cTn id="12" dur="1900" fill="hold">
                                          <p:stCondLst>
                                            <p:cond delay="100"/>
                                          </p:stCondLst>
                                        </p:cTn>
                                        <p:tgtEl>
                                          <p:spTgt spid="5">
                                            <p:txEl>
                                              <p:pRg st="0" end="0"/>
                                            </p:txEl>
                                          </p:spTgt>
                                        </p:tgtEl>
                                        <p:attrNameLst>
                                          <p:attrName>style.color</p:attrName>
                                        </p:attrNameLst>
                                      </p:cBhvr>
                                      <p:to>
                                        <a:schemeClr val="accent2"/>
                                      </p:to>
                                    </p:animClr>
                                    <p:animClr clrSpc="rgb" dir="cw">
                                      <p:cBhvr>
                                        <p:cTn id="13" dur="1900" fill="hold">
                                          <p:stCondLst>
                                            <p:cond delay="100"/>
                                          </p:stCondLst>
                                        </p:cTn>
                                        <p:tgtEl>
                                          <p:spTgt spid="5">
                                            <p:txEl>
                                              <p:pRg st="0" end="0"/>
                                            </p:txEl>
                                          </p:spTgt>
                                        </p:tgtEl>
                                        <p:attrNameLst>
                                          <p:attrName>fillColor</p:attrName>
                                        </p:attrNameLst>
                                      </p:cBhvr>
                                      <p:to>
                                        <a:schemeClr val="accent2"/>
                                      </p:to>
                                    </p:animClr>
                                    <p:set>
                                      <p:cBhvr>
                                        <p:cTn id="14" dur="1900" fill="hold">
                                          <p:stCondLst>
                                            <p:cond delay="100"/>
                                          </p:stCondLst>
                                        </p:cTn>
                                        <p:tgtEl>
                                          <p:spTgt spid="5">
                                            <p:txEl>
                                              <p:pRg st="0" end="0"/>
                                            </p:txEl>
                                          </p:spTgt>
                                        </p:tgtEl>
                                        <p:attrNameLst>
                                          <p:attrName>fill.type</p:attrName>
                                        </p:attrNameLst>
                                      </p:cBhvr>
                                      <p:to>
                                        <p:strVal val="solid"/>
                                      </p:to>
                                    </p:set>
                                    <p:set>
                                      <p:cBhvr>
                                        <p:cTn id="15" dur="1900" fill="hold">
                                          <p:stCondLst>
                                            <p:cond delay="100"/>
                                          </p:stCondLst>
                                        </p:cTn>
                                        <p:tgtEl>
                                          <p:spTgt spid="5">
                                            <p:txEl>
                                              <p:pRg st="0" end="0"/>
                                            </p:txEl>
                                          </p:spTgt>
                                        </p:tgtEl>
                                        <p:attrNameLst>
                                          <p:attrName>fill.on</p:attrName>
                                        </p:attrNameLst>
                                      </p:cBhvr>
                                      <p:to>
                                        <p:strVal val="true"/>
                                      </p:to>
                                    </p:set>
                                    <p:animScale>
                                      <p:cBhvr>
                                        <p:cTn id="16" dur="200" fill="hold">
                                          <p:stCondLst>
                                            <p:cond delay="0"/>
                                          </p:stCondLst>
                                        </p:cTn>
                                        <p:tgtEl>
                                          <p:spTgt spid="5">
                                            <p:txEl>
                                              <p:pRg st="0" end="0"/>
                                            </p:txEl>
                                          </p:spTgt>
                                        </p:tgtEl>
                                      </p:cBhvr>
                                      <p:from x="100000" y="100000"/>
                                      <p:to x="100000" y="5000"/>
                                    </p:animScale>
                                    <p:animScale>
                                      <p:cBhvr>
                                        <p:cTn id="17" dur="200" fill="hold">
                                          <p:stCondLst>
                                            <p:cond delay="200"/>
                                          </p:stCondLst>
                                        </p:cTn>
                                        <p:tgtEl>
                                          <p:spTgt spid="5">
                                            <p:txEl>
                                              <p:pRg st="0" end="0"/>
                                            </p:txEl>
                                          </p:spTgt>
                                        </p:tgtEl>
                                      </p:cBhvr>
                                      <p:from x="100000" y="5000"/>
                                      <p:to x="120000" y="150000"/>
                                    </p:animScale>
                                    <p:animScale>
                                      <p:cBhvr>
                                        <p:cTn id="18" dur="600" fill="hold">
                                          <p:stCondLst>
                                            <p:cond delay="1400"/>
                                          </p:stCondLst>
                                        </p:cTn>
                                        <p:tgtEl>
                                          <p:spTgt spid="5">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Earthly Riche</a:t>
            </a:r>
            <a:r>
              <a:rPr lang="en-US" sz="3600" dirty="0" smtClean="0"/>
              <a:t>$</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514350" indent="-514350">
              <a:buFont typeface="+mj-lt"/>
              <a:buAutoNum type="arabicPeriod" startAt="2"/>
            </a:pPr>
            <a:r>
              <a:rPr lang="en-US" dirty="0" smtClean="0"/>
              <a:t>Earthly Riches</a:t>
            </a:r>
          </a:p>
          <a:p>
            <a:pPr marL="914400" lvl="1" indent="-514350"/>
            <a:r>
              <a:rPr lang="en-US" dirty="0" smtClean="0"/>
              <a:t>“Will you set your eyes on that which is not? For riches certainly make themselves wings; They fly away like an eagle toward heaven” (Prov. 23:5)</a:t>
            </a:r>
          </a:p>
          <a:p>
            <a:pPr marL="914400" lvl="1" indent="-514350"/>
            <a:r>
              <a:rPr lang="en-US" dirty="0" smtClean="0"/>
              <a:t>“For riches are not forever, Nor does a crown endure to all generations” (Prov. 27:24)</a:t>
            </a:r>
          </a:p>
          <a:p>
            <a:pPr marL="914400" lvl="1" indent="-514350"/>
            <a:r>
              <a:rPr lang="en-US" dirty="0" smtClean="0"/>
              <a:t>“Then I hated all my labor in which I had toiled under the sun, because I must leave it to the man who will come after me” (Eccl. 2:18)</a:t>
            </a:r>
          </a:p>
          <a:p>
            <a:pPr marL="914400" lvl="1" indent="-514350"/>
            <a:r>
              <a:rPr lang="en-US" dirty="0" smtClean="0"/>
              <a:t>“Command those who are rich in this present age not to be haughty, nor to trust in </a:t>
            </a:r>
            <a:r>
              <a:rPr lang="en-US" dirty="0" smtClean="0">
                <a:effectLst>
                  <a:glow rad="101600">
                    <a:schemeClr val="accent2">
                      <a:satMod val="175000"/>
                      <a:alpha val="40000"/>
                    </a:schemeClr>
                  </a:glow>
                </a:effectLst>
              </a:rPr>
              <a:t>uncertain riches </a:t>
            </a:r>
            <a:r>
              <a:rPr lang="en-US" dirty="0" smtClean="0"/>
              <a:t>but in the living God, who gives us richly all things to enjoy” (1 Tim. 6:17)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66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86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a:xfrm>
            <a:off x="457200" y="1600200"/>
            <a:ext cx="8229600" cy="5181600"/>
          </a:xfrm>
        </p:spPr>
        <p:txBody>
          <a:bodyPr>
            <a:normAutofit lnSpcReduction="10000"/>
          </a:bodyPr>
          <a:lstStyle/>
          <a:p>
            <a:pPr marL="514350" indent="-514350">
              <a:buFont typeface="+mj-lt"/>
              <a:buAutoNum type="arabicPeriod" startAt="3"/>
            </a:pPr>
            <a:r>
              <a:rPr lang="en-US" dirty="0" smtClean="0"/>
              <a:t>The Future</a:t>
            </a:r>
          </a:p>
          <a:p>
            <a:pPr marL="914400" lvl="1" indent="-514350"/>
            <a:r>
              <a:rPr lang="en-US" dirty="0" smtClean="0"/>
              <a:t>“Do not boast about tomorrow, For you do not know what a day may bring forth” (Prov. 27:1)</a:t>
            </a:r>
          </a:p>
          <a:p>
            <a:pPr marL="1314450" lvl="2" indent="-514350"/>
            <a:r>
              <a:rPr lang="en-US" dirty="0" smtClean="0"/>
              <a:t>Trust in no future; dwell in no past!</a:t>
            </a:r>
          </a:p>
          <a:p>
            <a:pPr marL="1314450" lvl="2" indent="-514350"/>
            <a:r>
              <a:rPr lang="en-US" dirty="0" smtClean="0"/>
              <a:t>Yet a fool does not make plans for the future (Prov. </a:t>
            </a:r>
            <a:r>
              <a:rPr lang="en-US" dirty="0" smtClean="0"/>
              <a:t>27:12; 24:27</a:t>
            </a:r>
            <a:r>
              <a:rPr lang="en-US" dirty="0" smtClean="0"/>
              <a:t>; Prov. 6:6-11; Prov. 22:3)</a:t>
            </a:r>
          </a:p>
          <a:p>
            <a:pPr marL="914400" lvl="1" indent="-514350"/>
            <a:r>
              <a:rPr lang="en-US" dirty="0" smtClean="0"/>
              <a:t>Do NOT BOAST about tomorrow, but rather BOAST in God all day</a:t>
            </a:r>
          </a:p>
          <a:p>
            <a:pPr marL="1314450" lvl="2" indent="-514350"/>
            <a:r>
              <a:rPr lang="en-US" dirty="0" smtClean="0"/>
              <a:t>“In God we boast all day long, And praise Your name forever. Selah” (Ps. 44:8)</a:t>
            </a:r>
          </a:p>
          <a:p>
            <a:pPr marL="1314450" lvl="2" indent="-514350"/>
            <a:r>
              <a:rPr lang="en-US" dirty="0" smtClean="0"/>
              <a:t>Whatever you do, do it in God (Col. 3:17)</a:t>
            </a:r>
          </a:p>
          <a:p>
            <a:pPr marL="1314450" lvl="2" indent="-514350"/>
            <a:r>
              <a:rPr lang="en-US" dirty="0" smtClean="0"/>
              <a:t>“If the Lord wills” (Jas. 4:13-16)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54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74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Benefits of Not Boasting in Tomorrow But In God</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smtClean="0"/>
              <a:t>So that tomorrow cannot mock you</a:t>
            </a:r>
          </a:p>
          <a:p>
            <a:pPr lvl="1"/>
            <a:r>
              <a:rPr lang="en-US" dirty="0" smtClean="0"/>
              <a:t>What a mockery tomorrow makes of millions who think they have decades to live when their life ends </a:t>
            </a:r>
            <a:r>
              <a:rPr lang="en-US" dirty="0" smtClean="0"/>
              <a:t>today (</a:t>
            </a:r>
            <a:r>
              <a:rPr lang="en-US" dirty="0" err="1" smtClean="0"/>
              <a:t>Lk</a:t>
            </a:r>
            <a:r>
              <a:rPr lang="en-US" dirty="0" smtClean="0"/>
              <a:t>. 12:20!</a:t>
            </a:r>
            <a:endParaRPr lang="en-US" dirty="0" smtClean="0"/>
          </a:p>
          <a:p>
            <a:pPr lvl="1"/>
            <a:r>
              <a:rPr lang="en-US" dirty="0" smtClean="0"/>
              <a:t>You do not know the future and you have very little, if any control over it</a:t>
            </a:r>
          </a:p>
          <a:p>
            <a:r>
              <a:rPr lang="en-US" dirty="0" smtClean="0"/>
              <a:t>So that you do not sin against God</a:t>
            </a:r>
          </a:p>
          <a:p>
            <a:r>
              <a:rPr lang="en-US" dirty="0" smtClean="0"/>
              <a:t>So that contentment/peace/security are established</a:t>
            </a:r>
          </a:p>
          <a:p>
            <a:pPr lvl="1"/>
            <a:r>
              <a:rPr lang="en-US" dirty="0" smtClean="0"/>
              <a:t>Trust in the God the Author of time</a:t>
            </a:r>
          </a:p>
          <a:p>
            <a:pPr lvl="1"/>
            <a:r>
              <a:rPr lang="en-US" dirty="0" smtClean="0"/>
              <a:t>Whatever comes tomorrow will be under God’s control</a:t>
            </a:r>
          </a:p>
          <a:p>
            <a:pPr lvl="1"/>
            <a:r>
              <a:rPr lang="en-US" dirty="0" smtClean="0"/>
              <a:t>If it brings adversity, then find value in it and rejoice (Prov. 15:15; Job 1:21)</a:t>
            </a:r>
          </a:p>
          <a:p>
            <a:pPr lvl="1"/>
            <a:r>
              <a:rPr lang="en-US" dirty="0" smtClean="0"/>
              <a:t>Philippians 1:21-26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Friendship</a:t>
            </a:r>
          </a:p>
          <a:p>
            <a:pPr lvl="1"/>
            <a:r>
              <a:rPr lang="en-US" dirty="0" smtClean="0"/>
              <a:t>Friendship, while a wonderful thing to experience, is uncertain</a:t>
            </a:r>
          </a:p>
          <a:p>
            <a:pPr lvl="2"/>
            <a:r>
              <a:rPr lang="en-US" dirty="0" smtClean="0"/>
              <a:t>It can be </a:t>
            </a:r>
            <a:r>
              <a:rPr lang="en-US" dirty="0" smtClean="0"/>
              <a:t>here </a:t>
            </a:r>
            <a:r>
              <a:rPr lang="en-US" dirty="0" smtClean="0"/>
              <a:t>thriving </a:t>
            </a:r>
            <a:r>
              <a:rPr lang="en-US" dirty="0" smtClean="0"/>
              <a:t>today…then gone </a:t>
            </a:r>
            <a:r>
              <a:rPr lang="en-US" dirty="0" smtClean="0"/>
              <a:t>tomorrow</a:t>
            </a:r>
          </a:p>
          <a:p>
            <a:pPr lvl="1"/>
            <a:r>
              <a:rPr lang="en-US" dirty="0" smtClean="0"/>
              <a:t>“The time is coming, and is already here, when all of you will be scattered. Each of you will go your own way and leave me all alone. Yet, I’m not all alone, because the Father is with me” (Jn. 16:32, GWV)</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05"/>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 calcmode="lin" valueType="num">
                                      <p:cBhvr>
                                        <p:cTn id="9" dur="3000" fill="hold"/>
                                        <p:tgtEl>
                                          <p:spTgt spid="2"/>
                                        </p:tgtEl>
                                        <p:attrNameLst>
                                          <p:attrName>ppt_x</p:attrName>
                                        </p:attrNameLst>
                                      </p:cBhvr>
                                      <p:tavLst>
                                        <p:tav tm="0">
                                          <p:val>
                                            <p:strVal val="#ppt_x-.2"/>
                                          </p:val>
                                        </p:tav>
                                        <p:tav tm="100000">
                                          <p:val>
                                            <p:strVal val="#ppt_x"/>
                                          </p:val>
                                        </p:tav>
                                      </p:tavLst>
                                    </p:anim>
                                    <p:anim calcmode="lin" valueType="num">
                                      <p:cBhvr>
                                        <p:cTn id="10" dur="3000" fill="hold"/>
                                        <p:tgtEl>
                                          <p:spTgt spid="2"/>
                                        </p:tgtEl>
                                        <p:attrNameLst>
                                          <p:attrName>ppt_y</p:attrName>
                                        </p:attrNameLst>
                                      </p:cBhvr>
                                      <p:tavLst>
                                        <p:tav tm="0">
                                          <p:val>
                                            <p:strVal val="#ppt_y"/>
                                          </p:val>
                                        </p:tav>
                                        <p:tav tm="100000">
                                          <p:val>
                                            <p:strVal val="#ppt_y"/>
                                          </p:val>
                                        </p:tav>
                                      </p:tavLst>
                                    </p:anim>
                                    <p:animEffect transition="in" filter="fade">
                                      <p:cBhvr>
                                        <p:cTn id="11" dur="3000"/>
                                        <p:tgtEl>
                                          <p:spTgt spid="2"/>
                                        </p:tgtEl>
                                      </p:cBhvr>
                                    </p:animEffect>
                                  </p:childTnLst>
                                </p:cTn>
                              </p:par>
                            </p:childTnLst>
                          </p:cTn>
                        </p:par>
                        <p:par>
                          <p:cTn id="12" fill="hold">
                            <p:stCondLst>
                              <p:cond delay="57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77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Barnes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“It matters little who else forsakes us if God be with us in the hour of pain and of death; and though poor, forsaken, or despised, yet, if we have the consciousness of his presence and his </a:t>
            </a:r>
            <a:r>
              <a:rPr lang="en-US" dirty="0" err="1" smtClean="0"/>
              <a:t>favour</a:t>
            </a:r>
            <a:r>
              <a:rPr lang="en-US" dirty="0" smtClean="0"/>
              <a:t>, then we may fear no evil. His rod and his staff, they will comfort us. Without his </a:t>
            </a:r>
            <a:r>
              <a:rPr lang="en-US" dirty="0" err="1" smtClean="0"/>
              <a:t>favour</a:t>
            </a:r>
            <a:r>
              <a:rPr lang="en-US" dirty="0" smtClean="0"/>
              <a:t> then, death will be full of horrors, though we be surrounded by weeping relatives, and by all the </a:t>
            </a:r>
            <a:r>
              <a:rPr lang="en-US" dirty="0" err="1" smtClean="0"/>
              <a:t>honour</a:t>
            </a:r>
            <a:r>
              <a:rPr lang="en-US" dirty="0" smtClean="0"/>
              <a:t>, and </a:t>
            </a:r>
            <a:r>
              <a:rPr lang="en-US" dirty="0" err="1" smtClean="0"/>
              <a:t>splendour</a:t>
            </a:r>
            <a:r>
              <a:rPr lang="en-US" dirty="0" smtClean="0"/>
              <a:t>, and wealth which the world can bestow. The Christian can die saying, I am not alone, because the Father is with me. The sinner dies without a friend that can alleviate his sufferings—without one source of real joy”</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Are often fickle</a:t>
            </a:r>
          </a:p>
          <a:p>
            <a:r>
              <a:rPr lang="en-US" dirty="0" smtClean="0"/>
              <a:t>Are often superficial</a:t>
            </a:r>
          </a:p>
          <a:p>
            <a:pPr lvl="1"/>
            <a:r>
              <a:rPr lang="en-US" dirty="0" smtClean="0"/>
              <a:t>Built on sandy ground</a:t>
            </a:r>
          </a:p>
          <a:p>
            <a:pPr lvl="1"/>
            <a:r>
              <a:rPr lang="en-US" dirty="0" smtClean="0"/>
              <a:t>Having a “buddy, buddy” relationship with one doesn’t equal true friendship</a:t>
            </a:r>
          </a:p>
          <a:p>
            <a:pPr lvl="1"/>
            <a:r>
              <a:rPr lang="en-US" dirty="0" smtClean="0"/>
              <a:t>Attracted by a love of money, “Wealth makes many friends, But the poor is separated from his friend” (Prov. 19:4)</a:t>
            </a:r>
          </a:p>
          <a:p>
            <a:pPr lvl="2"/>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And Faithful Friendship</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Can be tested with rebuke</a:t>
            </a:r>
          </a:p>
          <a:p>
            <a:pPr lvl="1"/>
            <a:r>
              <a:rPr lang="en-US" dirty="0" smtClean="0"/>
              <a:t>“Open rebuke is better than love carefully concealed. Faithful are the wounds of a friend, But the kisses of an enemy are deceitful” </a:t>
            </a:r>
            <a:br>
              <a:rPr lang="en-US" dirty="0" smtClean="0"/>
            </a:br>
            <a:r>
              <a:rPr lang="en-US" dirty="0" smtClean="0"/>
              <a:t>(Prov. 27:5, 6)</a:t>
            </a:r>
          </a:p>
          <a:p>
            <a:pPr lvl="1"/>
            <a:r>
              <a:rPr lang="en-US" dirty="0" smtClean="0"/>
              <a:t>Any friendship that cannot withstand rebuke is not a faithful friendship</a:t>
            </a:r>
          </a:p>
          <a:p>
            <a:pPr lvl="1"/>
            <a:r>
              <a:rPr lang="en-US" dirty="0" smtClean="0"/>
              <a:t>“Plain and faithful rebukes are better, not only than secret hatred, but than love which compliments in sin, to the hurt of the soul (Matthew Henry)</a:t>
            </a:r>
          </a:p>
          <a:p>
            <a:pPr lvl="1"/>
            <a:r>
              <a:rPr lang="en-US" dirty="0" smtClean="0"/>
              <a:t>An enemy will kiss you when you need slapped!</a:t>
            </a:r>
          </a:p>
          <a:p>
            <a:r>
              <a:rPr lang="en-US" dirty="0" smtClean="0"/>
              <a:t>Is built on trust</a:t>
            </a:r>
          </a:p>
          <a:p>
            <a:pPr lvl="1"/>
            <a:r>
              <a:rPr lang="en-US" dirty="0" smtClean="0"/>
              <a:t>Looks out for the other’s welfare</a:t>
            </a:r>
          </a:p>
          <a:p>
            <a:pPr lvl="1"/>
            <a:r>
              <a:rPr lang="en-US" dirty="0" smtClean="0"/>
              <a:t>Can be relied on</a:t>
            </a:r>
          </a:p>
          <a:p>
            <a:r>
              <a:rPr lang="en-US" dirty="0" smtClean="0"/>
              <a:t>Is maintained and nurtured by “likeness” on things of merit</a:t>
            </a:r>
          </a:p>
          <a:p>
            <a:pPr lvl="1"/>
            <a:r>
              <a:rPr lang="en-US" dirty="0" smtClean="0"/>
              <a:t>“Now when he had finished speaking to Saul, the soul of Jonathan was knit to the soul of David, and Jonathan loved him as his own soul” (1 Sam. 18:1)</a:t>
            </a:r>
          </a:p>
          <a:p>
            <a:pPr lvl="2"/>
            <a:r>
              <a:rPr lang="en-US" dirty="0" smtClean="0"/>
              <a:t>Jonathan was like a self-portrait of David’s own soul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C6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C6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2665</Words>
  <Application>Microsoft Office PowerPoint</Application>
  <PresentationFormat>On-screen Show (4:3)</PresentationFormat>
  <Paragraphs>170</Paragraphs>
  <Slides>22</Slides>
  <Notes>10</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Uncertainties In This Life</vt:lpstr>
      <vt:lpstr>Beauty</vt:lpstr>
      <vt:lpstr>Earthly Riche$</vt:lpstr>
      <vt:lpstr>The Future</vt:lpstr>
      <vt:lpstr>The Benefits of Not Boasting in Tomorrow But In God</vt:lpstr>
      <vt:lpstr>Friendship</vt:lpstr>
      <vt:lpstr>Albert Barnes</vt:lpstr>
      <vt:lpstr>Friendships</vt:lpstr>
      <vt:lpstr>True And Faithful Friendship</vt:lpstr>
      <vt:lpstr>Does This Describe You &amp; Me?</vt:lpstr>
      <vt:lpstr>BRETHREN:</vt:lpstr>
      <vt:lpstr>2 Timothy 4:16-18</vt:lpstr>
      <vt:lpstr>Life</vt:lpstr>
      <vt:lpstr>Life At Its Best State</vt:lpstr>
      <vt:lpstr>Man’s Life</vt:lpstr>
      <vt:lpstr>Man’s Life</vt:lpstr>
      <vt:lpstr>Shadows Pursuing Shadows</vt:lpstr>
      <vt:lpstr>Shadows Pursuing Shadows</vt:lpstr>
      <vt:lpstr>Shadows Pursuing Shadows</vt:lpstr>
      <vt:lpstr>Shadows Pursuing Shadows</vt:lpstr>
      <vt:lpstr>Shadows Pursuing Shadows</vt:lpstr>
      <vt:lpstr>Rather than chase shadows, pursue the “Son”  it is certain that you will stand before Him (2 Cor. 5:10)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Uncertainties In This Life</dc:title>
  <dc:creator>Steven J. Wallace</dc:creator>
  <cp:lastModifiedBy>Steven J. Wallace</cp:lastModifiedBy>
  <cp:revision>14</cp:revision>
  <dcterms:created xsi:type="dcterms:W3CDTF">2010-02-02T04:16:26Z</dcterms:created>
  <dcterms:modified xsi:type="dcterms:W3CDTF">2010-10-30T17:43:04Z</dcterms:modified>
</cp:coreProperties>
</file>