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1" r:id="rId4"/>
    <p:sldId id="258" r:id="rId5"/>
    <p:sldId id="259" r:id="rId6"/>
    <p:sldId id="261" r:id="rId7"/>
    <p:sldId id="262" r:id="rId8"/>
    <p:sldId id="272" r:id="rId9"/>
    <p:sldId id="266" r:id="rId10"/>
    <p:sldId id="263" r:id="rId11"/>
    <p:sldId id="264" r:id="rId12"/>
    <p:sldId id="269" r:id="rId13"/>
    <p:sldId id="270"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84" autoAdjust="0"/>
  </p:normalViewPr>
  <p:slideViewPr>
    <p:cSldViewPr>
      <p:cViewPr varScale="1">
        <p:scale>
          <a:sx n="71" d="100"/>
          <a:sy n="71"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92BFD-B41D-4725-B487-2B3FEB51F5CD}" type="datetimeFigureOut">
              <a:rPr lang="en-US" smtClean="0"/>
              <a:pPr/>
              <a:t>8/19/2010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CD685-A66B-441A-A965-9A52F68B1EC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FCD685-A66B-441A-A965-9A52F68B1ECF}"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8FCD685-A66B-441A-A965-9A52F68B1ECF}"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598E4E-D7DB-47D4-BA08-4A18D9099848}" type="slidenum">
              <a:rPr lang="en-US" smtClean="0">
                <a:cs typeface="Arial" pitchFamily="34" charset="0"/>
              </a:rPr>
              <a:pPr fontAlgn="base">
                <a:spcBef>
                  <a:spcPct val="0"/>
                </a:spcBef>
                <a:spcAft>
                  <a:spcPct val="0"/>
                </a:spcAft>
                <a:defRPr/>
              </a:pPr>
              <a:t>14</a:t>
            </a:fld>
            <a:endParaRPr 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9D4509-C6FB-4449-B0F3-437375B21028}" type="datetimeFigureOut">
              <a:rPr lang="en-US" smtClean="0"/>
              <a:pPr/>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D4509-C6FB-4449-B0F3-437375B21028}" type="datetimeFigureOut">
              <a:rPr lang="en-US" smtClean="0"/>
              <a:pPr/>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D4509-C6FB-4449-B0F3-437375B21028}" type="datetimeFigureOut">
              <a:rPr lang="en-US" smtClean="0"/>
              <a:pPr/>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D4509-C6FB-4449-B0F3-437375B21028}" type="datetimeFigureOut">
              <a:rPr lang="en-US" smtClean="0"/>
              <a:pPr/>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D4509-C6FB-4449-B0F3-437375B21028}" type="datetimeFigureOut">
              <a:rPr lang="en-US" smtClean="0"/>
              <a:pPr/>
              <a:t>8/19/2010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9D4509-C6FB-4449-B0F3-437375B21028}" type="datetimeFigureOut">
              <a:rPr lang="en-US" smtClean="0"/>
              <a:pPr/>
              <a:t>8/19/2010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9D4509-C6FB-4449-B0F3-437375B21028}" type="datetimeFigureOut">
              <a:rPr lang="en-US" smtClean="0"/>
              <a:pPr/>
              <a:t>8/19/2010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9D4509-C6FB-4449-B0F3-437375B21028}" type="datetimeFigureOut">
              <a:rPr lang="en-US" smtClean="0"/>
              <a:pPr/>
              <a:t>8/19/2010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D4509-C6FB-4449-B0F3-437375B21028}" type="datetimeFigureOut">
              <a:rPr lang="en-US" smtClean="0"/>
              <a:pPr/>
              <a:t>8/19/2010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D4509-C6FB-4449-B0F3-437375B21028}" type="datetimeFigureOut">
              <a:rPr lang="en-US" smtClean="0"/>
              <a:pPr/>
              <a:t>8/19/2010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D4509-C6FB-4449-B0F3-437375B21028}" type="datetimeFigureOut">
              <a:rPr lang="en-US" smtClean="0"/>
              <a:pPr/>
              <a:t>8/19/2010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BB3DDF-A53F-48BF-A13D-43302165C32B}"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D4509-C6FB-4449-B0F3-437375B21028}" type="datetimeFigureOut">
              <a:rPr lang="en-US" smtClean="0"/>
              <a:pPr/>
              <a:t>8/19/2010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B3DDF-A53F-48BF-A13D-43302165C32B}" type="slidenum">
              <a:rPr lang="en-US" smtClean="0"/>
              <a:pPr/>
              <a:t>‹#›</a:t>
            </a:fld>
            <a:endParaRPr lang="en-US"/>
          </a:p>
        </p:txBody>
      </p:sp>
      <p:pic>
        <p:nvPicPr>
          <p:cNvPr id="7" name="Picture 6" descr="http://t3.gstatic.com/images?q=tbn:ANd9GcRuc89pXNmZPlwWPsUVMqkZs1nwVNNCSe9hwxHMotn7Ps6enDg&amp;t=1&amp;usg=__T3AKQYtIKGU9_lVfzaHOaR4qwtA="/>
          <p:cNvPicPr/>
          <p:nvPr userDrawn="1"/>
        </p:nvPicPr>
        <p:blipFill>
          <a:blip r:embed="rId13" cstate="print">
            <a:lum bright="70000" contrast="-70000"/>
          </a:blip>
          <a:srcRect/>
          <a:stretch>
            <a:fillRect/>
          </a:stretch>
        </p:blipFill>
        <p:spPr bwMode="auto">
          <a:xfrm>
            <a:off x="0" y="0"/>
            <a:ext cx="91440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1375937" y="1979474"/>
            <a:ext cx="6392134" cy="1754326"/>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of the </a:t>
            </a:r>
            <a:endPar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a:t>
            </a: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of Christ</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p:txBody>
          <a:bodyPr>
            <a:normAutofit/>
          </a:bodyPr>
          <a:lstStyle/>
          <a:p>
            <a:pPr>
              <a:buNone/>
            </a:pPr>
            <a:r>
              <a:rPr lang="en-US" dirty="0"/>
              <a:t>IV. Made </a:t>
            </a:r>
            <a:r>
              <a:rPr lang="en-US" dirty="0" smtClean="0"/>
              <a:t>enemies</a:t>
            </a:r>
            <a:endParaRPr lang="en-US" dirty="0"/>
          </a:p>
          <a:p>
            <a:pPr>
              <a:buNone/>
            </a:pPr>
            <a:r>
              <a:rPr lang="en-US" dirty="0"/>
              <a:t>   A. Among brethren  </a:t>
            </a:r>
            <a:r>
              <a:rPr lang="en-US" dirty="0" smtClean="0"/>
              <a:t>Phil. </a:t>
            </a:r>
            <a:r>
              <a:rPr lang="en-US" dirty="0" smtClean="0"/>
              <a:t>3:18; </a:t>
            </a:r>
            <a:r>
              <a:rPr lang="en-US" dirty="0" smtClean="0"/>
              <a:t>Acts </a:t>
            </a:r>
            <a:r>
              <a:rPr lang="en-US" dirty="0" smtClean="0"/>
              <a:t>15:1,6</a:t>
            </a:r>
            <a:endParaRPr lang="en-US" i="1" dirty="0"/>
          </a:p>
          <a:p>
            <a:pPr>
              <a:buNone/>
            </a:pPr>
            <a:r>
              <a:rPr lang="en-US" dirty="0" smtClean="0"/>
              <a:t>   </a:t>
            </a:r>
            <a:r>
              <a:rPr lang="en-US" dirty="0"/>
              <a:t>B. Among the world  </a:t>
            </a:r>
            <a:r>
              <a:rPr lang="en-US" dirty="0" smtClean="0"/>
              <a:t>Jn</a:t>
            </a:r>
            <a:r>
              <a:rPr lang="en-US" dirty="0"/>
              <a:t>. 15:18; 1 Cor. 4:9, </a:t>
            </a:r>
            <a:r>
              <a:rPr lang="en-US" dirty="0" smtClean="0"/>
              <a:t>13;</a:t>
            </a:r>
            <a:br>
              <a:rPr lang="en-US" dirty="0" smtClean="0"/>
            </a:br>
            <a:r>
              <a:rPr lang="en-US" dirty="0" smtClean="0"/>
              <a:t>				</a:t>
            </a:r>
            <a:r>
              <a:rPr lang="en-US" dirty="0" smtClean="0"/>
              <a:t>2 Tim. 3:12</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a:xfrm>
            <a:off x="228600" y="1600200"/>
            <a:ext cx="8686800" cy="4876800"/>
          </a:xfrm>
        </p:spPr>
        <p:txBody>
          <a:bodyPr>
            <a:noAutofit/>
          </a:bodyPr>
          <a:lstStyle/>
          <a:p>
            <a:pPr>
              <a:buNone/>
            </a:pPr>
            <a:r>
              <a:rPr lang="en-US" dirty="0"/>
              <a:t>V. Effect nullified by man’s wisdom  </a:t>
            </a:r>
            <a:r>
              <a:rPr lang="en-US" dirty="0" smtClean="0"/>
              <a:t>1 Cor.  1:17-21</a:t>
            </a:r>
            <a:endParaRPr lang="en-US" dirty="0"/>
          </a:p>
          <a:p>
            <a:pPr>
              <a:buNone/>
            </a:pPr>
            <a:r>
              <a:rPr lang="en-US" dirty="0"/>
              <a:t>   A. How can man’s wisdom nullify cross? </a:t>
            </a:r>
            <a:r>
              <a:rPr lang="en-US" dirty="0" smtClean="0"/>
              <a:t> 		Mt</a:t>
            </a:r>
            <a:r>
              <a:rPr lang="en-US" dirty="0"/>
              <a:t>. </a:t>
            </a:r>
            <a:r>
              <a:rPr lang="en-US" dirty="0" smtClean="0"/>
              <a:t>13:14-15</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a:xfrm>
            <a:off x="228600" y="1600200"/>
            <a:ext cx="8686800" cy="4876800"/>
          </a:xfrm>
        </p:spPr>
        <p:txBody>
          <a:bodyPr>
            <a:noAutofit/>
          </a:bodyPr>
          <a:lstStyle/>
          <a:p>
            <a:pPr>
              <a:buNone/>
            </a:pPr>
            <a:r>
              <a:rPr lang="en-US" dirty="0"/>
              <a:t>V. Effect nullified by man’s wisdom  </a:t>
            </a:r>
            <a:r>
              <a:rPr lang="en-US" dirty="0" smtClean="0"/>
              <a:t>1 Cor.  1:17-21</a:t>
            </a:r>
            <a:endParaRPr lang="en-US" dirty="0"/>
          </a:p>
          <a:p>
            <a:pPr>
              <a:buNone/>
            </a:pPr>
            <a:r>
              <a:rPr lang="en-US" dirty="0" smtClean="0"/>
              <a:t>	B</a:t>
            </a:r>
            <a:r>
              <a:rPr lang="en-US" dirty="0"/>
              <a:t>. Human wisdom has produced</a:t>
            </a:r>
          </a:p>
          <a:p>
            <a:pPr>
              <a:buNone/>
            </a:pPr>
            <a:r>
              <a:rPr lang="en-US" dirty="0"/>
              <a:t>      1. other </a:t>
            </a:r>
            <a:r>
              <a:rPr lang="en-US" dirty="0" smtClean="0"/>
              <a:t>creators</a:t>
            </a:r>
            <a:endParaRPr lang="en-US" dirty="0"/>
          </a:p>
          <a:p>
            <a:pPr>
              <a:buNone/>
            </a:pPr>
            <a:r>
              <a:rPr lang="en-US" dirty="0"/>
              <a:t>      2. other </a:t>
            </a:r>
            <a:r>
              <a:rPr lang="en-US" dirty="0" smtClean="0"/>
              <a:t>revelations</a:t>
            </a:r>
            <a:endParaRPr lang="en-US" dirty="0"/>
          </a:p>
          <a:p>
            <a:pPr>
              <a:buNone/>
            </a:pPr>
            <a:r>
              <a:rPr lang="en-US" dirty="0"/>
              <a:t>      3. other </a:t>
            </a:r>
            <a:r>
              <a:rPr lang="en-US" dirty="0" smtClean="0"/>
              <a:t>teachings</a:t>
            </a:r>
            <a:endParaRPr lang="en-US" dirty="0"/>
          </a:p>
          <a:p>
            <a:pPr>
              <a:buNone/>
            </a:pPr>
            <a:r>
              <a:rPr lang="en-US" dirty="0"/>
              <a:t>      4. other </a:t>
            </a:r>
            <a:r>
              <a:rPr lang="en-US" dirty="0" smtClean="0"/>
              <a:t>attitudes</a:t>
            </a:r>
            <a:endParaRPr lang="en-US" dirty="0"/>
          </a:p>
          <a:p>
            <a:pPr>
              <a:buNone/>
            </a:pPr>
            <a:r>
              <a:rPr lang="en-US" dirty="0" smtClean="0"/>
              <a:t>	</a:t>
            </a:r>
            <a:r>
              <a:rPr lang="en-US" dirty="0"/>
              <a:t>	* “I don’t __, like </a:t>
            </a:r>
            <a:r>
              <a:rPr lang="en-US" dirty="0" smtClean="0"/>
              <a:t>they </a:t>
            </a:r>
            <a:r>
              <a:rPr lang="en-US" dirty="0"/>
              <a:t>do</a:t>
            </a:r>
            <a:r>
              <a:rPr lang="en-US" dirty="0" smtClean="0"/>
              <a:t>”  (2 Cor. 10:12)</a:t>
            </a:r>
            <a:endParaRPr lang="en-US" dirty="0"/>
          </a:p>
          <a:p>
            <a:pPr>
              <a:buNone/>
            </a:pPr>
            <a:r>
              <a:rPr lang="en-US" dirty="0" smtClean="0"/>
              <a:t>	</a:t>
            </a:r>
            <a:r>
              <a:rPr lang="en-US" dirty="0"/>
              <a:t>	* “God knows my heart…”</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500"/>
                                        <p:tgtEl>
                                          <p:spTgt spid="3">
                                            <p:txEl>
                                              <p:pRg st="2" end="2"/>
                                            </p:txEl>
                                          </p:spTgt>
                                        </p:tgtEl>
                                      </p:cBhvr>
                                    </p:animEffect>
                                    <p:anim calcmode="lin" valueType="num">
                                      <p:cBhvr>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anim calcmode="lin" valueType="num">
                                      <p:cBhvr>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anim calcmode="lin" valueType="num">
                                      <p:cBhvr>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anim calcmode="lin" valueType="num">
                                      <p:cBhvr>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Cross </a:t>
            </a:r>
            <a:r>
              <a:rPr lang="en-US" smtClean="0"/>
              <a:t>of Jesus Is </a:t>
            </a:r>
            <a:r>
              <a:rPr lang="en-US" dirty="0" smtClean="0"/>
              <a:t>A Cross:</a:t>
            </a:r>
            <a:endParaRPr lang="en-US" dirty="0"/>
          </a:p>
        </p:txBody>
      </p:sp>
      <p:sp>
        <p:nvSpPr>
          <p:cNvPr id="3" name="Content Placeholder 2"/>
          <p:cNvSpPr>
            <a:spLocks noGrp="1"/>
          </p:cNvSpPr>
          <p:nvPr>
            <p:ph idx="1"/>
          </p:nvPr>
        </p:nvSpPr>
        <p:spPr/>
        <p:txBody>
          <a:bodyPr/>
          <a:lstStyle/>
          <a:p>
            <a:pPr>
              <a:buNone/>
            </a:pPr>
            <a:r>
              <a:rPr lang="en-US" dirty="0" smtClean="0"/>
              <a:t>1. Of suffering</a:t>
            </a:r>
          </a:p>
          <a:p>
            <a:pPr>
              <a:buNone/>
            </a:pPr>
            <a:r>
              <a:rPr lang="en-US" dirty="0" smtClean="0"/>
              <a:t>2. Making peace available</a:t>
            </a:r>
          </a:p>
          <a:p>
            <a:pPr>
              <a:buNone/>
            </a:pPr>
            <a:r>
              <a:rPr lang="en-US" dirty="0" smtClean="0"/>
              <a:t>3. Causing offense</a:t>
            </a:r>
          </a:p>
          <a:p>
            <a:pPr>
              <a:buNone/>
            </a:pPr>
            <a:r>
              <a:rPr lang="en-US" dirty="0" smtClean="0"/>
              <a:t>4. Making enemies</a:t>
            </a:r>
          </a:p>
          <a:p>
            <a:pPr>
              <a:buNone/>
            </a:pPr>
            <a:r>
              <a:rPr lang="en-US" dirty="0" smtClean="0"/>
              <a:t>5. Nullified by human wisdom</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0" y="4724400"/>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2051" name="Rectangle 2"/>
          <p:cNvSpPr>
            <a:spLocks noGrp="1" noChangeArrowheads="1"/>
          </p:cNvSpPr>
          <p:nvPr>
            <p:ph type="title"/>
          </p:nvPr>
        </p:nvSpPr>
        <p:spPr>
          <a:xfrm>
            <a:off x="0" y="0"/>
            <a:ext cx="9144000" cy="990600"/>
          </a:xfrm>
          <a:solidFill>
            <a:srgbClr val="FFFF00"/>
          </a:solidFill>
        </p:spPr>
        <p:txBody>
          <a:bodyPr/>
          <a:lstStyle/>
          <a:p>
            <a:pPr eaLnBrk="1" hangingPunct="1"/>
            <a:r>
              <a:rPr lang="en-US" sz="4600" b="1" smtClean="0">
                <a:solidFill>
                  <a:schemeClr val="tx1"/>
                </a:solidFill>
                <a:latin typeface="Ameretto"/>
              </a:rPr>
              <a:t>“What Must I Do To Be Saved?”</a:t>
            </a:r>
          </a:p>
        </p:txBody>
      </p:sp>
      <p:sp>
        <p:nvSpPr>
          <p:cNvPr id="6147" name="Text Box 3"/>
          <p:cNvSpPr txBox="1">
            <a:spLocks noChangeArrowheads="1"/>
          </p:cNvSpPr>
          <p:nvPr/>
        </p:nvSpPr>
        <p:spPr bwMode="auto">
          <a:xfrm>
            <a:off x="533400" y="990600"/>
            <a:ext cx="8382000" cy="3629025"/>
          </a:xfrm>
          <a:prstGeom prst="rect">
            <a:avLst/>
          </a:prstGeom>
          <a:noFill/>
          <a:ln w="9525">
            <a:noFill/>
            <a:miter lim="800000"/>
            <a:headEnd/>
            <a:tailEnd/>
          </a:ln>
          <a:effectLst/>
        </p:spPr>
        <p:txBody>
          <a:bodyPr>
            <a:spAutoFit/>
          </a:bodyPr>
          <a:lstStyle/>
          <a:p>
            <a:pPr algn="ctr">
              <a:spcBef>
                <a:spcPct val="20000"/>
              </a:spcBef>
              <a:defRPr/>
            </a:pPr>
            <a:r>
              <a:rPr lang="en-US" sz="4000" b="1">
                <a:effectLst>
                  <a:outerShdw blurRad="38100" dist="38100" dir="2700000" algn="tl">
                    <a:srgbClr val="FFFFFF"/>
                  </a:outerShdw>
                </a:effectLst>
                <a:latin typeface="Calisto MT" pitchFamily="18" charset="0"/>
              </a:rPr>
              <a:t>Hear The Gospel (Rom. 10:17)</a:t>
            </a:r>
          </a:p>
          <a:p>
            <a:pPr algn="ctr">
              <a:spcBef>
                <a:spcPct val="20000"/>
              </a:spcBef>
              <a:defRPr/>
            </a:pPr>
            <a:r>
              <a:rPr lang="en-US" sz="4000" b="1">
                <a:effectLst>
                  <a:outerShdw blurRad="38100" dist="38100" dir="2700000" algn="tl">
                    <a:srgbClr val="FFFFFF"/>
                  </a:outerShdw>
                </a:effectLst>
                <a:latin typeface="Calisto MT" pitchFamily="18" charset="0"/>
              </a:rPr>
              <a:t>Believe In Christ (Jn. 8:24)</a:t>
            </a:r>
          </a:p>
          <a:p>
            <a:pPr algn="ctr">
              <a:spcBef>
                <a:spcPct val="20000"/>
              </a:spcBef>
              <a:defRPr/>
            </a:pPr>
            <a:r>
              <a:rPr lang="en-US" sz="4000" b="1">
                <a:effectLst>
                  <a:outerShdw blurRad="38100" dist="38100" dir="2700000" algn="tl">
                    <a:srgbClr val="FFFFFF"/>
                  </a:outerShdw>
                </a:effectLst>
                <a:latin typeface="Calisto MT" pitchFamily="18" charset="0"/>
              </a:rPr>
              <a:t>Repent Of Sins (Acts 2:38)</a:t>
            </a:r>
          </a:p>
          <a:p>
            <a:pPr algn="ctr">
              <a:spcBef>
                <a:spcPct val="20000"/>
              </a:spcBef>
              <a:defRPr/>
            </a:pPr>
            <a:r>
              <a:rPr lang="en-US" sz="4000" b="1">
                <a:effectLst>
                  <a:outerShdw blurRad="38100" dist="38100" dir="2700000" algn="tl">
                    <a:srgbClr val="FFFFFF"/>
                  </a:outerShdw>
                </a:effectLst>
                <a:latin typeface="Calisto MT" pitchFamily="18" charset="0"/>
              </a:rPr>
              <a:t>Confess Christ (Rom. 10:10)</a:t>
            </a:r>
          </a:p>
          <a:p>
            <a:pPr algn="ctr">
              <a:spcBef>
                <a:spcPct val="20000"/>
              </a:spcBef>
              <a:defRPr/>
            </a:pPr>
            <a:r>
              <a:rPr lang="en-US" sz="4000" b="1">
                <a:effectLst>
                  <a:outerShdw blurRad="38100" dist="38100" dir="2700000" algn="tl">
                    <a:srgbClr val="FFFFFF"/>
                  </a:outerShdw>
                </a:effectLst>
                <a:latin typeface="Calisto MT" pitchFamily="18" charset="0"/>
              </a:rPr>
              <a:t>Be Baptized (I Pet. 3:21)</a:t>
            </a:r>
          </a:p>
        </p:txBody>
      </p:sp>
      <p:sp>
        <p:nvSpPr>
          <p:cNvPr id="6148" name="Text Box 4"/>
          <p:cNvSpPr txBox="1">
            <a:spLocks noChangeArrowheads="1"/>
          </p:cNvSpPr>
          <p:nvPr/>
        </p:nvSpPr>
        <p:spPr bwMode="auto">
          <a:xfrm>
            <a:off x="228600" y="4648200"/>
            <a:ext cx="8915400" cy="1816100"/>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sz="4000" b="1" u="sng" dirty="0">
                <a:effectLst>
                  <a:outerShdw blurRad="38100" dist="38100" dir="2700000" algn="tl">
                    <a:srgbClr val="FFFFFF"/>
                  </a:outerShdw>
                </a:effectLst>
                <a:latin typeface="Calisto MT" pitchFamily="18" charset="0"/>
                <a:cs typeface="+mn-cs"/>
              </a:rPr>
              <a:t>For The Erring Child:</a:t>
            </a:r>
            <a:r>
              <a:rPr lang="en-US" sz="4000" b="1" dirty="0">
                <a:effectLst>
                  <a:outerShdw blurRad="38100" dist="38100" dir="2700000" algn="tl">
                    <a:srgbClr val="FFFFFF"/>
                  </a:outerShdw>
                </a:effectLst>
                <a:latin typeface="Calisto MT" pitchFamily="18" charset="0"/>
                <a:cs typeface="+mn-cs"/>
              </a:rPr>
              <a:t> </a:t>
            </a:r>
          </a:p>
          <a:p>
            <a:pPr algn="ctr" fontAlgn="auto">
              <a:spcBef>
                <a:spcPts val="0"/>
              </a:spcBef>
              <a:spcAft>
                <a:spcPts val="0"/>
              </a:spcAft>
              <a:defRPr/>
            </a:pPr>
            <a:r>
              <a:rPr lang="en-US" sz="3600" b="1" dirty="0">
                <a:effectLst>
                  <a:outerShdw blurRad="38100" dist="38100" dir="2700000" algn="tl">
                    <a:srgbClr val="FFFFFF"/>
                  </a:outerShdw>
                </a:effectLst>
                <a:latin typeface="Calisto MT" pitchFamily="18" charset="0"/>
                <a:cs typeface="+mn-cs"/>
              </a:rPr>
              <a:t>Repent (Acts 8:22), Confess (I Jn. 1:9),</a:t>
            </a:r>
          </a:p>
          <a:p>
            <a:pPr algn="ctr" fontAlgn="auto">
              <a:spcBef>
                <a:spcPts val="0"/>
              </a:spcBef>
              <a:spcAft>
                <a:spcPts val="0"/>
              </a:spcAft>
              <a:defRPr/>
            </a:pPr>
            <a:r>
              <a:rPr lang="en-US" sz="3600" b="1" dirty="0">
                <a:effectLst>
                  <a:outerShdw blurRad="38100" dist="38100" dir="2700000" algn="tl">
                    <a:srgbClr val="FFFFFF"/>
                  </a:outerShdw>
                </a:effectLst>
                <a:latin typeface="Calisto MT" pitchFamily="18" charset="0"/>
                <a:cs typeface="+mn-cs"/>
              </a:rPr>
              <a:t>Pray (Acts 8:22)</a:t>
            </a:r>
          </a:p>
        </p:txBody>
      </p:sp>
      <p:sp>
        <p:nvSpPr>
          <p:cNvPr id="2054"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grpId="0" nodeType="afterEffect">
                                  <p:stCondLst>
                                    <p:cond delay="0"/>
                                  </p:stCondLst>
                                  <p:childTnLst>
                                    <p:set>
                                      <p:cBhvr>
                                        <p:cTn id="26" dur="1" fill="hold">
                                          <p:stCondLst>
                                            <p:cond delay="0"/>
                                          </p:stCondLst>
                                        </p:cTn>
                                        <p:tgtEl>
                                          <p:spTgt spid="6148"/>
                                        </p:tgtEl>
                                        <p:attrNameLst>
                                          <p:attrName>style.visibility</p:attrName>
                                        </p:attrNameLst>
                                      </p:cBhvr>
                                      <p:to>
                                        <p:strVal val="visible"/>
                                      </p:to>
                                    </p:set>
                                    <p:animEffect transition="in" filter="circle(out)">
                                      <p:cBhvr>
                                        <p:cTn id="27"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rmAutofit/>
          </a:bodyPr>
          <a:lstStyle/>
          <a:p>
            <a:pPr>
              <a:buNone/>
            </a:pPr>
            <a:r>
              <a:rPr lang="en-US" dirty="0"/>
              <a:t>I. </a:t>
            </a:r>
            <a:r>
              <a:rPr lang="en-US" dirty="0" smtClean="0"/>
              <a:t>Suffering</a:t>
            </a:r>
            <a:endParaRPr lang="en-US" dirty="0"/>
          </a:p>
          <a:p>
            <a:pPr>
              <a:buNone/>
            </a:pPr>
            <a:r>
              <a:rPr lang="en-US" dirty="0"/>
              <a:t>   A. For Jesus</a:t>
            </a:r>
          </a:p>
          <a:p>
            <a:pPr>
              <a:buNone/>
            </a:pPr>
            <a:r>
              <a:rPr lang="en-US" dirty="0"/>
              <a:t>       1. Physical pain  </a:t>
            </a:r>
            <a:r>
              <a:rPr lang="en-US" dirty="0" smtClean="0"/>
              <a:t>1 Pet. 2:23</a:t>
            </a:r>
            <a:endParaRPr lang="en-US" dirty="0"/>
          </a:p>
          <a:p>
            <a:pPr>
              <a:buNone/>
            </a:pPr>
            <a:r>
              <a:rPr lang="en-US" dirty="0"/>
              <a:t>       2. </a:t>
            </a:r>
            <a:r>
              <a:rPr lang="en-US" dirty="0" smtClean="0"/>
              <a:t>Mental pain  Mt. 26:38</a:t>
            </a:r>
          </a:p>
          <a:p>
            <a:pPr>
              <a:buNone/>
            </a:pPr>
            <a:r>
              <a:rPr lang="en-US" dirty="0" smtClean="0"/>
              <a:t>	 </a:t>
            </a:r>
            <a:r>
              <a:rPr lang="en-US" dirty="0" smtClean="0"/>
              <a:t>  3. </a:t>
            </a:r>
            <a:r>
              <a:rPr lang="en-US" dirty="0" smtClean="0"/>
              <a:t>Shame  Mt. 27:43</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p:txBody>
          <a:bodyPr>
            <a:normAutofit/>
          </a:bodyPr>
          <a:lstStyle/>
          <a:p>
            <a:pPr>
              <a:buNone/>
            </a:pPr>
            <a:r>
              <a:rPr lang="en-US" dirty="0"/>
              <a:t>I. </a:t>
            </a:r>
            <a:r>
              <a:rPr lang="en-US" dirty="0" smtClean="0"/>
              <a:t>Suffering</a:t>
            </a:r>
            <a:endParaRPr lang="en-US" dirty="0"/>
          </a:p>
          <a:p>
            <a:pPr>
              <a:buNone/>
            </a:pPr>
            <a:r>
              <a:rPr lang="en-US" dirty="0"/>
              <a:t>   A. For </a:t>
            </a:r>
            <a:r>
              <a:rPr lang="en-US" dirty="0" smtClean="0"/>
              <a:t>Jesus</a:t>
            </a:r>
            <a:endParaRPr lang="en-US" dirty="0"/>
          </a:p>
          <a:p>
            <a:pPr>
              <a:buNone/>
            </a:pPr>
            <a:r>
              <a:rPr lang="en-US" dirty="0"/>
              <a:t>   B. For the faithful  Mt. </a:t>
            </a:r>
            <a:r>
              <a:rPr lang="en-US" dirty="0" smtClean="0"/>
              <a:t>16:24 (11:29-30)</a:t>
            </a:r>
            <a:endParaRPr lang="en-US" dirty="0"/>
          </a:p>
          <a:p>
            <a:pPr>
              <a:buNone/>
            </a:pPr>
            <a:r>
              <a:rPr lang="en-US" dirty="0"/>
              <a:t>   C. </a:t>
            </a:r>
            <a:r>
              <a:rPr lang="en-US" dirty="0" smtClean="0"/>
              <a:t>Avoided </a:t>
            </a:r>
            <a:r>
              <a:rPr lang="en-US" dirty="0"/>
              <a:t>by compromise  Lk. </a:t>
            </a:r>
            <a:r>
              <a:rPr lang="en-US" dirty="0" smtClean="0"/>
              <a:t>14:27; Gal. 6:12</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anim calcmode="lin" valueType="num">
                                      <p:cBhvr>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a:xfrm>
            <a:off x="381000" y="1600201"/>
            <a:ext cx="8382000" cy="1600200"/>
          </a:xfrm>
        </p:spPr>
        <p:txBody>
          <a:bodyPr>
            <a:normAutofit lnSpcReduction="10000"/>
          </a:bodyPr>
          <a:lstStyle/>
          <a:p>
            <a:pPr>
              <a:buNone/>
            </a:pPr>
            <a:r>
              <a:rPr lang="en-US" dirty="0"/>
              <a:t>II. Made peace available</a:t>
            </a:r>
          </a:p>
          <a:p>
            <a:pPr>
              <a:buNone/>
            </a:pPr>
            <a:r>
              <a:rPr lang="en-US" dirty="0"/>
              <a:t>   A. Removing the “handwriting of </a:t>
            </a:r>
            <a:r>
              <a:rPr lang="en-US" dirty="0" smtClean="0"/>
              <a:t>requirements”  	Col</a:t>
            </a:r>
            <a:r>
              <a:rPr lang="en-US" dirty="0"/>
              <a:t>. 2:14; Eph. </a:t>
            </a:r>
            <a:r>
              <a:rPr lang="en-US" dirty="0" smtClean="0"/>
              <a:t>2:15</a:t>
            </a:r>
            <a:endParaRPr lang="en-US" dirty="0"/>
          </a:p>
        </p:txBody>
      </p:sp>
      <p:sp>
        <p:nvSpPr>
          <p:cNvPr id="4" name="TextBox 3"/>
          <p:cNvSpPr txBox="1"/>
          <p:nvPr/>
        </p:nvSpPr>
        <p:spPr>
          <a:xfrm>
            <a:off x="152400" y="3276600"/>
            <a:ext cx="8839200" cy="3785652"/>
          </a:xfrm>
          <a:prstGeom prst="rect">
            <a:avLst/>
          </a:prstGeom>
          <a:noFill/>
        </p:spPr>
        <p:txBody>
          <a:bodyPr wrap="square" rtlCol="0">
            <a:spAutoFit/>
          </a:bodyPr>
          <a:lstStyle/>
          <a:p>
            <a:r>
              <a:rPr lang="en-US" sz="2900" dirty="0" smtClean="0"/>
              <a:t>having wiped out the handwriting of requirements that was against us, which was contrary to us. And He has taken it out of the way, having nailed it to the cross.</a:t>
            </a:r>
          </a:p>
          <a:p>
            <a:endParaRPr lang="en-US" sz="2900" dirty="0" smtClean="0"/>
          </a:p>
          <a:p>
            <a:r>
              <a:rPr lang="en-US" sz="2900" dirty="0" smtClean="0"/>
              <a:t>having abolished in His flesh the enmity, that is, the law of commandments contained in ordinances, so as to create in Himself one new man from the two, thus making peace,</a:t>
            </a:r>
            <a:endParaRPr lang="en-US" sz="2900" dirty="0"/>
          </a:p>
        </p:txBody>
      </p:sp>
      <p:cxnSp>
        <p:nvCxnSpPr>
          <p:cNvPr id="6" name="Straight Arrow Connector 5"/>
          <p:cNvCxnSpPr/>
          <p:nvPr/>
        </p:nvCxnSpPr>
        <p:spPr>
          <a:xfrm rot="5400000">
            <a:off x="5143500" y="4457700"/>
            <a:ext cx="1905000" cy="457200"/>
          </a:xfrm>
          <a:prstGeom prst="straightConnector1">
            <a:avLst/>
          </a:prstGeom>
          <a:ln w="34925">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up)">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4000" dirty="0"/>
          </a:p>
        </p:txBody>
      </p:sp>
      <p:sp>
        <p:nvSpPr>
          <p:cNvPr id="3" name="Content Placeholder 2"/>
          <p:cNvSpPr>
            <a:spLocks noGrp="1"/>
          </p:cNvSpPr>
          <p:nvPr>
            <p:ph idx="1"/>
          </p:nvPr>
        </p:nvSpPr>
        <p:spPr>
          <a:xfrm>
            <a:off x="457200" y="2819400"/>
            <a:ext cx="8229600" cy="1981200"/>
          </a:xfrm>
        </p:spPr>
        <p:txBody>
          <a:bodyPr>
            <a:normAutofit/>
          </a:bodyPr>
          <a:lstStyle/>
          <a:p>
            <a:pPr>
              <a:buNone/>
            </a:pPr>
            <a:r>
              <a:rPr lang="en-US" b="1" dirty="0" smtClean="0"/>
              <a:t>“</a:t>
            </a:r>
            <a:r>
              <a:rPr lang="en-US" b="1" dirty="0"/>
              <a:t>Colossians 2:11-14 deals in sin and salvation. Contextually verse 14 must mean that sin, NOT any law, was nailed to the cross</a:t>
            </a:r>
            <a:r>
              <a:rPr lang="en-US" b="1" dirty="0" smtClean="0"/>
              <a:t>...” </a:t>
            </a:r>
          </a:p>
          <a:p>
            <a:pPr algn="r">
              <a:buNone/>
            </a:pPr>
            <a:r>
              <a:rPr lang="en-US" sz="1800" dirty="0" smtClean="0"/>
              <a:t>Wallace </a:t>
            </a:r>
            <a:r>
              <a:rPr lang="en-US" sz="1800" dirty="0"/>
              <a:t>Little, "Two Basic Errors," Gospel Truths, May 1997</a:t>
            </a:r>
            <a:r>
              <a:rPr lang="en-US" sz="1800" dirty="0" smtClean="0"/>
              <a:t>,     </a:t>
            </a:r>
            <a:r>
              <a:rPr lang="en-US" sz="1800" dirty="0"/>
              <a:t>pp. 110-115 (14-19</a:t>
            </a:r>
            <a:r>
              <a:rPr lang="en-US" sz="1800" dirty="0" smtClean="0"/>
              <a:t>)</a:t>
            </a:r>
            <a:endParaRPr lang="en-US" sz="1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a:xfrm>
            <a:off x="228600" y="1600200"/>
            <a:ext cx="8610600" cy="4525963"/>
          </a:xfrm>
        </p:spPr>
        <p:txBody>
          <a:bodyPr>
            <a:normAutofit/>
          </a:bodyPr>
          <a:lstStyle/>
          <a:p>
            <a:pPr>
              <a:buNone/>
            </a:pPr>
            <a:r>
              <a:rPr lang="en-US" dirty="0"/>
              <a:t>II. Made peace available</a:t>
            </a:r>
          </a:p>
          <a:p>
            <a:pPr>
              <a:buNone/>
            </a:pPr>
            <a:r>
              <a:rPr lang="en-US" dirty="0" smtClean="0"/>
              <a:t>   A. Removing the “handwriting of requirements”</a:t>
            </a:r>
          </a:p>
          <a:p>
            <a:pPr>
              <a:buNone/>
            </a:pPr>
            <a:r>
              <a:rPr lang="en-US" dirty="0" smtClean="0"/>
              <a:t>   B. Between God &amp; man  Eph 2:16 </a:t>
            </a:r>
          </a:p>
          <a:p>
            <a:pPr>
              <a:buNone/>
            </a:pPr>
            <a:r>
              <a:rPr lang="en-US" dirty="0" smtClean="0"/>
              <a:t>      1. </a:t>
            </a:r>
            <a:r>
              <a:rPr lang="en-US" i="1" dirty="0" smtClean="0"/>
              <a:t>through </a:t>
            </a:r>
            <a:r>
              <a:rPr lang="en-US" i="1" dirty="0"/>
              <a:t>the cross</a:t>
            </a:r>
            <a:r>
              <a:rPr lang="en-US" dirty="0"/>
              <a:t> </a:t>
            </a:r>
            <a:r>
              <a:rPr lang="en-US" dirty="0" smtClean="0"/>
              <a:t> Col</a:t>
            </a:r>
            <a:r>
              <a:rPr lang="en-US" dirty="0"/>
              <a:t>. </a:t>
            </a:r>
            <a:r>
              <a:rPr lang="en-US" dirty="0" smtClean="0"/>
              <a:t>1:20; Rom</a:t>
            </a:r>
            <a:r>
              <a:rPr lang="en-US" dirty="0"/>
              <a:t>. </a:t>
            </a:r>
            <a:r>
              <a:rPr lang="en-US" dirty="0" smtClean="0"/>
              <a:t>6:3</a:t>
            </a:r>
            <a:endParaRPr lang="en-US" dirty="0"/>
          </a:p>
          <a:p>
            <a:pPr>
              <a:buNone/>
            </a:pPr>
            <a:r>
              <a:rPr lang="en-US" dirty="0"/>
              <a:t>      </a:t>
            </a:r>
            <a:r>
              <a:rPr lang="en-US" dirty="0" smtClean="0"/>
              <a:t>2. </a:t>
            </a:r>
            <a:r>
              <a:rPr lang="en-US" i="1" dirty="0" smtClean="0"/>
              <a:t>in </a:t>
            </a:r>
            <a:r>
              <a:rPr lang="en-US" i="1" dirty="0"/>
              <a:t>one body</a:t>
            </a:r>
            <a:r>
              <a:rPr lang="en-US" dirty="0"/>
              <a:t> </a:t>
            </a:r>
            <a:r>
              <a:rPr lang="en-US" dirty="0" smtClean="0"/>
              <a:t> v19</a:t>
            </a:r>
            <a:r>
              <a:rPr lang="en-US" dirty="0"/>
              <a:t>, </a:t>
            </a:r>
            <a:r>
              <a:rPr lang="en-US" dirty="0" smtClean="0"/>
              <a:t>21; </a:t>
            </a:r>
            <a:r>
              <a:rPr lang="en-US" dirty="0"/>
              <a:t>1:22-23</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anim calcmode="lin" valueType="num">
                                      <p:cBhvr>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anim calcmode="lin" valueType="num">
                                      <p:cBhvr>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a:xfrm>
            <a:off x="152400" y="1143000"/>
            <a:ext cx="8839200" cy="5715000"/>
          </a:xfrm>
        </p:spPr>
        <p:txBody>
          <a:bodyPr>
            <a:normAutofit/>
          </a:bodyPr>
          <a:lstStyle/>
          <a:p>
            <a:pPr>
              <a:buNone/>
            </a:pPr>
            <a:r>
              <a:rPr lang="en-US" dirty="0"/>
              <a:t>III. Causes offense (</a:t>
            </a:r>
            <a:r>
              <a:rPr lang="en-US" dirty="0" err="1" smtClean="0"/>
              <a:t>stumblingblock</a:t>
            </a:r>
            <a:r>
              <a:rPr lang="en-US" dirty="0" smtClean="0"/>
              <a:t>, sin)</a:t>
            </a:r>
            <a:endParaRPr lang="en-US" dirty="0" smtClean="0"/>
          </a:p>
          <a:p>
            <a:pPr>
              <a:buNone/>
            </a:pPr>
            <a:r>
              <a:rPr lang="en-US" dirty="0" smtClean="0"/>
              <a:t>   </a:t>
            </a:r>
            <a:r>
              <a:rPr lang="en-US" dirty="0"/>
              <a:t>A. </a:t>
            </a:r>
            <a:r>
              <a:rPr lang="en-US" dirty="0" smtClean="0"/>
              <a:t>God’s will versus Man’s will</a:t>
            </a:r>
          </a:p>
          <a:p>
            <a:pPr>
              <a:buNone/>
            </a:pPr>
            <a:r>
              <a:rPr lang="en-US" dirty="0" smtClean="0"/>
              <a:t> </a:t>
            </a:r>
            <a:r>
              <a:rPr lang="en-US" dirty="0" smtClean="0"/>
              <a:t>  B. Example: Circumcision</a:t>
            </a:r>
          </a:p>
          <a:p>
            <a:pPr>
              <a:buNone/>
            </a:pPr>
            <a:r>
              <a:rPr lang="en-US" dirty="0" smtClean="0"/>
              <a:t>	</a:t>
            </a:r>
            <a:r>
              <a:rPr lang="en-US" dirty="0" smtClean="0"/>
              <a:t>	1. </a:t>
            </a:r>
            <a:r>
              <a:rPr lang="en-US" dirty="0" smtClean="0"/>
              <a:t>A “brotherhood issue”</a:t>
            </a:r>
          </a:p>
          <a:p>
            <a:pPr>
              <a:buNone/>
            </a:pPr>
            <a:r>
              <a:rPr lang="en-US" dirty="0" smtClean="0"/>
              <a:t>	</a:t>
            </a:r>
            <a:r>
              <a:rPr lang="en-US" dirty="0" smtClean="0"/>
              <a:t>	2. Not taught under new covenant  Acts 15:24</a:t>
            </a:r>
          </a:p>
          <a:p>
            <a:pPr>
              <a:buNone/>
            </a:pPr>
            <a:r>
              <a:rPr lang="en-US" dirty="0" smtClean="0"/>
              <a:t>	</a:t>
            </a:r>
            <a:r>
              <a:rPr lang="en-US" dirty="0" smtClean="0"/>
              <a:t>	3. Forbidden as religious act  Gal. 5:2-4</a:t>
            </a:r>
          </a:p>
          <a:p>
            <a:pPr>
              <a:buNone/>
            </a:pPr>
            <a:r>
              <a:rPr lang="en-US" dirty="0" smtClean="0"/>
              <a:t>	</a:t>
            </a:r>
            <a:r>
              <a:rPr lang="en-US" dirty="0" smtClean="0"/>
              <a:t>	4. Barrier for some  Gal. 5:11</a:t>
            </a:r>
          </a:p>
          <a:p>
            <a:pPr>
              <a:buNone/>
            </a:pPr>
            <a:r>
              <a:rPr lang="en-US" dirty="0" smtClean="0"/>
              <a:t>	</a:t>
            </a:r>
            <a:r>
              <a:rPr lang="en-US" dirty="0" smtClean="0"/>
              <a:t>	5. Affected respected brethren  Gal. 2:11, 14</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anim calcmode="lin" valueType="num">
                                      <p:cBhvr>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anim calcmode="lin" valueType="num">
                                      <p:cBhvr>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500"/>
                                        <p:tgtEl>
                                          <p:spTgt spid="3">
                                            <p:txEl>
                                              <p:pRg st="6" end="6"/>
                                            </p:txEl>
                                          </p:spTgt>
                                        </p:tgtEl>
                                      </p:cBhvr>
                                    </p:animEffect>
                                    <p:anim calcmode="lin" valueType="num">
                                      <p:cBhvr>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500"/>
                                        <p:tgtEl>
                                          <p:spTgt spid="3">
                                            <p:txEl>
                                              <p:pRg st="7" end="7"/>
                                            </p:txEl>
                                          </p:spTgt>
                                        </p:tgtEl>
                                      </p:cBhvr>
                                    </p:animEffect>
                                    <p:anim calcmode="lin" valueType="num">
                                      <p:cBhvr>
                                        <p:cTn id="5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Peter persisted in hypocrisy, would Paul say:</a:t>
            </a:r>
          </a:p>
          <a:p>
            <a:pPr>
              <a:buNone/>
            </a:pPr>
            <a:r>
              <a:rPr lang="en-US" dirty="0" smtClean="0"/>
              <a:t>“I suspect that most people who invite Peter to preach do so because they admire his life and are enriched by his preaching, in spite of his persistent failure to be straightforward about the truth of the gospel… brethren have sought to use him and honor him. At this late date, he deserves nothing </a:t>
            </a:r>
            <a:r>
              <a:rPr lang="en-US" dirty="0" smtClean="0"/>
              <a:t>less.”</a:t>
            </a: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Autofit/>
          </a:bodyPr>
          <a:lstStyle/>
          <a:p>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Characteristics of the </a:t>
            </a:r>
            <a:b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n-US"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Cross of Christ</a:t>
            </a:r>
            <a:endParaRPr lang="en-US" sz="3600" dirty="0"/>
          </a:p>
        </p:txBody>
      </p:sp>
      <p:sp>
        <p:nvSpPr>
          <p:cNvPr id="3" name="Content Placeholder 2"/>
          <p:cNvSpPr>
            <a:spLocks noGrp="1"/>
          </p:cNvSpPr>
          <p:nvPr>
            <p:ph idx="1"/>
          </p:nvPr>
        </p:nvSpPr>
        <p:spPr>
          <a:xfrm>
            <a:off x="152400" y="1143000"/>
            <a:ext cx="8839200" cy="5486400"/>
          </a:xfrm>
        </p:spPr>
        <p:txBody>
          <a:bodyPr>
            <a:normAutofit/>
          </a:bodyPr>
          <a:lstStyle/>
          <a:p>
            <a:pPr>
              <a:buNone/>
            </a:pPr>
            <a:r>
              <a:rPr lang="en-US" dirty="0"/>
              <a:t>III. Causes offense (</a:t>
            </a:r>
            <a:r>
              <a:rPr lang="en-US" dirty="0" err="1"/>
              <a:t>stumblingblock</a:t>
            </a:r>
            <a:r>
              <a:rPr lang="en-US" dirty="0" smtClean="0"/>
              <a:t>)</a:t>
            </a:r>
          </a:p>
          <a:p>
            <a:pPr>
              <a:buNone/>
            </a:pPr>
            <a:r>
              <a:rPr lang="en-US" dirty="0" smtClean="0"/>
              <a:t>   A. God’s will versus Man’s will</a:t>
            </a:r>
          </a:p>
          <a:p>
            <a:pPr>
              <a:buNone/>
            </a:pPr>
            <a:r>
              <a:rPr lang="en-US" dirty="0" smtClean="0"/>
              <a:t>   B. Example: Circumcision</a:t>
            </a:r>
          </a:p>
          <a:p>
            <a:pPr>
              <a:buNone/>
            </a:pPr>
            <a:r>
              <a:rPr lang="en-US" dirty="0" smtClean="0"/>
              <a:t> </a:t>
            </a:r>
            <a:r>
              <a:rPr lang="en-US" dirty="0" smtClean="0"/>
              <a:t>  </a:t>
            </a:r>
            <a:r>
              <a:rPr lang="en-US" dirty="0" smtClean="0"/>
              <a:t>C. Cross continues causing offense today</a:t>
            </a:r>
          </a:p>
          <a:p>
            <a:pPr lvl="1">
              <a:buNone/>
            </a:pPr>
            <a:r>
              <a:rPr lang="en-US" dirty="0" smtClean="0"/>
              <a:t>"I suspect that most people who invite Homer Hailey to preach do so because they admire his life and have been enriched by his preaching, in spite of his views on divorce and remarriage. He is a great and a good man and brethren have sought to use him and to honor him. At this late date, he deserves nothing less</a:t>
            </a:r>
            <a:r>
              <a:rPr lang="en-US" dirty="0" smtClean="0"/>
              <a:t>.“  </a:t>
            </a:r>
            <a:r>
              <a:rPr lang="en-US" sz="2200" dirty="0" smtClean="0"/>
              <a:t>{Ed Harrell, </a:t>
            </a:r>
            <a:r>
              <a:rPr lang="en-US" sz="2200" i="1" dirty="0" err="1" smtClean="0"/>
              <a:t>Xianity</a:t>
            </a:r>
            <a:r>
              <a:rPr lang="en-US" sz="2200" i="1" dirty="0" smtClean="0"/>
              <a:t> </a:t>
            </a:r>
            <a:r>
              <a:rPr lang="en-US" sz="2200" i="1" dirty="0" smtClean="0"/>
              <a:t>Magazine</a:t>
            </a:r>
            <a:r>
              <a:rPr lang="en-US" sz="2200" dirty="0" smtClean="0"/>
              <a:t> Nov '88, </a:t>
            </a:r>
            <a:r>
              <a:rPr lang="en-US" sz="2200" dirty="0" smtClean="0"/>
              <a:t>p.9}</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500"/>
                                        <p:tgtEl>
                                          <p:spTgt spid="3">
                                            <p:txEl>
                                              <p:pRg st="4" end="4"/>
                                            </p:txEl>
                                          </p:spTgt>
                                        </p:tgtEl>
                                      </p:cBhvr>
                                    </p:animEffect>
                                    <p:anim calcmode="lin" valueType="num">
                                      <p:cBhvr>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3998</TotalTime>
  <Words>643</Words>
  <Application>Microsoft Office PowerPoint</Application>
  <PresentationFormat>On-screen Show (4:3)</PresentationFormat>
  <Paragraphs>79</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Characteristics of the  Cross of Christ</vt:lpstr>
      <vt:lpstr>Characteristics of the  Cross of Christ</vt:lpstr>
      <vt:lpstr>Characteristics of the  Cross of Christ</vt:lpstr>
      <vt:lpstr>Characteristics of the  Cross of Christ</vt:lpstr>
      <vt:lpstr>Characteristics of the  Cross of Christ</vt:lpstr>
      <vt:lpstr>Characteristics of the  Cross of Christ</vt:lpstr>
      <vt:lpstr>Slide 8</vt:lpstr>
      <vt:lpstr>Characteristics of the  Cross of Christ</vt:lpstr>
      <vt:lpstr>Characteristics of the  Cross of Christ</vt:lpstr>
      <vt:lpstr>Characteristics of the  Cross of Christ</vt:lpstr>
      <vt:lpstr>Characteristics of the  Cross of Christ</vt:lpstr>
      <vt:lpstr>The Cross of Jesus Is A Cross:</vt:lpstr>
      <vt:lpstr>“What Must I Do To Be Saved?”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Traits of the Cross of Christ</dc:title>
  <dc:creator>David Halbrook</dc:creator>
  <cp:lastModifiedBy>David Halbrook</cp:lastModifiedBy>
  <cp:revision>24</cp:revision>
  <dcterms:created xsi:type="dcterms:W3CDTF">2008-12-19T22:50:28Z</dcterms:created>
  <dcterms:modified xsi:type="dcterms:W3CDTF">2010-08-21T15:01:14Z</dcterms:modified>
</cp:coreProperties>
</file>