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71" r:id="rId4"/>
    <p:sldId id="258" r:id="rId5"/>
    <p:sldId id="259" r:id="rId6"/>
    <p:sldId id="261" r:id="rId7"/>
    <p:sldId id="262" r:id="rId8"/>
    <p:sldId id="272" r:id="rId9"/>
    <p:sldId id="266" r:id="rId10"/>
    <p:sldId id="263" r:id="rId11"/>
    <p:sldId id="264" r:id="rId12"/>
    <p:sldId id="269" r:id="rId13"/>
    <p:sldId id="270" r:id="rId14"/>
    <p:sldId id="265"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84" autoAdjust="0"/>
  </p:normalViewPr>
  <p:slideViewPr>
    <p:cSldViewPr>
      <p:cViewPr varScale="1">
        <p:scale>
          <a:sx n="71" d="100"/>
          <a:sy n="71" d="100"/>
        </p:scale>
        <p:origin x="-39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292BFD-B41D-4725-B487-2B3FEB51F5CD}" type="datetimeFigureOut">
              <a:rPr lang="en-US" smtClean="0"/>
              <a:pPr/>
              <a:t>8/19/2010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FCD685-A66B-441A-A965-9A52F68B1EC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8FCD685-A66B-441A-A965-9A52F68B1ECF}" type="slidenum">
              <a:rPr lang="en-US" smtClean="0"/>
              <a:pPr/>
              <a:t>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8FCD685-A66B-441A-A965-9A52F68B1ECF}" type="slidenum">
              <a:rPr lang="en-US" smtClean="0"/>
              <a:pPr/>
              <a:t>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p:spPr>
      </p:sp>
      <p:sp>
        <p:nvSpPr>
          <p:cNvPr id="40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1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3598E4E-D7DB-47D4-BA08-4A18D9099848}" type="slidenum">
              <a:rPr lang="en-US" smtClean="0">
                <a:cs typeface="Arial" pitchFamily="34" charset="0"/>
              </a:rPr>
              <a:pPr fontAlgn="base">
                <a:spcBef>
                  <a:spcPct val="0"/>
                </a:spcBef>
                <a:spcAft>
                  <a:spcPct val="0"/>
                </a:spcAft>
                <a:defRPr/>
              </a:pPr>
              <a:t>14</a:t>
            </a:fld>
            <a:endParaRPr lang="en-US" smtClean="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49D4509-C6FB-4449-B0F3-437375B21028}" type="datetimeFigureOut">
              <a:rPr lang="en-US" smtClean="0"/>
              <a:pPr/>
              <a:t>8/19/2010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BB3DDF-A53F-48BF-A13D-43302165C32B}" type="slidenum">
              <a:rPr lang="en-US" smtClean="0"/>
              <a:pPr/>
              <a:t>‹#›</a:t>
            </a:fld>
            <a:endParaRPr lang="en-US"/>
          </a:p>
        </p:txBody>
      </p:sp>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9D4509-C6FB-4449-B0F3-437375B21028}" type="datetimeFigureOut">
              <a:rPr lang="en-US" smtClean="0"/>
              <a:pPr/>
              <a:t>8/19/2010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BB3DDF-A53F-48BF-A13D-43302165C32B}" type="slidenum">
              <a:rPr lang="en-US" smtClean="0"/>
              <a:pPr/>
              <a:t>‹#›</a:t>
            </a:fld>
            <a:endParaRPr lang="en-US"/>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9D4509-C6FB-4449-B0F3-437375B21028}" type="datetimeFigureOut">
              <a:rPr lang="en-US" smtClean="0"/>
              <a:pPr/>
              <a:t>8/19/2010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BB3DDF-A53F-48BF-A13D-43302165C32B}" type="slidenum">
              <a:rPr lang="en-US" smtClean="0"/>
              <a:pPr/>
              <a:t>‹#›</a:t>
            </a:fld>
            <a:endParaRPr lang="en-US"/>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9D4509-C6FB-4449-B0F3-437375B21028}" type="datetimeFigureOut">
              <a:rPr lang="en-US" smtClean="0"/>
              <a:pPr/>
              <a:t>8/19/2010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BB3DDF-A53F-48BF-A13D-43302165C32B}" type="slidenum">
              <a:rPr lang="en-US" smtClean="0"/>
              <a:pPr/>
              <a:t>‹#›</a:t>
            </a:fld>
            <a:endParaRPr lang="en-US"/>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9D4509-C6FB-4449-B0F3-437375B21028}" type="datetimeFigureOut">
              <a:rPr lang="en-US" smtClean="0"/>
              <a:pPr/>
              <a:t>8/19/2010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BB3DDF-A53F-48BF-A13D-43302165C32B}" type="slidenum">
              <a:rPr lang="en-US" smtClean="0"/>
              <a:pPr/>
              <a:t>‹#›</a:t>
            </a:fld>
            <a:endParaRPr lang="en-US"/>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49D4509-C6FB-4449-B0F3-437375B21028}" type="datetimeFigureOut">
              <a:rPr lang="en-US" smtClean="0"/>
              <a:pPr/>
              <a:t>8/19/2010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BB3DDF-A53F-48BF-A13D-43302165C32B}" type="slidenum">
              <a:rPr lang="en-US" smtClean="0"/>
              <a:pPr/>
              <a:t>‹#›</a:t>
            </a:fld>
            <a:endParaRPr lang="en-US"/>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49D4509-C6FB-4449-B0F3-437375B21028}" type="datetimeFigureOut">
              <a:rPr lang="en-US" smtClean="0"/>
              <a:pPr/>
              <a:t>8/19/2010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BB3DDF-A53F-48BF-A13D-43302165C32B}" type="slidenum">
              <a:rPr lang="en-US" smtClean="0"/>
              <a:pPr/>
              <a:t>‹#›</a:t>
            </a:fld>
            <a:endParaRPr lang="en-US"/>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49D4509-C6FB-4449-B0F3-437375B21028}" type="datetimeFigureOut">
              <a:rPr lang="en-US" smtClean="0"/>
              <a:pPr/>
              <a:t>8/19/2010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BB3DDF-A53F-48BF-A13D-43302165C32B}" type="slidenum">
              <a:rPr lang="en-US" smtClean="0"/>
              <a:pPr/>
              <a:t>‹#›</a:t>
            </a:fld>
            <a:endParaRPr lang="en-US"/>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9D4509-C6FB-4449-B0F3-437375B21028}" type="datetimeFigureOut">
              <a:rPr lang="en-US" smtClean="0"/>
              <a:pPr/>
              <a:t>8/19/2010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BB3DDF-A53F-48BF-A13D-43302165C32B}" type="slidenum">
              <a:rPr lang="en-US" smtClean="0"/>
              <a:pPr/>
              <a:t>‹#›</a:t>
            </a:fld>
            <a:endParaRPr lang="en-US"/>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9D4509-C6FB-4449-B0F3-437375B21028}" type="datetimeFigureOut">
              <a:rPr lang="en-US" smtClean="0"/>
              <a:pPr/>
              <a:t>8/19/2010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BB3DDF-A53F-48BF-A13D-43302165C32B}" type="slidenum">
              <a:rPr lang="en-US" smtClean="0"/>
              <a:pPr/>
              <a:t>‹#›</a:t>
            </a:fld>
            <a:endParaRPr lang="en-US"/>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9D4509-C6FB-4449-B0F3-437375B21028}" type="datetimeFigureOut">
              <a:rPr lang="en-US" smtClean="0"/>
              <a:pPr/>
              <a:t>8/19/2010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BB3DDF-A53F-48BF-A13D-43302165C32B}" type="slidenum">
              <a:rPr lang="en-US" smtClean="0"/>
              <a:pPr/>
              <a:t>‹#›</a:t>
            </a:fld>
            <a:endParaRPr lang="en-US"/>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9D4509-C6FB-4449-B0F3-437375B21028}" type="datetimeFigureOut">
              <a:rPr lang="en-US" smtClean="0"/>
              <a:pPr/>
              <a:t>8/19/2010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BB3DDF-A53F-48BF-A13D-43302165C32B}" type="slidenum">
              <a:rPr lang="en-US" smtClean="0"/>
              <a:pPr/>
              <a:t>‹#›</a:t>
            </a:fld>
            <a:endParaRPr lang="en-US"/>
          </a:p>
        </p:txBody>
      </p:sp>
      <p:pic>
        <p:nvPicPr>
          <p:cNvPr id="7" name="Picture 6" descr="http://t3.gstatic.com/images?q=tbn:ANd9GcRuc89pXNmZPlwWPsUVMqkZs1nwVNNCSe9hwxHMotn7Ps6enDg&amp;t=1&amp;usg=__T3AKQYtIKGU9_lVfzaHOaR4qwtA="/>
          <p:cNvPicPr/>
          <p:nvPr userDrawn="1"/>
        </p:nvPicPr>
        <p:blipFill>
          <a:blip r:embed="rId13" cstate="print">
            <a:lum bright="70000" contrast="-70000"/>
          </a:blip>
          <a:srcRect/>
          <a:stretch>
            <a:fillRect/>
          </a:stretch>
        </p:blipFill>
        <p:spPr bwMode="auto">
          <a:xfrm>
            <a:off x="0" y="0"/>
            <a:ext cx="9144000" cy="6858000"/>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thruBlk="1"/>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sp>
        <p:nvSpPr>
          <p:cNvPr id="4" name="Rectangle 3"/>
          <p:cNvSpPr/>
          <p:nvPr/>
        </p:nvSpPr>
        <p:spPr>
          <a:xfrm>
            <a:off x="1375937" y="1979474"/>
            <a:ext cx="6392134" cy="1754326"/>
          </a:xfrm>
          <a:prstGeom prst="rect">
            <a:avLst/>
          </a:prstGeom>
          <a:noFill/>
        </p:spPr>
        <p:txBody>
          <a:bodyPr wrap="none" lIns="91440" tIns="45720" rIns="91440" bIns="45720">
            <a:spAutoFit/>
          </a:bodyPr>
          <a:lstStyle/>
          <a:p>
            <a:pPr algn="ctr"/>
            <a:r>
              <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Characteristics </a:t>
            </a:r>
            <a:r>
              <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of the </a:t>
            </a:r>
            <a:endPar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a:p>
            <a:pPr algn="ctr"/>
            <a:r>
              <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Cross </a:t>
            </a:r>
            <a:r>
              <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of Christ</a:t>
            </a:r>
            <a:endPar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Characteristics of the </a:t>
            </a:r>
            <a:br>
              <a:rPr lang="en-US" sz="3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br>
            <a:r>
              <a:rPr lang="en-US" sz="3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Cross of Christ</a:t>
            </a:r>
            <a:endParaRPr lang="en-US" sz="3600" dirty="0"/>
          </a:p>
        </p:txBody>
      </p:sp>
      <p:sp>
        <p:nvSpPr>
          <p:cNvPr id="3" name="Content Placeholder 2"/>
          <p:cNvSpPr>
            <a:spLocks noGrp="1"/>
          </p:cNvSpPr>
          <p:nvPr>
            <p:ph idx="1"/>
          </p:nvPr>
        </p:nvSpPr>
        <p:spPr/>
        <p:txBody>
          <a:bodyPr>
            <a:normAutofit/>
          </a:bodyPr>
          <a:lstStyle/>
          <a:p>
            <a:pPr>
              <a:buNone/>
            </a:pPr>
            <a:r>
              <a:rPr lang="en-US" dirty="0"/>
              <a:t>IV. Made </a:t>
            </a:r>
            <a:r>
              <a:rPr lang="en-US" dirty="0" smtClean="0"/>
              <a:t>enemies</a:t>
            </a:r>
            <a:endParaRPr lang="en-US" dirty="0"/>
          </a:p>
          <a:p>
            <a:pPr>
              <a:buNone/>
            </a:pPr>
            <a:r>
              <a:rPr lang="en-US" dirty="0"/>
              <a:t>   A. Among brethren  </a:t>
            </a:r>
            <a:r>
              <a:rPr lang="en-US" dirty="0" smtClean="0"/>
              <a:t>Phil. </a:t>
            </a:r>
            <a:r>
              <a:rPr lang="en-US" dirty="0" smtClean="0"/>
              <a:t>3:18; </a:t>
            </a:r>
            <a:r>
              <a:rPr lang="en-US" dirty="0" smtClean="0"/>
              <a:t>Acts </a:t>
            </a:r>
            <a:r>
              <a:rPr lang="en-US" dirty="0" smtClean="0"/>
              <a:t>15:1,6</a:t>
            </a:r>
            <a:endParaRPr lang="en-US" i="1" dirty="0"/>
          </a:p>
          <a:p>
            <a:pPr>
              <a:buNone/>
            </a:pPr>
            <a:r>
              <a:rPr lang="en-US" dirty="0" smtClean="0"/>
              <a:t>   </a:t>
            </a:r>
            <a:r>
              <a:rPr lang="en-US" dirty="0"/>
              <a:t>B. Among the world  </a:t>
            </a:r>
            <a:r>
              <a:rPr lang="en-US" dirty="0" smtClean="0"/>
              <a:t>Jn</a:t>
            </a:r>
            <a:r>
              <a:rPr lang="en-US" dirty="0"/>
              <a:t>. 15:18; 1 Cor. 4:9, </a:t>
            </a:r>
            <a:r>
              <a:rPr lang="en-US" dirty="0" smtClean="0"/>
              <a:t>13;</a:t>
            </a:r>
            <a:br>
              <a:rPr lang="en-US" dirty="0" smtClean="0"/>
            </a:br>
            <a:r>
              <a:rPr lang="en-US" dirty="0" smtClean="0"/>
              <a:t>				</a:t>
            </a:r>
            <a:r>
              <a:rPr lang="en-US" dirty="0" smtClean="0"/>
              <a:t>2 Tim. 3:12</a:t>
            </a:r>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anim calcmode="lin" valueType="num">
                                      <p:cBhvr>
                                        <p:cTn id="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500"/>
                                        <p:tgtEl>
                                          <p:spTgt spid="3">
                                            <p:txEl>
                                              <p:pRg st="1" end="1"/>
                                            </p:txEl>
                                          </p:spTgt>
                                        </p:tgtEl>
                                      </p:cBhvr>
                                    </p:animEffect>
                                    <p:anim calcmode="lin" valueType="num">
                                      <p:cBhvr>
                                        <p:cTn id="1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500"/>
                                        <p:tgtEl>
                                          <p:spTgt spid="3">
                                            <p:txEl>
                                              <p:pRg st="2" end="2"/>
                                            </p:txEl>
                                          </p:spTgt>
                                        </p:tgtEl>
                                      </p:cBhvr>
                                    </p:animEffect>
                                    <p:anim calcmode="lin" valueType="num">
                                      <p:cBhvr>
                                        <p:cTn id="2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Characteristics of the </a:t>
            </a:r>
            <a:br>
              <a:rPr lang="en-US" sz="3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br>
            <a:r>
              <a:rPr lang="en-US" sz="3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Cross of Christ</a:t>
            </a:r>
            <a:endParaRPr lang="en-US" sz="3600" dirty="0"/>
          </a:p>
        </p:txBody>
      </p:sp>
      <p:sp>
        <p:nvSpPr>
          <p:cNvPr id="3" name="Content Placeholder 2"/>
          <p:cNvSpPr>
            <a:spLocks noGrp="1"/>
          </p:cNvSpPr>
          <p:nvPr>
            <p:ph idx="1"/>
          </p:nvPr>
        </p:nvSpPr>
        <p:spPr>
          <a:xfrm>
            <a:off x="228600" y="1600200"/>
            <a:ext cx="8686800" cy="4876800"/>
          </a:xfrm>
        </p:spPr>
        <p:txBody>
          <a:bodyPr>
            <a:noAutofit/>
          </a:bodyPr>
          <a:lstStyle/>
          <a:p>
            <a:pPr>
              <a:buNone/>
            </a:pPr>
            <a:r>
              <a:rPr lang="en-US" dirty="0"/>
              <a:t>V. Effect nullified by man’s wisdom  </a:t>
            </a:r>
            <a:r>
              <a:rPr lang="en-US" dirty="0" smtClean="0"/>
              <a:t>1 Cor.  1:17-21</a:t>
            </a:r>
            <a:endParaRPr lang="en-US" dirty="0"/>
          </a:p>
          <a:p>
            <a:pPr>
              <a:buNone/>
            </a:pPr>
            <a:r>
              <a:rPr lang="en-US" dirty="0"/>
              <a:t>   A. How can man’s wisdom nullify cross? </a:t>
            </a:r>
            <a:r>
              <a:rPr lang="en-US" dirty="0" smtClean="0"/>
              <a:t> 		Mt</a:t>
            </a:r>
            <a:r>
              <a:rPr lang="en-US" dirty="0"/>
              <a:t>. </a:t>
            </a:r>
            <a:r>
              <a:rPr lang="en-US" dirty="0" smtClean="0"/>
              <a:t>13:14-15</a:t>
            </a:r>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anim calcmode="lin" valueType="num">
                                      <p:cBhvr>
                                        <p:cTn id="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500"/>
                                        <p:tgtEl>
                                          <p:spTgt spid="3">
                                            <p:txEl>
                                              <p:pRg st="1" end="1"/>
                                            </p:txEl>
                                          </p:spTgt>
                                        </p:tgtEl>
                                      </p:cBhvr>
                                    </p:animEffect>
                                    <p:anim calcmode="lin" valueType="num">
                                      <p:cBhvr>
                                        <p:cTn id="1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Characteristics of the </a:t>
            </a:r>
            <a:br>
              <a:rPr lang="en-US" sz="3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br>
            <a:r>
              <a:rPr lang="en-US" sz="3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Cross of Christ</a:t>
            </a:r>
            <a:endParaRPr lang="en-US" sz="3600" dirty="0"/>
          </a:p>
        </p:txBody>
      </p:sp>
      <p:sp>
        <p:nvSpPr>
          <p:cNvPr id="3" name="Content Placeholder 2"/>
          <p:cNvSpPr>
            <a:spLocks noGrp="1"/>
          </p:cNvSpPr>
          <p:nvPr>
            <p:ph idx="1"/>
          </p:nvPr>
        </p:nvSpPr>
        <p:spPr>
          <a:xfrm>
            <a:off x="228600" y="1600200"/>
            <a:ext cx="8686800" cy="4876800"/>
          </a:xfrm>
        </p:spPr>
        <p:txBody>
          <a:bodyPr>
            <a:noAutofit/>
          </a:bodyPr>
          <a:lstStyle/>
          <a:p>
            <a:pPr>
              <a:buNone/>
            </a:pPr>
            <a:r>
              <a:rPr lang="en-US" dirty="0"/>
              <a:t>V. Effect nullified by man’s wisdom  </a:t>
            </a:r>
            <a:r>
              <a:rPr lang="en-US" dirty="0" smtClean="0"/>
              <a:t>1 Cor.  1:17-21</a:t>
            </a:r>
            <a:endParaRPr lang="en-US" dirty="0"/>
          </a:p>
          <a:p>
            <a:pPr>
              <a:buNone/>
            </a:pPr>
            <a:r>
              <a:rPr lang="en-US" dirty="0" smtClean="0"/>
              <a:t>	B</a:t>
            </a:r>
            <a:r>
              <a:rPr lang="en-US" dirty="0"/>
              <a:t>. Human wisdom has produced</a:t>
            </a:r>
          </a:p>
          <a:p>
            <a:pPr>
              <a:buNone/>
            </a:pPr>
            <a:r>
              <a:rPr lang="en-US" dirty="0"/>
              <a:t>      1. other </a:t>
            </a:r>
            <a:r>
              <a:rPr lang="en-US" dirty="0" smtClean="0"/>
              <a:t>creators</a:t>
            </a:r>
            <a:endParaRPr lang="en-US" dirty="0"/>
          </a:p>
          <a:p>
            <a:pPr>
              <a:buNone/>
            </a:pPr>
            <a:r>
              <a:rPr lang="en-US" dirty="0"/>
              <a:t>      2. other </a:t>
            </a:r>
            <a:r>
              <a:rPr lang="en-US" dirty="0" smtClean="0"/>
              <a:t>revelations</a:t>
            </a:r>
            <a:endParaRPr lang="en-US" dirty="0"/>
          </a:p>
          <a:p>
            <a:pPr>
              <a:buNone/>
            </a:pPr>
            <a:r>
              <a:rPr lang="en-US" dirty="0"/>
              <a:t>      3. other </a:t>
            </a:r>
            <a:r>
              <a:rPr lang="en-US" dirty="0" smtClean="0"/>
              <a:t>teachings</a:t>
            </a:r>
            <a:endParaRPr lang="en-US" dirty="0"/>
          </a:p>
          <a:p>
            <a:pPr>
              <a:buNone/>
            </a:pPr>
            <a:r>
              <a:rPr lang="en-US" dirty="0"/>
              <a:t>      4. other </a:t>
            </a:r>
            <a:r>
              <a:rPr lang="en-US" dirty="0" smtClean="0"/>
              <a:t>attitudes</a:t>
            </a:r>
            <a:endParaRPr lang="en-US" dirty="0"/>
          </a:p>
          <a:p>
            <a:pPr>
              <a:buNone/>
            </a:pPr>
            <a:r>
              <a:rPr lang="en-US" dirty="0" smtClean="0"/>
              <a:t>	</a:t>
            </a:r>
            <a:r>
              <a:rPr lang="en-US" dirty="0"/>
              <a:t>	* “I don’t __, like </a:t>
            </a:r>
            <a:r>
              <a:rPr lang="en-US" dirty="0" smtClean="0"/>
              <a:t>they </a:t>
            </a:r>
            <a:r>
              <a:rPr lang="en-US" dirty="0"/>
              <a:t>do</a:t>
            </a:r>
            <a:r>
              <a:rPr lang="en-US" dirty="0" smtClean="0"/>
              <a:t>”  (2 Cor. 10:12)</a:t>
            </a:r>
            <a:endParaRPr lang="en-US" dirty="0"/>
          </a:p>
          <a:p>
            <a:pPr>
              <a:buNone/>
            </a:pPr>
            <a:r>
              <a:rPr lang="en-US" dirty="0" smtClean="0"/>
              <a:t>	</a:t>
            </a:r>
            <a:r>
              <a:rPr lang="en-US" dirty="0"/>
              <a:t>	* “God knows my heart…”</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anim calcmode="lin" valueType="num">
                                      <p:cBhvr>
                                        <p:cTn id="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500"/>
                                        <p:tgtEl>
                                          <p:spTgt spid="3">
                                            <p:txEl>
                                              <p:pRg st="2" end="2"/>
                                            </p:txEl>
                                          </p:spTgt>
                                        </p:tgtEl>
                                      </p:cBhvr>
                                    </p:animEffect>
                                    <p:anim calcmode="lin" valueType="num">
                                      <p:cBhvr>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500"/>
                                        <p:tgtEl>
                                          <p:spTgt spid="3">
                                            <p:txEl>
                                              <p:pRg st="3" end="3"/>
                                            </p:txEl>
                                          </p:spTgt>
                                        </p:tgtEl>
                                      </p:cBhvr>
                                    </p:animEffect>
                                    <p:anim calcmode="lin" valueType="num">
                                      <p:cBhvr>
                                        <p:cTn id="2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500"/>
                                        <p:tgtEl>
                                          <p:spTgt spid="3">
                                            <p:txEl>
                                              <p:pRg st="4" end="4"/>
                                            </p:txEl>
                                          </p:spTgt>
                                        </p:tgtEl>
                                      </p:cBhvr>
                                    </p:animEffect>
                                    <p:anim calcmode="lin" valueType="num">
                                      <p:cBhvr>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500"/>
                                        <p:tgtEl>
                                          <p:spTgt spid="3">
                                            <p:txEl>
                                              <p:pRg st="5" end="5"/>
                                            </p:txEl>
                                          </p:spTgt>
                                        </p:tgtEl>
                                      </p:cBhvr>
                                    </p:animEffect>
                                    <p:anim calcmode="lin" valueType="num">
                                      <p:cBhvr>
                                        <p:cTn id="36"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500"/>
                                        <p:tgtEl>
                                          <p:spTgt spid="3">
                                            <p:txEl>
                                              <p:pRg st="6" end="6"/>
                                            </p:txEl>
                                          </p:spTgt>
                                        </p:tgtEl>
                                      </p:cBhvr>
                                    </p:animEffect>
                                    <p:anim calcmode="lin" valueType="num">
                                      <p:cBhvr>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7" presetClass="entr" presetSubtype="0"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500"/>
                                        <p:tgtEl>
                                          <p:spTgt spid="3">
                                            <p:txEl>
                                              <p:pRg st="7" end="7"/>
                                            </p:txEl>
                                          </p:spTgt>
                                        </p:tgtEl>
                                      </p:cBhvr>
                                    </p:animEffect>
                                    <p:anim calcmode="lin" valueType="num">
                                      <p:cBhvr>
                                        <p:cTn id="50"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5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Cross </a:t>
            </a:r>
            <a:r>
              <a:rPr lang="en-US" smtClean="0"/>
              <a:t>of Jesus Is </a:t>
            </a:r>
            <a:r>
              <a:rPr lang="en-US" dirty="0" smtClean="0"/>
              <a:t>A Cross:</a:t>
            </a:r>
            <a:endParaRPr lang="en-US" dirty="0"/>
          </a:p>
        </p:txBody>
      </p:sp>
      <p:sp>
        <p:nvSpPr>
          <p:cNvPr id="3" name="Content Placeholder 2"/>
          <p:cNvSpPr>
            <a:spLocks noGrp="1"/>
          </p:cNvSpPr>
          <p:nvPr>
            <p:ph idx="1"/>
          </p:nvPr>
        </p:nvSpPr>
        <p:spPr/>
        <p:txBody>
          <a:bodyPr/>
          <a:lstStyle/>
          <a:p>
            <a:pPr>
              <a:buNone/>
            </a:pPr>
            <a:r>
              <a:rPr lang="en-US" dirty="0" smtClean="0"/>
              <a:t>1. Of suffering</a:t>
            </a:r>
          </a:p>
          <a:p>
            <a:pPr>
              <a:buNone/>
            </a:pPr>
            <a:r>
              <a:rPr lang="en-US" dirty="0" smtClean="0"/>
              <a:t>2. Making peace available</a:t>
            </a:r>
          </a:p>
          <a:p>
            <a:pPr>
              <a:buNone/>
            </a:pPr>
            <a:r>
              <a:rPr lang="en-US" dirty="0" smtClean="0"/>
              <a:t>3. Causing offense</a:t>
            </a:r>
          </a:p>
          <a:p>
            <a:pPr>
              <a:buNone/>
            </a:pPr>
            <a:r>
              <a:rPr lang="en-US" dirty="0" smtClean="0"/>
              <a:t>4. Making enemies</a:t>
            </a:r>
          </a:p>
          <a:p>
            <a:pPr>
              <a:buNone/>
            </a:pPr>
            <a:r>
              <a:rPr lang="en-US" dirty="0" smtClean="0"/>
              <a:t>5. Nullified by human wisdom</a:t>
            </a:r>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up)">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up)">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7"/>
          <p:cNvSpPr>
            <a:spLocks noChangeArrowheads="1"/>
          </p:cNvSpPr>
          <p:nvPr/>
        </p:nvSpPr>
        <p:spPr bwMode="auto">
          <a:xfrm>
            <a:off x="0" y="4724400"/>
            <a:ext cx="9144000" cy="609600"/>
          </a:xfrm>
          <a:prstGeom prst="rect">
            <a:avLst/>
          </a:prstGeom>
          <a:solidFill>
            <a:srgbClr val="FFFF00"/>
          </a:solidFill>
          <a:ln w="9525">
            <a:solidFill>
              <a:schemeClr val="tx1"/>
            </a:solidFill>
            <a:miter lim="800000"/>
            <a:headEnd/>
            <a:tailEnd/>
          </a:ln>
        </p:spPr>
        <p:txBody>
          <a:bodyPr wrap="none" anchor="ctr"/>
          <a:lstStyle/>
          <a:p>
            <a:endParaRPr lang="en-US"/>
          </a:p>
        </p:txBody>
      </p:sp>
      <p:sp>
        <p:nvSpPr>
          <p:cNvPr id="2051" name="Rectangle 2"/>
          <p:cNvSpPr>
            <a:spLocks noGrp="1" noChangeArrowheads="1"/>
          </p:cNvSpPr>
          <p:nvPr>
            <p:ph type="title"/>
          </p:nvPr>
        </p:nvSpPr>
        <p:spPr>
          <a:xfrm>
            <a:off x="0" y="0"/>
            <a:ext cx="9144000" cy="990600"/>
          </a:xfrm>
          <a:solidFill>
            <a:srgbClr val="FFFF00"/>
          </a:solidFill>
        </p:spPr>
        <p:txBody>
          <a:bodyPr/>
          <a:lstStyle/>
          <a:p>
            <a:pPr eaLnBrk="1" hangingPunct="1"/>
            <a:r>
              <a:rPr lang="en-US" sz="4600" b="1" smtClean="0">
                <a:solidFill>
                  <a:schemeClr val="tx1"/>
                </a:solidFill>
                <a:latin typeface="Ameretto"/>
              </a:rPr>
              <a:t>“What Must I Do To Be Saved?”</a:t>
            </a:r>
          </a:p>
        </p:txBody>
      </p:sp>
      <p:sp>
        <p:nvSpPr>
          <p:cNvPr id="6147" name="Text Box 3"/>
          <p:cNvSpPr txBox="1">
            <a:spLocks noChangeArrowheads="1"/>
          </p:cNvSpPr>
          <p:nvPr/>
        </p:nvSpPr>
        <p:spPr bwMode="auto">
          <a:xfrm>
            <a:off x="533400" y="990600"/>
            <a:ext cx="8382000" cy="3629025"/>
          </a:xfrm>
          <a:prstGeom prst="rect">
            <a:avLst/>
          </a:prstGeom>
          <a:noFill/>
          <a:ln w="9525">
            <a:noFill/>
            <a:miter lim="800000"/>
            <a:headEnd/>
            <a:tailEnd/>
          </a:ln>
          <a:effectLst/>
        </p:spPr>
        <p:txBody>
          <a:bodyPr>
            <a:spAutoFit/>
          </a:bodyPr>
          <a:lstStyle/>
          <a:p>
            <a:pPr algn="ctr">
              <a:spcBef>
                <a:spcPct val="20000"/>
              </a:spcBef>
              <a:defRPr/>
            </a:pPr>
            <a:r>
              <a:rPr lang="en-US" sz="4000" b="1">
                <a:effectLst>
                  <a:outerShdw blurRad="38100" dist="38100" dir="2700000" algn="tl">
                    <a:srgbClr val="FFFFFF"/>
                  </a:outerShdw>
                </a:effectLst>
                <a:latin typeface="Calisto MT" pitchFamily="18" charset="0"/>
              </a:rPr>
              <a:t>Hear The Gospel (Rom. 10:17)</a:t>
            </a:r>
          </a:p>
          <a:p>
            <a:pPr algn="ctr">
              <a:spcBef>
                <a:spcPct val="20000"/>
              </a:spcBef>
              <a:defRPr/>
            </a:pPr>
            <a:r>
              <a:rPr lang="en-US" sz="4000" b="1">
                <a:effectLst>
                  <a:outerShdw blurRad="38100" dist="38100" dir="2700000" algn="tl">
                    <a:srgbClr val="FFFFFF"/>
                  </a:outerShdw>
                </a:effectLst>
                <a:latin typeface="Calisto MT" pitchFamily="18" charset="0"/>
              </a:rPr>
              <a:t>Believe In Christ (Jn. 8:24)</a:t>
            </a:r>
          </a:p>
          <a:p>
            <a:pPr algn="ctr">
              <a:spcBef>
                <a:spcPct val="20000"/>
              </a:spcBef>
              <a:defRPr/>
            </a:pPr>
            <a:r>
              <a:rPr lang="en-US" sz="4000" b="1">
                <a:effectLst>
                  <a:outerShdw blurRad="38100" dist="38100" dir="2700000" algn="tl">
                    <a:srgbClr val="FFFFFF"/>
                  </a:outerShdw>
                </a:effectLst>
                <a:latin typeface="Calisto MT" pitchFamily="18" charset="0"/>
              </a:rPr>
              <a:t>Repent Of Sins (Acts 2:38)</a:t>
            </a:r>
          </a:p>
          <a:p>
            <a:pPr algn="ctr">
              <a:spcBef>
                <a:spcPct val="20000"/>
              </a:spcBef>
              <a:defRPr/>
            </a:pPr>
            <a:r>
              <a:rPr lang="en-US" sz="4000" b="1">
                <a:effectLst>
                  <a:outerShdw blurRad="38100" dist="38100" dir="2700000" algn="tl">
                    <a:srgbClr val="FFFFFF"/>
                  </a:outerShdw>
                </a:effectLst>
                <a:latin typeface="Calisto MT" pitchFamily="18" charset="0"/>
              </a:rPr>
              <a:t>Confess Christ (Rom. 10:10)</a:t>
            </a:r>
          </a:p>
          <a:p>
            <a:pPr algn="ctr">
              <a:spcBef>
                <a:spcPct val="20000"/>
              </a:spcBef>
              <a:defRPr/>
            </a:pPr>
            <a:r>
              <a:rPr lang="en-US" sz="4000" b="1">
                <a:effectLst>
                  <a:outerShdw blurRad="38100" dist="38100" dir="2700000" algn="tl">
                    <a:srgbClr val="FFFFFF"/>
                  </a:outerShdw>
                </a:effectLst>
                <a:latin typeface="Calisto MT" pitchFamily="18" charset="0"/>
              </a:rPr>
              <a:t>Be Baptized (I Pet. 3:21)</a:t>
            </a:r>
          </a:p>
        </p:txBody>
      </p:sp>
      <p:sp>
        <p:nvSpPr>
          <p:cNvPr id="6148" name="Text Box 4"/>
          <p:cNvSpPr txBox="1">
            <a:spLocks noChangeArrowheads="1"/>
          </p:cNvSpPr>
          <p:nvPr/>
        </p:nvSpPr>
        <p:spPr bwMode="auto">
          <a:xfrm>
            <a:off x="228600" y="4648200"/>
            <a:ext cx="8915400" cy="1816100"/>
          </a:xfrm>
          <a:prstGeom prst="rect">
            <a:avLst/>
          </a:prstGeom>
          <a:noFill/>
          <a:ln w="9525">
            <a:noFill/>
            <a:miter lim="800000"/>
            <a:headEnd/>
            <a:tailEnd/>
          </a:ln>
          <a:effectLst/>
        </p:spPr>
        <p:txBody>
          <a:bodyPr>
            <a:spAutoFit/>
          </a:bodyPr>
          <a:lstStyle/>
          <a:p>
            <a:pPr algn="ctr" fontAlgn="auto">
              <a:spcBef>
                <a:spcPts val="0"/>
              </a:spcBef>
              <a:spcAft>
                <a:spcPts val="0"/>
              </a:spcAft>
              <a:defRPr/>
            </a:pPr>
            <a:r>
              <a:rPr lang="en-US" sz="4000" b="1" u="sng" dirty="0">
                <a:effectLst>
                  <a:outerShdw blurRad="38100" dist="38100" dir="2700000" algn="tl">
                    <a:srgbClr val="FFFFFF"/>
                  </a:outerShdw>
                </a:effectLst>
                <a:latin typeface="Calisto MT" pitchFamily="18" charset="0"/>
                <a:cs typeface="+mn-cs"/>
              </a:rPr>
              <a:t>For The Erring Child:</a:t>
            </a:r>
            <a:r>
              <a:rPr lang="en-US" sz="4000" b="1" dirty="0">
                <a:effectLst>
                  <a:outerShdw blurRad="38100" dist="38100" dir="2700000" algn="tl">
                    <a:srgbClr val="FFFFFF"/>
                  </a:outerShdw>
                </a:effectLst>
                <a:latin typeface="Calisto MT" pitchFamily="18" charset="0"/>
                <a:cs typeface="+mn-cs"/>
              </a:rPr>
              <a:t> </a:t>
            </a:r>
          </a:p>
          <a:p>
            <a:pPr algn="ctr" fontAlgn="auto">
              <a:spcBef>
                <a:spcPts val="0"/>
              </a:spcBef>
              <a:spcAft>
                <a:spcPts val="0"/>
              </a:spcAft>
              <a:defRPr/>
            </a:pPr>
            <a:r>
              <a:rPr lang="en-US" sz="3600" b="1" dirty="0">
                <a:effectLst>
                  <a:outerShdw blurRad="38100" dist="38100" dir="2700000" algn="tl">
                    <a:srgbClr val="FFFFFF"/>
                  </a:outerShdw>
                </a:effectLst>
                <a:latin typeface="Calisto MT" pitchFamily="18" charset="0"/>
                <a:cs typeface="+mn-cs"/>
              </a:rPr>
              <a:t>Repent (Acts 8:22), Confess (I Jn. 1:9),</a:t>
            </a:r>
          </a:p>
          <a:p>
            <a:pPr algn="ctr" fontAlgn="auto">
              <a:spcBef>
                <a:spcPts val="0"/>
              </a:spcBef>
              <a:spcAft>
                <a:spcPts val="0"/>
              </a:spcAft>
              <a:defRPr/>
            </a:pPr>
            <a:r>
              <a:rPr lang="en-US" sz="3600" b="1" dirty="0">
                <a:effectLst>
                  <a:outerShdw blurRad="38100" dist="38100" dir="2700000" algn="tl">
                    <a:srgbClr val="FFFFFF"/>
                  </a:outerShdw>
                </a:effectLst>
                <a:latin typeface="Calisto MT" pitchFamily="18" charset="0"/>
                <a:cs typeface="+mn-cs"/>
              </a:rPr>
              <a:t>Pray (Acts 8:22)</a:t>
            </a:r>
          </a:p>
        </p:txBody>
      </p:sp>
      <p:sp>
        <p:nvSpPr>
          <p:cNvPr id="2054" name="Line 5"/>
          <p:cNvSpPr>
            <a:spLocks noChangeShapeType="1"/>
          </p:cNvSpPr>
          <p:nvPr/>
        </p:nvSpPr>
        <p:spPr bwMode="auto">
          <a:xfrm>
            <a:off x="533400" y="838200"/>
            <a:ext cx="8153400" cy="0"/>
          </a:xfrm>
          <a:prstGeom prst="line">
            <a:avLst/>
          </a:prstGeom>
          <a:noFill/>
          <a:ln w="28575">
            <a:solidFill>
              <a:schemeClr val="tx1"/>
            </a:solidFill>
            <a:round/>
            <a:headEnd/>
            <a:tailEnd/>
          </a:ln>
        </p:spPr>
        <p:txBody>
          <a:bodyPr/>
          <a:lstStyle/>
          <a:p>
            <a:endParaRPr lang="en-US"/>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nodeType="after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circle(out)">
                                      <p:cBhvr>
                                        <p:cTn id="7" dur="2000"/>
                                        <p:tgtEl>
                                          <p:spTgt spid="6147">
                                            <p:txEl>
                                              <p:pRg st="0" end="0"/>
                                            </p:txEl>
                                          </p:spTgt>
                                        </p:tgtEl>
                                      </p:cBhvr>
                                    </p:animEffect>
                                  </p:childTnLst>
                                </p:cTn>
                              </p:par>
                            </p:childTnLst>
                          </p:cTn>
                        </p:par>
                        <p:par>
                          <p:cTn id="8" fill="hold">
                            <p:stCondLst>
                              <p:cond delay="2000"/>
                            </p:stCondLst>
                            <p:childTnLst>
                              <p:par>
                                <p:cTn id="9" presetID="6" presetClass="entr" presetSubtype="32" fill="hold" nodeType="afterEffect">
                                  <p:stCondLst>
                                    <p:cond delay="0"/>
                                  </p:stCondLst>
                                  <p:childTnLst>
                                    <p:set>
                                      <p:cBhvr>
                                        <p:cTn id="10" dur="1" fill="hold">
                                          <p:stCondLst>
                                            <p:cond delay="0"/>
                                          </p:stCondLst>
                                        </p:cTn>
                                        <p:tgtEl>
                                          <p:spTgt spid="6147">
                                            <p:txEl>
                                              <p:pRg st="1" end="1"/>
                                            </p:txEl>
                                          </p:spTgt>
                                        </p:tgtEl>
                                        <p:attrNameLst>
                                          <p:attrName>style.visibility</p:attrName>
                                        </p:attrNameLst>
                                      </p:cBhvr>
                                      <p:to>
                                        <p:strVal val="visible"/>
                                      </p:to>
                                    </p:set>
                                    <p:animEffect transition="in" filter="circle(out)">
                                      <p:cBhvr>
                                        <p:cTn id="11" dur="2000"/>
                                        <p:tgtEl>
                                          <p:spTgt spid="6147">
                                            <p:txEl>
                                              <p:pRg st="1" end="1"/>
                                            </p:txEl>
                                          </p:spTgt>
                                        </p:tgtEl>
                                      </p:cBhvr>
                                    </p:animEffect>
                                  </p:childTnLst>
                                </p:cTn>
                              </p:par>
                            </p:childTnLst>
                          </p:cTn>
                        </p:par>
                        <p:par>
                          <p:cTn id="12" fill="hold">
                            <p:stCondLst>
                              <p:cond delay="4000"/>
                            </p:stCondLst>
                            <p:childTnLst>
                              <p:par>
                                <p:cTn id="13" presetID="6" presetClass="entr" presetSubtype="32" fill="hold" nodeType="afterEffect">
                                  <p:stCondLst>
                                    <p:cond delay="0"/>
                                  </p:stCondLst>
                                  <p:childTnLst>
                                    <p:set>
                                      <p:cBhvr>
                                        <p:cTn id="14" dur="1" fill="hold">
                                          <p:stCondLst>
                                            <p:cond delay="0"/>
                                          </p:stCondLst>
                                        </p:cTn>
                                        <p:tgtEl>
                                          <p:spTgt spid="6147">
                                            <p:txEl>
                                              <p:pRg st="2" end="2"/>
                                            </p:txEl>
                                          </p:spTgt>
                                        </p:tgtEl>
                                        <p:attrNameLst>
                                          <p:attrName>style.visibility</p:attrName>
                                        </p:attrNameLst>
                                      </p:cBhvr>
                                      <p:to>
                                        <p:strVal val="visible"/>
                                      </p:to>
                                    </p:set>
                                    <p:animEffect transition="in" filter="circle(out)">
                                      <p:cBhvr>
                                        <p:cTn id="15" dur="2000"/>
                                        <p:tgtEl>
                                          <p:spTgt spid="6147">
                                            <p:txEl>
                                              <p:pRg st="2" end="2"/>
                                            </p:txEl>
                                          </p:spTgt>
                                        </p:tgtEl>
                                      </p:cBhvr>
                                    </p:animEffect>
                                  </p:childTnLst>
                                </p:cTn>
                              </p:par>
                            </p:childTnLst>
                          </p:cTn>
                        </p:par>
                        <p:par>
                          <p:cTn id="16" fill="hold">
                            <p:stCondLst>
                              <p:cond delay="6000"/>
                            </p:stCondLst>
                            <p:childTnLst>
                              <p:par>
                                <p:cTn id="17" presetID="6" presetClass="entr" presetSubtype="32" fill="hold" nodeType="afterEffect">
                                  <p:stCondLst>
                                    <p:cond delay="0"/>
                                  </p:stCondLst>
                                  <p:childTnLst>
                                    <p:set>
                                      <p:cBhvr>
                                        <p:cTn id="18" dur="1" fill="hold">
                                          <p:stCondLst>
                                            <p:cond delay="0"/>
                                          </p:stCondLst>
                                        </p:cTn>
                                        <p:tgtEl>
                                          <p:spTgt spid="6147">
                                            <p:txEl>
                                              <p:pRg st="3" end="3"/>
                                            </p:txEl>
                                          </p:spTgt>
                                        </p:tgtEl>
                                        <p:attrNameLst>
                                          <p:attrName>style.visibility</p:attrName>
                                        </p:attrNameLst>
                                      </p:cBhvr>
                                      <p:to>
                                        <p:strVal val="visible"/>
                                      </p:to>
                                    </p:set>
                                    <p:animEffect transition="in" filter="circle(out)">
                                      <p:cBhvr>
                                        <p:cTn id="19" dur="2000"/>
                                        <p:tgtEl>
                                          <p:spTgt spid="6147">
                                            <p:txEl>
                                              <p:pRg st="3" end="3"/>
                                            </p:txEl>
                                          </p:spTgt>
                                        </p:tgtEl>
                                      </p:cBhvr>
                                    </p:animEffect>
                                  </p:childTnLst>
                                </p:cTn>
                              </p:par>
                            </p:childTnLst>
                          </p:cTn>
                        </p:par>
                        <p:par>
                          <p:cTn id="20" fill="hold">
                            <p:stCondLst>
                              <p:cond delay="8000"/>
                            </p:stCondLst>
                            <p:childTnLst>
                              <p:par>
                                <p:cTn id="21" presetID="6" presetClass="entr" presetSubtype="32" fill="hold" nodeType="afterEffect">
                                  <p:stCondLst>
                                    <p:cond delay="0"/>
                                  </p:stCondLst>
                                  <p:childTnLst>
                                    <p:set>
                                      <p:cBhvr>
                                        <p:cTn id="22" dur="1" fill="hold">
                                          <p:stCondLst>
                                            <p:cond delay="0"/>
                                          </p:stCondLst>
                                        </p:cTn>
                                        <p:tgtEl>
                                          <p:spTgt spid="6147">
                                            <p:txEl>
                                              <p:pRg st="4" end="4"/>
                                            </p:txEl>
                                          </p:spTgt>
                                        </p:tgtEl>
                                        <p:attrNameLst>
                                          <p:attrName>style.visibility</p:attrName>
                                        </p:attrNameLst>
                                      </p:cBhvr>
                                      <p:to>
                                        <p:strVal val="visible"/>
                                      </p:to>
                                    </p:set>
                                    <p:animEffect transition="in" filter="circle(out)">
                                      <p:cBhvr>
                                        <p:cTn id="23" dur="2000"/>
                                        <p:tgtEl>
                                          <p:spTgt spid="6147">
                                            <p:txEl>
                                              <p:pRg st="4" end="4"/>
                                            </p:txEl>
                                          </p:spTgt>
                                        </p:tgtEl>
                                      </p:cBhvr>
                                    </p:animEffect>
                                  </p:childTnLst>
                                </p:cTn>
                              </p:par>
                            </p:childTnLst>
                          </p:cTn>
                        </p:par>
                        <p:par>
                          <p:cTn id="24" fill="hold">
                            <p:stCondLst>
                              <p:cond delay="10000"/>
                            </p:stCondLst>
                            <p:childTnLst>
                              <p:par>
                                <p:cTn id="25" presetID="6" presetClass="entr" presetSubtype="32" fill="hold" grpId="0" nodeType="afterEffect">
                                  <p:stCondLst>
                                    <p:cond delay="0"/>
                                  </p:stCondLst>
                                  <p:childTnLst>
                                    <p:set>
                                      <p:cBhvr>
                                        <p:cTn id="26" dur="1" fill="hold">
                                          <p:stCondLst>
                                            <p:cond delay="0"/>
                                          </p:stCondLst>
                                        </p:cTn>
                                        <p:tgtEl>
                                          <p:spTgt spid="6148"/>
                                        </p:tgtEl>
                                        <p:attrNameLst>
                                          <p:attrName>style.visibility</p:attrName>
                                        </p:attrNameLst>
                                      </p:cBhvr>
                                      <p:to>
                                        <p:strVal val="visible"/>
                                      </p:to>
                                    </p:set>
                                    <p:animEffect transition="in" filter="circle(out)">
                                      <p:cBhvr>
                                        <p:cTn id="27" dur="2000"/>
                                        <p:tgtEl>
                                          <p:spTgt spid="6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Characteristics of the </a:t>
            </a:r>
            <a:br>
              <a:rPr lang="en-US" sz="3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br>
            <a:r>
              <a:rPr lang="en-US" sz="3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Cross of Christ</a:t>
            </a:r>
            <a:endParaRPr lang="en-US" sz="36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 name="Content Placeholder 2"/>
          <p:cNvSpPr>
            <a:spLocks noGrp="1"/>
          </p:cNvSpPr>
          <p:nvPr>
            <p:ph idx="1"/>
          </p:nvPr>
        </p:nvSpPr>
        <p:spPr/>
        <p:txBody>
          <a:bodyPr>
            <a:normAutofit/>
          </a:bodyPr>
          <a:lstStyle/>
          <a:p>
            <a:pPr>
              <a:buNone/>
            </a:pPr>
            <a:r>
              <a:rPr lang="en-US" dirty="0"/>
              <a:t>I. </a:t>
            </a:r>
            <a:r>
              <a:rPr lang="en-US" dirty="0" smtClean="0"/>
              <a:t>Suffering</a:t>
            </a:r>
            <a:endParaRPr lang="en-US" dirty="0"/>
          </a:p>
          <a:p>
            <a:pPr>
              <a:buNone/>
            </a:pPr>
            <a:r>
              <a:rPr lang="en-US" dirty="0"/>
              <a:t>   A. For Jesus</a:t>
            </a:r>
          </a:p>
          <a:p>
            <a:pPr>
              <a:buNone/>
            </a:pPr>
            <a:r>
              <a:rPr lang="en-US" dirty="0"/>
              <a:t>       1. Physical pain  </a:t>
            </a:r>
            <a:r>
              <a:rPr lang="en-US" dirty="0" smtClean="0"/>
              <a:t>1 Pet. 2:23</a:t>
            </a:r>
            <a:endParaRPr lang="en-US" dirty="0"/>
          </a:p>
          <a:p>
            <a:pPr>
              <a:buNone/>
            </a:pPr>
            <a:r>
              <a:rPr lang="en-US" dirty="0"/>
              <a:t>       2. </a:t>
            </a:r>
            <a:r>
              <a:rPr lang="en-US" dirty="0" smtClean="0"/>
              <a:t>Mental pain  Mt. 26:38</a:t>
            </a:r>
          </a:p>
          <a:p>
            <a:pPr>
              <a:buNone/>
            </a:pPr>
            <a:r>
              <a:rPr lang="en-US" dirty="0" smtClean="0"/>
              <a:t>	 </a:t>
            </a:r>
            <a:r>
              <a:rPr lang="en-US" dirty="0" smtClean="0"/>
              <a:t>  3. </a:t>
            </a:r>
            <a:r>
              <a:rPr lang="en-US" dirty="0" smtClean="0"/>
              <a:t>Shame  Mt. 27:43</a:t>
            </a:r>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anim calcmode="lin" valueType="num">
                                      <p:cBhvr>
                                        <p:cTn id="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500"/>
                                        <p:tgtEl>
                                          <p:spTgt spid="3">
                                            <p:txEl>
                                              <p:pRg st="1" end="1"/>
                                            </p:txEl>
                                          </p:spTgt>
                                        </p:tgtEl>
                                      </p:cBhvr>
                                    </p:animEffect>
                                    <p:anim calcmode="lin" valueType="num">
                                      <p:cBhvr>
                                        <p:cTn id="1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500"/>
                                        <p:tgtEl>
                                          <p:spTgt spid="3">
                                            <p:txEl>
                                              <p:pRg st="2" end="2"/>
                                            </p:txEl>
                                          </p:spTgt>
                                        </p:tgtEl>
                                      </p:cBhvr>
                                    </p:animEffect>
                                    <p:anim calcmode="lin" valueType="num">
                                      <p:cBhvr>
                                        <p:cTn id="2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500"/>
                                        <p:tgtEl>
                                          <p:spTgt spid="3">
                                            <p:txEl>
                                              <p:pRg st="3" end="3"/>
                                            </p:txEl>
                                          </p:spTgt>
                                        </p:tgtEl>
                                      </p:cBhvr>
                                    </p:animEffect>
                                    <p:anim calcmode="lin" valueType="num">
                                      <p:cBhvr>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500"/>
                                        <p:tgtEl>
                                          <p:spTgt spid="3">
                                            <p:txEl>
                                              <p:pRg st="4" end="4"/>
                                            </p:txEl>
                                          </p:spTgt>
                                        </p:tgtEl>
                                      </p:cBhvr>
                                    </p:animEffect>
                                    <p:anim calcmode="lin" valueType="num">
                                      <p:cBhvr>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Characteristics of the </a:t>
            </a:r>
            <a:br>
              <a:rPr lang="en-US" sz="3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br>
            <a:r>
              <a:rPr lang="en-US" sz="3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Cross of Christ</a:t>
            </a:r>
            <a:endParaRPr lang="en-US" sz="36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 name="Content Placeholder 2"/>
          <p:cNvSpPr>
            <a:spLocks noGrp="1"/>
          </p:cNvSpPr>
          <p:nvPr>
            <p:ph idx="1"/>
          </p:nvPr>
        </p:nvSpPr>
        <p:spPr/>
        <p:txBody>
          <a:bodyPr>
            <a:normAutofit/>
          </a:bodyPr>
          <a:lstStyle/>
          <a:p>
            <a:pPr>
              <a:buNone/>
            </a:pPr>
            <a:r>
              <a:rPr lang="en-US" dirty="0"/>
              <a:t>I. </a:t>
            </a:r>
            <a:r>
              <a:rPr lang="en-US" dirty="0" smtClean="0"/>
              <a:t>Suffering</a:t>
            </a:r>
            <a:endParaRPr lang="en-US" dirty="0"/>
          </a:p>
          <a:p>
            <a:pPr>
              <a:buNone/>
            </a:pPr>
            <a:r>
              <a:rPr lang="en-US" dirty="0"/>
              <a:t>   A. For </a:t>
            </a:r>
            <a:r>
              <a:rPr lang="en-US" dirty="0" smtClean="0"/>
              <a:t>Jesus</a:t>
            </a:r>
            <a:endParaRPr lang="en-US" dirty="0"/>
          </a:p>
          <a:p>
            <a:pPr>
              <a:buNone/>
            </a:pPr>
            <a:r>
              <a:rPr lang="en-US" dirty="0"/>
              <a:t>   B. For the faithful  Mt. </a:t>
            </a:r>
            <a:r>
              <a:rPr lang="en-US" dirty="0" smtClean="0"/>
              <a:t>16:24 (11:29-30)</a:t>
            </a:r>
            <a:endParaRPr lang="en-US" dirty="0"/>
          </a:p>
          <a:p>
            <a:pPr>
              <a:buNone/>
            </a:pPr>
            <a:r>
              <a:rPr lang="en-US" dirty="0"/>
              <a:t>   C. </a:t>
            </a:r>
            <a:r>
              <a:rPr lang="en-US" dirty="0" smtClean="0"/>
              <a:t>Avoided </a:t>
            </a:r>
            <a:r>
              <a:rPr lang="en-US" dirty="0"/>
              <a:t>by compromise  Lk. </a:t>
            </a:r>
            <a:r>
              <a:rPr lang="en-US" dirty="0" smtClean="0"/>
              <a:t>14:27; Gal. 6:12</a:t>
            </a:r>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anim calcmode="lin" valueType="num">
                                      <p:cBhvr>
                                        <p:cTn id="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500"/>
                                        <p:tgtEl>
                                          <p:spTgt spid="3">
                                            <p:txEl>
                                              <p:pRg st="3" end="3"/>
                                            </p:txEl>
                                          </p:spTgt>
                                        </p:tgtEl>
                                      </p:cBhvr>
                                    </p:animEffect>
                                    <p:anim calcmode="lin" valueType="num">
                                      <p:cBhvr>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Characteristics of the </a:t>
            </a:r>
            <a:br>
              <a:rPr lang="en-US" sz="3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br>
            <a:r>
              <a:rPr lang="en-US" sz="3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Cross of Christ</a:t>
            </a:r>
            <a:endParaRPr lang="en-US" sz="3600" dirty="0"/>
          </a:p>
        </p:txBody>
      </p:sp>
      <p:sp>
        <p:nvSpPr>
          <p:cNvPr id="3" name="Content Placeholder 2"/>
          <p:cNvSpPr>
            <a:spLocks noGrp="1"/>
          </p:cNvSpPr>
          <p:nvPr>
            <p:ph idx="1"/>
          </p:nvPr>
        </p:nvSpPr>
        <p:spPr>
          <a:xfrm>
            <a:off x="381000" y="1600201"/>
            <a:ext cx="8382000" cy="1600200"/>
          </a:xfrm>
        </p:spPr>
        <p:txBody>
          <a:bodyPr>
            <a:normAutofit lnSpcReduction="10000"/>
          </a:bodyPr>
          <a:lstStyle/>
          <a:p>
            <a:pPr>
              <a:buNone/>
            </a:pPr>
            <a:r>
              <a:rPr lang="en-US" dirty="0"/>
              <a:t>II. Made peace available</a:t>
            </a:r>
          </a:p>
          <a:p>
            <a:pPr>
              <a:buNone/>
            </a:pPr>
            <a:r>
              <a:rPr lang="en-US" dirty="0"/>
              <a:t>   A. Removing the “handwriting of </a:t>
            </a:r>
            <a:r>
              <a:rPr lang="en-US" dirty="0" smtClean="0"/>
              <a:t>requirements”  	Col</a:t>
            </a:r>
            <a:r>
              <a:rPr lang="en-US" dirty="0"/>
              <a:t>. 2:14; Eph. </a:t>
            </a:r>
            <a:r>
              <a:rPr lang="en-US" dirty="0" smtClean="0"/>
              <a:t>2:15</a:t>
            </a:r>
            <a:endParaRPr lang="en-US" dirty="0"/>
          </a:p>
        </p:txBody>
      </p:sp>
      <p:sp>
        <p:nvSpPr>
          <p:cNvPr id="4" name="TextBox 3"/>
          <p:cNvSpPr txBox="1"/>
          <p:nvPr/>
        </p:nvSpPr>
        <p:spPr>
          <a:xfrm>
            <a:off x="152400" y="3276600"/>
            <a:ext cx="8839200" cy="3785652"/>
          </a:xfrm>
          <a:prstGeom prst="rect">
            <a:avLst/>
          </a:prstGeom>
          <a:noFill/>
        </p:spPr>
        <p:txBody>
          <a:bodyPr wrap="square" rtlCol="0">
            <a:spAutoFit/>
          </a:bodyPr>
          <a:lstStyle/>
          <a:p>
            <a:r>
              <a:rPr lang="en-US" sz="2900" dirty="0" smtClean="0"/>
              <a:t>having wiped out the handwriting of requirements that was against us, which was contrary to us. And He has taken it out of the way, having nailed it to the cross.</a:t>
            </a:r>
          </a:p>
          <a:p>
            <a:endParaRPr lang="en-US" sz="2900" dirty="0" smtClean="0"/>
          </a:p>
          <a:p>
            <a:r>
              <a:rPr lang="en-US" sz="2900" dirty="0" smtClean="0"/>
              <a:t>having abolished in His flesh the enmity, that is, the law of commandments contained in ordinances, so as to create in Himself one new man from the two, thus making peace,</a:t>
            </a:r>
            <a:endParaRPr lang="en-US" sz="2900" dirty="0"/>
          </a:p>
        </p:txBody>
      </p:sp>
      <p:cxnSp>
        <p:nvCxnSpPr>
          <p:cNvPr id="6" name="Straight Arrow Connector 5"/>
          <p:cNvCxnSpPr/>
          <p:nvPr/>
        </p:nvCxnSpPr>
        <p:spPr>
          <a:xfrm rot="5400000">
            <a:off x="5143500" y="4457700"/>
            <a:ext cx="1905000" cy="457200"/>
          </a:xfrm>
          <a:prstGeom prst="straightConnector1">
            <a:avLst/>
          </a:prstGeom>
          <a:ln w="34925">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anim calcmode="lin" valueType="num">
                                      <p:cBhvr>
                                        <p:cTn id="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500"/>
                                        <p:tgtEl>
                                          <p:spTgt spid="3">
                                            <p:txEl>
                                              <p:pRg st="1" end="1"/>
                                            </p:txEl>
                                          </p:spTgt>
                                        </p:tgtEl>
                                      </p:cBhvr>
                                    </p:animEffect>
                                    <p:anim calcmode="lin" valueType="num">
                                      <p:cBhvr>
                                        <p:cTn id="1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2" presetClass="entr" presetSubtype="1" fill="hold" nodeType="click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wipe(up)">
                                      <p:cBhvr>
                                        <p:cTn id="2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Characteristics of the </a:t>
            </a:r>
            <a:br>
              <a:rPr lang="en-US" sz="40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br>
            <a:r>
              <a:rPr lang="en-US" sz="40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Cross of Christ</a:t>
            </a:r>
            <a:endParaRPr lang="en-US" sz="4000" dirty="0"/>
          </a:p>
        </p:txBody>
      </p:sp>
      <p:sp>
        <p:nvSpPr>
          <p:cNvPr id="3" name="Content Placeholder 2"/>
          <p:cNvSpPr>
            <a:spLocks noGrp="1"/>
          </p:cNvSpPr>
          <p:nvPr>
            <p:ph idx="1"/>
          </p:nvPr>
        </p:nvSpPr>
        <p:spPr>
          <a:xfrm>
            <a:off x="457200" y="2819400"/>
            <a:ext cx="8229600" cy="1981200"/>
          </a:xfrm>
        </p:spPr>
        <p:txBody>
          <a:bodyPr>
            <a:normAutofit/>
          </a:bodyPr>
          <a:lstStyle/>
          <a:p>
            <a:pPr>
              <a:buNone/>
            </a:pPr>
            <a:r>
              <a:rPr lang="en-US" b="1" dirty="0" smtClean="0"/>
              <a:t>“</a:t>
            </a:r>
            <a:r>
              <a:rPr lang="en-US" b="1" dirty="0"/>
              <a:t>Colossians 2:11-14 deals in sin and salvation. Contextually verse 14 must mean that sin, NOT any law, was nailed to the cross</a:t>
            </a:r>
            <a:r>
              <a:rPr lang="en-US" b="1" dirty="0" smtClean="0"/>
              <a:t>...” </a:t>
            </a:r>
          </a:p>
          <a:p>
            <a:pPr algn="r">
              <a:buNone/>
            </a:pPr>
            <a:r>
              <a:rPr lang="en-US" sz="1800" dirty="0" smtClean="0"/>
              <a:t>Wallace </a:t>
            </a:r>
            <a:r>
              <a:rPr lang="en-US" sz="1800" dirty="0"/>
              <a:t>Little, "Two Basic Errors," Gospel Truths, May 1997</a:t>
            </a:r>
            <a:r>
              <a:rPr lang="en-US" sz="1800" dirty="0" smtClean="0"/>
              <a:t>,     </a:t>
            </a:r>
            <a:r>
              <a:rPr lang="en-US" sz="1800" dirty="0"/>
              <a:t>pp. 110-115 (14-19</a:t>
            </a:r>
            <a:r>
              <a:rPr lang="en-US" sz="1800" dirty="0" smtClean="0"/>
              <a:t>)</a:t>
            </a:r>
            <a:endParaRPr lang="en-US" sz="1800"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Characteristics of the </a:t>
            </a:r>
            <a:br>
              <a:rPr lang="en-US" sz="3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br>
            <a:r>
              <a:rPr lang="en-US" sz="3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Cross of Christ</a:t>
            </a:r>
            <a:endParaRPr lang="en-US" sz="3600" dirty="0"/>
          </a:p>
        </p:txBody>
      </p:sp>
      <p:sp>
        <p:nvSpPr>
          <p:cNvPr id="3" name="Content Placeholder 2"/>
          <p:cNvSpPr>
            <a:spLocks noGrp="1"/>
          </p:cNvSpPr>
          <p:nvPr>
            <p:ph idx="1"/>
          </p:nvPr>
        </p:nvSpPr>
        <p:spPr>
          <a:xfrm>
            <a:off x="228600" y="1600200"/>
            <a:ext cx="8610600" cy="4525963"/>
          </a:xfrm>
        </p:spPr>
        <p:txBody>
          <a:bodyPr>
            <a:normAutofit/>
          </a:bodyPr>
          <a:lstStyle/>
          <a:p>
            <a:pPr>
              <a:buNone/>
            </a:pPr>
            <a:r>
              <a:rPr lang="en-US" dirty="0"/>
              <a:t>II. Made peace available</a:t>
            </a:r>
          </a:p>
          <a:p>
            <a:pPr>
              <a:buNone/>
            </a:pPr>
            <a:r>
              <a:rPr lang="en-US" dirty="0" smtClean="0"/>
              <a:t>   A. Removing the “handwriting of requirements”</a:t>
            </a:r>
          </a:p>
          <a:p>
            <a:pPr>
              <a:buNone/>
            </a:pPr>
            <a:r>
              <a:rPr lang="en-US" dirty="0" smtClean="0"/>
              <a:t>   B. Between God &amp; man  Eph 2:16 </a:t>
            </a:r>
          </a:p>
          <a:p>
            <a:pPr>
              <a:buNone/>
            </a:pPr>
            <a:r>
              <a:rPr lang="en-US" dirty="0" smtClean="0"/>
              <a:t>      1. </a:t>
            </a:r>
            <a:r>
              <a:rPr lang="en-US" i="1" dirty="0" smtClean="0"/>
              <a:t>through </a:t>
            </a:r>
            <a:r>
              <a:rPr lang="en-US" i="1" dirty="0"/>
              <a:t>the cross</a:t>
            </a:r>
            <a:r>
              <a:rPr lang="en-US" dirty="0"/>
              <a:t> </a:t>
            </a:r>
            <a:r>
              <a:rPr lang="en-US" dirty="0" smtClean="0"/>
              <a:t> Col</a:t>
            </a:r>
            <a:r>
              <a:rPr lang="en-US" dirty="0"/>
              <a:t>. </a:t>
            </a:r>
            <a:r>
              <a:rPr lang="en-US" dirty="0" smtClean="0"/>
              <a:t>1:20; Rom</a:t>
            </a:r>
            <a:r>
              <a:rPr lang="en-US" dirty="0"/>
              <a:t>. </a:t>
            </a:r>
            <a:r>
              <a:rPr lang="en-US" dirty="0" smtClean="0"/>
              <a:t>6:3</a:t>
            </a:r>
            <a:endParaRPr lang="en-US" dirty="0"/>
          </a:p>
          <a:p>
            <a:pPr>
              <a:buNone/>
            </a:pPr>
            <a:r>
              <a:rPr lang="en-US" dirty="0"/>
              <a:t>      </a:t>
            </a:r>
            <a:r>
              <a:rPr lang="en-US" dirty="0" smtClean="0"/>
              <a:t>2. </a:t>
            </a:r>
            <a:r>
              <a:rPr lang="en-US" i="1" dirty="0" smtClean="0"/>
              <a:t>in </a:t>
            </a:r>
            <a:r>
              <a:rPr lang="en-US" i="1" dirty="0"/>
              <a:t>one body</a:t>
            </a:r>
            <a:r>
              <a:rPr lang="en-US" dirty="0"/>
              <a:t> </a:t>
            </a:r>
            <a:r>
              <a:rPr lang="en-US" dirty="0" smtClean="0"/>
              <a:t> v19</a:t>
            </a:r>
            <a:r>
              <a:rPr lang="en-US" dirty="0"/>
              <a:t>, </a:t>
            </a:r>
            <a:r>
              <a:rPr lang="en-US" dirty="0" smtClean="0"/>
              <a:t>21; </a:t>
            </a:r>
            <a:r>
              <a:rPr lang="en-US" dirty="0"/>
              <a:t>1:22-23</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anim calcmode="lin" valueType="num">
                                      <p:cBhvr>
                                        <p:cTn id="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500"/>
                                        <p:tgtEl>
                                          <p:spTgt spid="3">
                                            <p:txEl>
                                              <p:pRg st="3" end="3"/>
                                            </p:txEl>
                                          </p:spTgt>
                                        </p:tgtEl>
                                      </p:cBhvr>
                                    </p:animEffect>
                                    <p:anim calcmode="lin" valueType="num">
                                      <p:cBhvr>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anim calcmode="lin" valueType="num">
                                      <p:cBhvr>
                                        <p:cTn id="22"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8362"/>
          </a:xfrm>
        </p:spPr>
        <p:txBody>
          <a:bodyPr>
            <a:noAutofit/>
          </a:bodyPr>
          <a:lstStyle/>
          <a:p>
            <a:r>
              <a:rPr lang="en-US" sz="3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Characteristics of the </a:t>
            </a:r>
            <a:br>
              <a:rPr lang="en-US" sz="3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br>
            <a:r>
              <a:rPr lang="en-US" sz="3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Cross of Christ</a:t>
            </a:r>
            <a:endParaRPr lang="en-US" sz="3600" dirty="0"/>
          </a:p>
        </p:txBody>
      </p:sp>
      <p:sp>
        <p:nvSpPr>
          <p:cNvPr id="3" name="Content Placeholder 2"/>
          <p:cNvSpPr>
            <a:spLocks noGrp="1"/>
          </p:cNvSpPr>
          <p:nvPr>
            <p:ph idx="1"/>
          </p:nvPr>
        </p:nvSpPr>
        <p:spPr>
          <a:xfrm>
            <a:off x="152400" y="1143000"/>
            <a:ext cx="8839200" cy="5715000"/>
          </a:xfrm>
        </p:spPr>
        <p:txBody>
          <a:bodyPr>
            <a:normAutofit/>
          </a:bodyPr>
          <a:lstStyle/>
          <a:p>
            <a:pPr>
              <a:buNone/>
            </a:pPr>
            <a:r>
              <a:rPr lang="en-US" dirty="0"/>
              <a:t>III. Causes offense (</a:t>
            </a:r>
            <a:r>
              <a:rPr lang="en-US" dirty="0" err="1" smtClean="0"/>
              <a:t>stumblingblock</a:t>
            </a:r>
            <a:r>
              <a:rPr lang="en-US" dirty="0" smtClean="0"/>
              <a:t>, sin)</a:t>
            </a:r>
            <a:endParaRPr lang="en-US" dirty="0" smtClean="0"/>
          </a:p>
          <a:p>
            <a:pPr>
              <a:buNone/>
            </a:pPr>
            <a:r>
              <a:rPr lang="en-US" dirty="0" smtClean="0"/>
              <a:t>   </a:t>
            </a:r>
            <a:r>
              <a:rPr lang="en-US" dirty="0"/>
              <a:t>A. </a:t>
            </a:r>
            <a:r>
              <a:rPr lang="en-US" dirty="0" smtClean="0"/>
              <a:t>God’s will versus Man’s will</a:t>
            </a:r>
          </a:p>
          <a:p>
            <a:pPr>
              <a:buNone/>
            </a:pPr>
            <a:r>
              <a:rPr lang="en-US" dirty="0" smtClean="0"/>
              <a:t> </a:t>
            </a:r>
            <a:r>
              <a:rPr lang="en-US" dirty="0" smtClean="0"/>
              <a:t>  B. Example: Circumcision</a:t>
            </a:r>
          </a:p>
          <a:p>
            <a:pPr>
              <a:buNone/>
            </a:pPr>
            <a:r>
              <a:rPr lang="en-US" dirty="0" smtClean="0"/>
              <a:t>	</a:t>
            </a:r>
            <a:r>
              <a:rPr lang="en-US" dirty="0" smtClean="0"/>
              <a:t>	1. </a:t>
            </a:r>
            <a:r>
              <a:rPr lang="en-US" dirty="0" smtClean="0"/>
              <a:t>A “brotherhood issue”</a:t>
            </a:r>
          </a:p>
          <a:p>
            <a:pPr>
              <a:buNone/>
            </a:pPr>
            <a:r>
              <a:rPr lang="en-US" dirty="0" smtClean="0"/>
              <a:t>	</a:t>
            </a:r>
            <a:r>
              <a:rPr lang="en-US" dirty="0" smtClean="0"/>
              <a:t>	2. Not taught under new covenant  Acts 15:24</a:t>
            </a:r>
          </a:p>
          <a:p>
            <a:pPr>
              <a:buNone/>
            </a:pPr>
            <a:r>
              <a:rPr lang="en-US" dirty="0" smtClean="0"/>
              <a:t>	</a:t>
            </a:r>
            <a:r>
              <a:rPr lang="en-US" dirty="0" smtClean="0"/>
              <a:t>	3. Forbidden as religious act  Gal. 5:2-4</a:t>
            </a:r>
          </a:p>
          <a:p>
            <a:pPr>
              <a:buNone/>
            </a:pPr>
            <a:r>
              <a:rPr lang="en-US" dirty="0" smtClean="0"/>
              <a:t>	</a:t>
            </a:r>
            <a:r>
              <a:rPr lang="en-US" dirty="0" smtClean="0"/>
              <a:t>	4. Barrier for some  Gal. 5:11</a:t>
            </a:r>
          </a:p>
          <a:p>
            <a:pPr>
              <a:buNone/>
            </a:pPr>
            <a:r>
              <a:rPr lang="en-US" dirty="0" smtClean="0"/>
              <a:t>	</a:t>
            </a:r>
            <a:r>
              <a:rPr lang="en-US" dirty="0" smtClean="0"/>
              <a:t>	5. Affected respected brethren  Gal. 2:11, 14</a:t>
            </a:r>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anim calcmode="lin" valueType="num">
                                      <p:cBhvr>
                                        <p:cTn id="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500"/>
                                        <p:tgtEl>
                                          <p:spTgt spid="3">
                                            <p:txEl>
                                              <p:pRg st="1" end="1"/>
                                            </p:txEl>
                                          </p:spTgt>
                                        </p:tgtEl>
                                      </p:cBhvr>
                                    </p:animEffect>
                                    <p:anim calcmode="lin" valueType="num">
                                      <p:cBhvr>
                                        <p:cTn id="1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500"/>
                                        <p:tgtEl>
                                          <p:spTgt spid="3">
                                            <p:txEl>
                                              <p:pRg st="2" end="2"/>
                                            </p:txEl>
                                          </p:spTgt>
                                        </p:tgtEl>
                                      </p:cBhvr>
                                    </p:animEffect>
                                    <p:anim calcmode="lin" valueType="num">
                                      <p:cBhvr>
                                        <p:cTn id="2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500"/>
                                        <p:tgtEl>
                                          <p:spTgt spid="3">
                                            <p:txEl>
                                              <p:pRg st="3" end="3"/>
                                            </p:txEl>
                                          </p:spTgt>
                                        </p:tgtEl>
                                      </p:cBhvr>
                                    </p:animEffect>
                                    <p:anim calcmode="lin" valueType="num">
                                      <p:cBhvr>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500"/>
                                        <p:tgtEl>
                                          <p:spTgt spid="3">
                                            <p:txEl>
                                              <p:pRg st="4" end="4"/>
                                            </p:txEl>
                                          </p:spTgt>
                                        </p:tgtEl>
                                      </p:cBhvr>
                                    </p:animEffect>
                                    <p:anim calcmode="lin" valueType="num">
                                      <p:cBhvr>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500"/>
                                        <p:tgtEl>
                                          <p:spTgt spid="3">
                                            <p:txEl>
                                              <p:pRg st="5" end="5"/>
                                            </p:txEl>
                                          </p:spTgt>
                                        </p:tgtEl>
                                      </p:cBhvr>
                                    </p:animEffect>
                                    <p:anim calcmode="lin" valueType="num">
                                      <p:cBhvr>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7"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500"/>
                                        <p:tgtEl>
                                          <p:spTgt spid="3">
                                            <p:txEl>
                                              <p:pRg st="6" end="6"/>
                                            </p:txEl>
                                          </p:spTgt>
                                        </p:tgtEl>
                                      </p:cBhvr>
                                    </p:animEffect>
                                    <p:anim calcmode="lin" valueType="num">
                                      <p:cBhvr>
                                        <p:cTn id="50"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7"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500"/>
                                        <p:tgtEl>
                                          <p:spTgt spid="3">
                                            <p:txEl>
                                              <p:pRg st="7" end="7"/>
                                            </p:txEl>
                                          </p:spTgt>
                                        </p:tgtEl>
                                      </p:cBhvr>
                                    </p:animEffect>
                                    <p:anim calcmode="lin" valueType="num">
                                      <p:cBhvr>
                                        <p:cTn id="5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5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If Peter persisted in hypocrisy, would Paul say:</a:t>
            </a:r>
          </a:p>
          <a:p>
            <a:pPr>
              <a:buNone/>
            </a:pPr>
            <a:r>
              <a:rPr lang="en-US" dirty="0" smtClean="0"/>
              <a:t>“I suspect that most people who invite Peter to preach do so because they admire his life and are enriched by his preaching, in spite of his persistent failure to be straightforward about the truth of the gospel… brethren have sought to use him and honor him. At this late date, he deserves nothing </a:t>
            </a:r>
            <a:r>
              <a:rPr lang="en-US" dirty="0" smtClean="0"/>
              <a:t>less.”</a:t>
            </a:r>
            <a:endParaRPr lang="en-US" dirty="0"/>
          </a:p>
        </p:txBody>
      </p:sp>
    </p:spTree>
  </p:cSld>
  <p:clrMapOvr>
    <a:masterClrMapping/>
  </p:clrMapOvr>
  <p:transition>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8362"/>
          </a:xfrm>
        </p:spPr>
        <p:txBody>
          <a:bodyPr>
            <a:noAutofit/>
          </a:bodyPr>
          <a:lstStyle/>
          <a:p>
            <a:r>
              <a:rPr lang="en-US" sz="3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Characteristics of the </a:t>
            </a:r>
            <a:br>
              <a:rPr lang="en-US" sz="3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br>
            <a:r>
              <a:rPr lang="en-US" sz="3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Cross of Christ</a:t>
            </a:r>
            <a:endParaRPr lang="en-US" sz="3600" dirty="0"/>
          </a:p>
        </p:txBody>
      </p:sp>
      <p:sp>
        <p:nvSpPr>
          <p:cNvPr id="3" name="Content Placeholder 2"/>
          <p:cNvSpPr>
            <a:spLocks noGrp="1"/>
          </p:cNvSpPr>
          <p:nvPr>
            <p:ph idx="1"/>
          </p:nvPr>
        </p:nvSpPr>
        <p:spPr>
          <a:xfrm>
            <a:off x="152400" y="1143000"/>
            <a:ext cx="8839200" cy="5486400"/>
          </a:xfrm>
        </p:spPr>
        <p:txBody>
          <a:bodyPr>
            <a:normAutofit/>
          </a:bodyPr>
          <a:lstStyle/>
          <a:p>
            <a:pPr>
              <a:buNone/>
            </a:pPr>
            <a:r>
              <a:rPr lang="en-US" dirty="0"/>
              <a:t>III. Causes offense (</a:t>
            </a:r>
            <a:r>
              <a:rPr lang="en-US" dirty="0" err="1"/>
              <a:t>stumblingblock</a:t>
            </a:r>
            <a:r>
              <a:rPr lang="en-US" dirty="0" smtClean="0"/>
              <a:t>)</a:t>
            </a:r>
          </a:p>
          <a:p>
            <a:pPr>
              <a:buNone/>
            </a:pPr>
            <a:r>
              <a:rPr lang="en-US" dirty="0" smtClean="0"/>
              <a:t>   A. God’s will versus Man’s will</a:t>
            </a:r>
          </a:p>
          <a:p>
            <a:pPr>
              <a:buNone/>
            </a:pPr>
            <a:r>
              <a:rPr lang="en-US" dirty="0" smtClean="0"/>
              <a:t>   B. Example: Circumcision</a:t>
            </a:r>
          </a:p>
          <a:p>
            <a:pPr>
              <a:buNone/>
            </a:pPr>
            <a:r>
              <a:rPr lang="en-US" dirty="0" smtClean="0"/>
              <a:t> </a:t>
            </a:r>
            <a:r>
              <a:rPr lang="en-US" dirty="0" smtClean="0"/>
              <a:t>  </a:t>
            </a:r>
            <a:r>
              <a:rPr lang="en-US" dirty="0" smtClean="0"/>
              <a:t>C. Cross continues causing offense today</a:t>
            </a:r>
          </a:p>
          <a:p>
            <a:pPr lvl="1">
              <a:buNone/>
            </a:pPr>
            <a:r>
              <a:rPr lang="en-US" dirty="0" smtClean="0"/>
              <a:t>"I suspect that most people who invite Homer Hailey to preach do so because they admire his life and have been enriched by his preaching, in spite of his views on divorce and remarriage. He is a great and a good man and brethren have sought to use him and to honor him. At this late date, he deserves nothing less</a:t>
            </a:r>
            <a:r>
              <a:rPr lang="en-US" dirty="0" smtClean="0"/>
              <a:t>.“  </a:t>
            </a:r>
            <a:r>
              <a:rPr lang="en-US" sz="2200" dirty="0" smtClean="0"/>
              <a:t>{Ed Harrell, </a:t>
            </a:r>
            <a:r>
              <a:rPr lang="en-US" sz="2200" i="1" dirty="0" err="1" smtClean="0"/>
              <a:t>Xianity</a:t>
            </a:r>
            <a:r>
              <a:rPr lang="en-US" sz="2200" i="1" dirty="0" smtClean="0"/>
              <a:t> </a:t>
            </a:r>
            <a:r>
              <a:rPr lang="en-US" sz="2200" i="1" dirty="0" smtClean="0"/>
              <a:t>Magazine</a:t>
            </a:r>
            <a:r>
              <a:rPr lang="en-US" sz="2200" dirty="0" smtClean="0"/>
              <a:t> Nov '88, </a:t>
            </a:r>
            <a:r>
              <a:rPr lang="en-US" sz="2200" dirty="0" smtClean="0"/>
              <a:t>p.9}</a:t>
            </a:r>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anim calcmode="lin" valueType="num">
                                      <p:cBhvr>
                                        <p:cTn id="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500"/>
                                        <p:tgtEl>
                                          <p:spTgt spid="3">
                                            <p:txEl>
                                              <p:pRg st="4" end="4"/>
                                            </p:txEl>
                                          </p:spTgt>
                                        </p:tgtEl>
                                      </p:cBhvr>
                                    </p:animEffect>
                                    <p:anim calcmode="lin" valueType="num">
                                      <p:cBhvr>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3998</TotalTime>
  <Words>643</Words>
  <Application>Microsoft Office PowerPoint</Application>
  <PresentationFormat>On-screen Show (4:3)</PresentationFormat>
  <Paragraphs>79</Paragraphs>
  <Slides>14</Slides>
  <Notes>3</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Slide 1</vt:lpstr>
      <vt:lpstr>Characteristics of the  Cross of Christ</vt:lpstr>
      <vt:lpstr>Characteristics of the  Cross of Christ</vt:lpstr>
      <vt:lpstr>Characteristics of the  Cross of Christ</vt:lpstr>
      <vt:lpstr>Characteristics of the  Cross of Christ</vt:lpstr>
      <vt:lpstr>Characteristics of the  Cross of Christ</vt:lpstr>
      <vt:lpstr>Characteristics of the  Cross of Christ</vt:lpstr>
      <vt:lpstr>Slide 8</vt:lpstr>
      <vt:lpstr>Characteristics of the  Cross of Christ</vt:lpstr>
      <vt:lpstr>Characteristics of the  Cross of Christ</vt:lpstr>
      <vt:lpstr>Characteristics of the  Cross of Christ</vt:lpstr>
      <vt:lpstr>Characteristics of the  Cross of Christ</vt:lpstr>
      <vt:lpstr>The Cross of Jesus Is A Cross:</vt:lpstr>
      <vt:lpstr>“What Must I Do To Be Saved?”</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Traits of the Cross of Christ</dc:title>
  <dc:creator>David Halbrook</dc:creator>
  <cp:lastModifiedBy>David Halbrook</cp:lastModifiedBy>
  <cp:revision>24</cp:revision>
  <dcterms:created xsi:type="dcterms:W3CDTF">2008-12-19T22:50:28Z</dcterms:created>
  <dcterms:modified xsi:type="dcterms:W3CDTF">2010-08-21T15:01:14Z</dcterms:modified>
</cp:coreProperties>
</file>