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CCFF"/>
    <a:srgbClr val="33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974"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1A90C9-B619-4C47-9720-F238EC323C46}" type="datetimeFigureOut">
              <a:rPr lang="en-US" smtClean="0"/>
              <a:pPr/>
              <a:t>8/14/2010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EDD8D4-E32D-44F5-9AB8-B7A787A01BE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EEDD8D4-E32D-44F5-9AB8-B7A787A01BE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EEDD8D4-E32D-44F5-9AB8-B7A787A01BEF}"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EEDD8D4-E32D-44F5-9AB8-B7A787A01BEF}"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EEDD8D4-E32D-44F5-9AB8-B7A787A01BEF}"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EEDD8D4-E32D-44F5-9AB8-B7A787A01BEF}"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EEDD8D4-E32D-44F5-9AB8-B7A787A01BEF}"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EEDD8D4-E32D-44F5-9AB8-B7A787A01BEF}"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EEDD8D4-E32D-44F5-9AB8-B7A787A01BEF}"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EEDD8D4-E32D-44F5-9AB8-B7A787A01BEF}"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EEDD8D4-E32D-44F5-9AB8-B7A787A01BEF}"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EEDD8D4-E32D-44F5-9AB8-B7A787A01BEF}"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EEDD8D4-E32D-44F5-9AB8-B7A787A01BEF}"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EEDD8D4-E32D-44F5-9AB8-B7A787A01BEF}"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76AE84-48D6-4EC4-BE53-02E8FF61BD4E}" type="datetimeFigureOut">
              <a:rPr lang="en-US" smtClean="0"/>
              <a:pPr/>
              <a:t>8/14/2010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609405-586B-48C7-B979-ABE7964567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76AE84-48D6-4EC4-BE53-02E8FF61BD4E}" type="datetimeFigureOut">
              <a:rPr lang="en-US" smtClean="0"/>
              <a:pPr/>
              <a:t>8/14/2010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609405-586B-48C7-B979-ABE7964567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76AE84-48D6-4EC4-BE53-02E8FF61BD4E}" type="datetimeFigureOut">
              <a:rPr lang="en-US" smtClean="0"/>
              <a:pPr/>
              <a:t>8/14/2010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609405-586B-48C7-B979-ABE7964567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76AE84-48D6-4EC4-BE53-02E8FF61BD4E}" type="datetimeFigureOut">
              <a:rPr lang="en-US" smtClean="0"/>
              <a:pPr/>
              <a:t>8/14/2010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609405-586B-48C7-B979-ABE7964567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76AE84-48D6-4EC4-BE53-02E8FF61BD4E}" type="datetimeFigureOut">
              <a:rPr lang="en-US" smtClean="0"/>
              <a:pPr/>
              <a:t>8/14/2010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609405-586B-48C7-B979-ABE7964567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76AE84-48D6-4EC4-BE53-02E8FF61BD4E}" type="datetimeFigureOut">
              <a:rPr lang="en-US" smtClean="0"/>
              <a:pPr/>
              <a:t>8/14/2010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609405-586B-48C7-B979-ABE7964567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76AE84-48D6-4EC4-BE53-02E8FF61BD4E}" type="datetimeFigureOut">
              <a:rPr lang="en-US" smtClean="0"/>
              <a:pPr/>
              <a:t>8/14/2010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609405-586B-48C7-B979-ABE7964567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76AE84-48D6-4EC4-BE53-02E8FF61BD4E}" type="datetimeFigureOut">
              <a:rPr lang="en-US" smtClean="0"/>
              <a:pPr/>
              <a:t>8/14/2010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609405-586B-48C7-B979-ABE7964567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76AE84-48D6-4EC4-BE53-02E8FF61BD4E}" type="datetimeFigureOut">
              <a:rPr lang="en-US" smtClean="0"/>
              <a:pPr/>
              <a:t>8/14/2010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609405-586B-48C7-B979-ABE7964567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76AE84-48D6-4EC4-BE53-02E8FF61BD4E}" type="datetimeFigureOut">
              <a:rPr lang="en-US" smtClean="0"/>
              <a:pPr/>
              <a:t>8/14/2010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609405-586B-48C7-B979-ABE7964567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76AE84-48D6-4EC4-BE53-02E8FF61BD4E}" type="datetimeFigureOut">
              <a:rPr lang="en-US" smtClean="0"/>
              <a:pPr/>
              <a:t>8/14/2010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609405-586B-48C7-B979-ABE7964567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76AE84-48D6-4EC4-BE53-02E8FF61BD4E}" type="datetimeFigureOut">
              <a:rPr lang="en-US" smtClean="0"/>
              <a:pPr/>
              <a:t>8/14/2010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609405-586B-48C7-B979-ABE7964567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1752600"/>
          </a:xfrm>
        </p:spPr>
        <p:txBody>
          <a:bodyPr>
            <a:normAutofit/>
          </a:bodyPr>
          <a:lstStyle/>
          <a:p>
            <a:r>
              <a:rPr lang="en-US" sz="4000" b="1" dirty="0" smtClean="0">
                <a:solidFill>
                  <a:schemeClr val="accent5">
                    <a:lumMod val="40000"/>
                    <a:lumOff val="60000"/>
                  </a:schemeClr>
                </a:solidFill>
                <a:latin typeface="Arial" pitchFamily="34" charset="0"/>
                <a:cs typeface="Arial" pitchFamily="34" charset="0"/>
              </a:rPr>
              <a:t>Survey of New Testament: </a:t>
            </a:r>
            <a:br>
              <a:rPr lang="en-US" sz="4000" b="1" dirty="0" smtClean="0">
                <a:solidFill>
                  <a:schemeClr val="accent5">
                    <a:lumMod val="40000"/>
                    <a:lumOff val="60000"/>
                  </a:schemeClr>
                </a:solidFill>
                <a:latin typeface="Arial" pitchFamily="34" charset="0"/>
                <a:cs typeface="Arial" pitchFamily="34" charset="0"/>
              </a:rPr>
            </a:br>
            <a:r>
              <a:rPr lang="en-US" sz="4000" b="1" u="sng" dirty="0" smtClean="0">
                <a:solidFill>
                  <a:schemeClr val="accent5">
                    <a:lumMod val="40000"/>
                    <a:lumOff val="60000"/>
                  </a:schemeClr>
                </a:solidFill>
                <a:latin typeface="Arial" pitchFamily="34" charset="0"/>
                <a:cs typeface="Arial" pitchFamily="34" charset="0"/>
              </a:rPr>
              <a:t>Book of 1 Thessalonians</a:t>
            </a:r>
            <a:endParaRPr lang="en-US" sz="4000" b="1" u="sng" dirty="0">
              <a:solidFill>
                <a:schemeClr val="accent5">
                  <a:lumMod val="40000"/>
                  <a:lumOff val="60000"/>
                </a:schemeClr>
              </a:solidFill>
              <a:latin typeface="Arial" pitchFamily="34" charset="0"/>
              <a:cs typeface="Arial" pitchFamily="34" charset="0"/>
            </a:endParaRPr>
          </a:p>
        </p:txBody>
      </p:sp>
      <p:pic>
        <p:nvPicPr>
          <p:cNvPr id="1026" name="Picture 2"/>
          <p:cNvPicPr>
            <a:picLocks noChangeAspect="1" noChangeArrowheads="1"/>
          </p:cNvPicPr>
          <p:nvPr/>
        </p:nvPicPr>
        <p:blipFill>
          <a:blip r:embed="rId3"/>
          <a:srcRect/>
          <a:stretch>
            <a:fillRect/>
          </a:stretch>
        </p:blipFill>
        <p:spPr bwMode="auto">
          <a:xfrm>
            <a:off x="2971800" y="2362200"/>
            <a:ext cx="3505200" cy="4114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8610600" cy="5715000"/>
          </a:xfrm>
        </p:spPr>
        <p:txBody>
          <a:bodyPr>
            <a:normAutofit fontScale="85000" lnSpcReduction="20000"/>
          </a:bodyPr>
          <a:lstStyle/>
          <a:p>
            <a:pPr>
              <a:lnSpc>
                <a:spcPct val="120000"/>
              </a:lnSpc>
              <a:spcBef>
                <a:spcPts val="600"/>
              </a:spcBef>
              <a:spcAft>
                <a:spcPts val="1200"/>
              </a:spcAft>
            </a:pPr>
            <a:r>
              <a:rPr lang="en-US" sz="3800" b="1" dirty="0" smtClean="0">
                <a:solidFill>
                  <a:schemeClr val="bg1"/>
                </a:solidFill>
                <a:latin typeface="Arial Narrow" pitchFamily="34" charset="0"/>
              </a:rPr>
              <a:t>The necessity of living a holy life</a:t>
            </a:r>
          </a:p>
          <a:p>
            <a:pPr lvl="1">
              <a:lnSpc>
                <a:spcPct val="110000"/>
              </a:lnSpc>
              <a:spcBef>
                <a:spcPts val="0"/>
              </a:spcBef>
              <a:spcAft>
                <a:spcPts val="1200"/>
              </a:spcAft>
            </a:pPr>
            <a:r>
              <a:rPr lang="en-US" sz="3300" b="1" dirty="0" smtClean="0">
                <a:solidFill>
                  <a:schemeClr val="bg1"/>
                </a:solidFill>
                <a:latin typeface="Arial Narrow" pitchFamily="34" charset="0"/>
              </a:rPr>
              <a:t>God willed them to lead sanctified lives </a:t>
            </a:r>
            <a:r>
              <a:rPr lang="en-US" sz="3300" b="1" dirty="0" smtClean="0">
                <a:solidFill>
                  <a:schemeClr val="accent5">
                    <a:lumMod val="60000"/>
                    <a:lumOff val="40000"/>
                  </a:schemeClr>
                </a:solidFill>
                <a:latin typeface="Arial Narrow" pitchFamily="34" charset="0"/>
              </a:rPr>
              <a:t/>
            </a:r>
            <a:br>
              <a:rPr lang="en-US" sz="3300" b="1" dirty="0" smtClean="0">
                <a:solidFill>
                  <a:schemeClr val="accent5">
                    <a:lumMod val="60000"/>
                    <a:lumOff val="40000"/>
                  </a:schemeClr>
                </a:solidFill>
                <a:latin typeface="Arial Narrow" pitchFamily="34" charset="0"/>
              </a:rPr>
            </a:br>
            <a:r>
              <a:rPr lang="en-US" sz="3300" b="1" i="1" dirty="0" smtClean="0">
                <a:solidFill>
                  <a:srgbClr val="3BCCFF"/>
                </a:solidFill>
                <a:latin typeface="Arial Narrow" pitchFamily="34" charset="0"/>
              </a:rPr>
              <a:t>(4:2-7)</a:t>
            </a:r>
          </a:p>
          <a:p>
            <a:pPr lvl="1">
              <a:lnSpc>
                <a:spcPct val="110000"/>
              </a:lnSpc>
              <a:spcBef>
                <a:spcPts val="0"/>
              </a:spcBef>
              <a:spcAft>
                <a:spcPts val="1200"/>
              </a:spcAft>
            </a:pPr>
            <a:r>
              <a:rPr lang="en-US" sz="3300" b="1" dirty="0" smtClean="0">
                <a:solidFill>
                  <a:schemeClr val="bg1"/>
                </a:solidFill>
                <a:latin typeface="Arial Narrow" pitchFamily="34" charset="0"/>
              </a:rPr>
              <a:t>Exhortation to continue in brotherly love </a:t>
            </a:r>
            <a:r>
              <a:rPr lang="en-US" sz="3300" b="1" i="1" dirty="0" smtClean="0">
                <a:solidFill>
                  <a:srgbClr val="3BCCFF"/>
                </a:solidFill>
                <a:latin typeface="Arial Narrow" pitchFamily="34" charset="0"/>
              </a:rPr>
              <a:t>(4:8-10)</a:t>
            </a:r>
          </a:p>
          <a:p>
            <a:pPr lvl="1">
              <a:lnSpc>
                <a:spcPct val="110000"/>
              </a:lnSpc>
              <a:spcBef>
                <a:spcPts val="0"/>
              </a:spcBef>
              <a:spcAft>
                <a:spcPts val="1200"/>
              </a:spcAft>
            </a:pPr>
            <a:r>
              <a:rPr lang="en-US" sz="3300" b="1" dirty="0" smtClean="0">
                <a:solidFill>
                  <a:schemeClr val="bg1"/>
                </a:solidFill>
                <a:latin typeface="Arial Narrow" pitchFamily="34" charset="0"/>
              </a:rPr>
              <a:t>Walk properly and live a quiet life </a:t>
            </a:r>
            <a:r>
              <a:rPr lang="en-US" sz="3300" b="1" i="1" dirty="0" smtClean="0">
                <a:solidFill>
                  <a:srgbClr val="3BCCFF"/>
                </a:solidFill>
                <a:latin typeface="Arial Narrow" pitchFamily="34" charset="0"/>
              </a:rPr>
              <a:t>(4:11,12)</a:t>
            </a:r>
          </a:p>
          <a:p>
            <a:pPr lvl="1">
              <a:lnSpc>
                <a:spcPct val="110000"/>
              </a:lnSpc>
              <a:spcBef>
                <a:spcPts val="0"/>
              </a:spcBef>
              <a:spcAft>
                <a:spcPts val="1200"/>
              </a:spcAft>
            </a:pPr>
            <a:r>
              <a:rPr lang="en-US" sz="3300" b="1" dirty="0" smtClean="0">
                <a:solidFill>
                  <a:schemeClr val="bg1"/>
                </a:solidFill>
                <a:latin typeface="Arial Narrow" pitchFamily="34" charset="0"/>
              </a:rPr>
              <a:t>Truth concerning Christ’s second coming </a:t>
            </a:r>
            <a:r>
              <a:rPr lang="en-US" sz="3300" dirty="0" smtClean="0">
                <a:solidFill>
                  <a:schemeClr val="bg1"/>
                </a:solidFill>
                <a:latin typeface="Arial Narrow" pitchFamily="34" charset="0"/>
              </a:rPr>
              <a:t/>
            </a:r>
            <a:br>
              <a:rPr lang="en-US" sz="3300" dirty="0" smtClean="0">
                <a:solidFill>
                  <a:schemeClr val="bg1"/>
                </a:solidFill>
                <a:latin typeface="Arial Narrow" pitchFamily="34" charset="0"/>
              </a:rPr>
            </a:br>
            <a:r>
              <a:rPr lang="en-US" sz="3300" b="1" i="1" dirty="0" smtClean="0">
                <a:solidFill>
                  <a:srgbClr val="3BCCFF"/>
                </a:solidFill>
                <a:latin typeface="Arial Narrow" pitchFamily="34" charset="0"/>
              </a:rPr>
              <a:t>(4:13-18)</a:t>
            </a:r>
          </a:p>
          <a:p>
            <a:pPr lvl="1">
              <a:lnSpc>
                <a:spcPct val="110000"/>
              </a:lnSpc>
              <a:spcBef>
                <a:spcPts val="0"/>
              </a:spcBef>
              <a:spcAft>
                <a:spcPts val="1200"/>
              </a:spcAft>
            </a:pPr>
            <a:r>
              <a:rPr lang="en-US" sz="3300" b="1" dirty="0" smtClean="0">
                <a:solidFill>
                  <a:schemeClr val="bg1"/>
                </a:solidFill>
                <a:latin typeface="Arial Narrow" pitchFamily="34" charset="0"/>
              </a:rPr>
              <a:t>Wanted them to keep working so they would be prepared for that day!</a:t>
            </a:r>
          </a:p>
          <a:p>
            <a:pPr lvl="1"/>
            <a:endParaRPr lang="en-US" dirty="0" smtClean="0">
              <a:solidFill>
                <a:schemeClr val="bg1"/>
              </a:solidFill>
              <a:latin typeface="Arial Narrow" pitchFamily="34" charset="0"/>
            </a:endParaRPr>
          </a:p>
          <a:p>
            <a:pPr>
              <a:buNone/>
            </a:pPr>
            <a:r>
              <a:rPr lang="en-US" b="1" dirty="0">
                <a:solidFill>
                  <a:schemeClr val="bg1"/>
                </a:solidFill>
                <a:latin typeface="Arial Narrow" pitchFamily="34" charset="0"/>
              </a:rPr>
              <a:t>	</a:t>
            </a:r>
            <a:endParaRPr lang="en-US" b="1" dirty="0" smtClean="0">
              <a:solidFill>
                <a:srgbClr val="FFFF00"/>
              </a:solidFill>
              <a:latin typeface="Arial Narrow" pitchFamily="34" charset="0"/>
            </a:endParaRPr>
          </a:p>
        </p:txBody>
      </p:sp>
      <p:sp>
        <p:nvSpPr>
          <p:cNvPr id="5" name="Title 1"/>
          <p:cNvSpPr>
            <a:spLocks noGrp="1"/>
          </p:cNvSpPr>
          <p:nvPr>
            <p:ph type="title"/>
          </p:nvPr>
        </p:nvSpPr>
        <p:spPr>
          <a:xfrm>
            <a:off x="457200" y="152400"/>
            <a:ext cx="8229600" cy="1143000"/>
          </a:xfrm>
        </p:spPr>
        <p:txBody>
          <a:bodyPr>
            <a:normAutofit/>
          </a:bodyPr>
          <a:lstStyle/>
          <a:p>
            <a:pPr>
              <a:spcAft>
                <a:spcPts val="1200"/>
              </a:spcAft>
            </a:pPr>
            <a:r>
              <a:rPr lang="en-US" sz="4000" b="1" u="sng" dirty="0" smtClean="0">
                <a:solidFill>
                  <a:schemeClr val="accent5">
                    <a:lumMod val="60000"/>
                    <a:lumOff val="40000"/>
                  </a:schemeClr>
                </a:solidFill>
                <a:latin typeface="Arial" pitchFamily="34" charset="0"/>
                <a:cs typeface="Arial" pitchFamily="34" charset="0"/>
              </a:rPr>
              <a:t>Contents and Character</a:t>
            </a:r>
            <a:endParaRPr lang="en-US" sz="4000" b="1" u="sng" dirty="0">
              <a:solidFill>
                <a:schemeClr val="accent5">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checkerboard(across)">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8610600" cy="5715000"/>
          </a:xfrm>
        </p:spPr>
        <p:txBody>
          <a:bodyPr>
            <a:normAutofit fontScale="92500" lnSpcReduction="10000"/>
          </a:bodyPr>
          <a:lstStyle/>
          <a:p>
            <a:pPr>
              <a:lnSpc>
                <a:spcPct val="120000"/>
              </a:lnSpc>
              <a:spcBef>
                <a:spcPts val="0"/>
              </a:spcBef>
              <a:spcAft>
                <a:spcPts val="600"/>
              </a:spcAft>
            </a:pPr>
            <a:r>
              <a:rPr lang="en-US" sz="3800" b="1" dirty="0" smtClean="0">
                <a:solidFill>
                  <a:schemeClr val="bg1"/>
                </a:solidFill>
                <a:latin typeface="Arial Narrow" pitchFamily="34" charset="0"/>
              </a:rPr>
              <a:t>The need for watchfulness and sobriety</a:t>
            </a:r>
          </a:p>
          <a:p>
            <a:pPr lvl="1">
              <a:lnSpc>
                <a:spcPct val="110000"/>
              </a:lnSpc>
              <a:spcBef>
                <a:spcPts val="0"/>
              </a:spcBef>
              <a:spcAft>
                <a:spcPts val="600"/>
              </a:spcAft>
            </a:pPr>
            <a:r>
              <a:rPr lang="en-US" sz="3300" b="1" dirty="0" smtClean="0">
                <a:solidFill>
                  <a:schemeClr val="bg1"/>
                </a:solidFill>
                <a:latin typeface="Arial Narrow" pitchFamily="34" charset="0"/>
              </a:rPr>
              <a:t>The Lord’s unexpected return </a:t>
            </a:r>
            <a:r>
              <a:rPr lang="en-US" sz="3300" b="1" dirty="0" smtClean="0">
                <a:solidFill>
                  <a:srgbClr val="3BCCFF"/>
                </a:solidFill>
                <a:latin typeface="Arial Narrow" pitchFamily="34" charset="0"/>
              </a:rPr>
              <a:t>(5:1-4)</a:t>
            </a:r>
          </a:p>
          <a:p>
            <a:pPr lvl="1">
              <a:lnSpc>
                <a:spcPct val="110000"/>
              </a:lnSpc>
              <a:spcBef>
                <a:spcPts val="0"/>
              </a:spcBef>
              <a:spcAft>
                <a:spcPts val="600"/>
              </a:spcAft>
            </a:pPr>
            <a:r>
              <a:rPr lang="en-US" sz="3300" b="1" dirty="0" smtClean="0">
                <a:solidFill>
                  <a:schemeClr val="bg1"/>
                </a:solidFill>
                <a:latin typeface="Arial Narrow" pitchFamily="34" charset="0"/>
              </a:rPr>
              <a:t>Sons of light need to walk as such </a:t>
            </a:r>
            <a:r>
              <a:rPr lang="en-US" sz="3300" b="1" dirty="0" smtClean="0">
                <a:solidFill>
                  <a:srgbClr val="3BCCFF"/>
                </a:solidFill>
                <a:latin typeface="Arial Narrow" pitchFamily="34" charset="0"/>
              </a:rPr>
              <a:t>(5:5-8)</a:t>
            </a:r>
          </a:p>
          <a:p>
            <a:pPr lvl="1">
              <a:lnSpc>
                <a:spcPct val="110000"/>
              </a:lnSpc>
              <a:spcBef>
                <a:spcPts val="0"/>
              </a:spcBef>
              <a:spcAft>
                <a:spcPts val="600"/>
              </a:spcAft>
            </a:pPr>
            <a:r>
              <a:rPr lang="en-US" sz="3300" b="1" dirty="0" smtClean="0">
                <a:solidFill>
                  <a:schemeClr val="bg1"/>
                </a:solidFill>
                <a:latin typeface="Arial Narrow" pitchFamily="34" charset="0"/>
              </a:rPr>
              <a:t>Appointed for life </a:t>
            </a:r>
            <a:r>
              <a:rPr lang="en-US" sz="3300" b="1" dirty="0" smtClean="0">
                <a:solidFill>
                  <a:srgbClr val="3BCCFF"/>
                </a:solidFill>
                <a:latin typeface="Arial Narrow" pitchFamily="34" charset="0"/>
              </a:rPr>
              <a:t>(5:9-11)</a:t>
            </a:r>
          </a:p>
          <a:p>
            <a:pPr lvl="1">
              <a:lnSpc>
                <a:spcPct val="110000"/>
              </a:lnSpc>
              <a:spcBef>
                <a:spcPts val="0"/>
              </a:spcBef>
              <a:spcAft>
                <a:spcPts val="600"/>
              </a:spcAft>
            </a:pPr>
            <a:r>
              <a:rPr lang="en-US" sz="3600" b="1" dirty="0" smtClean="0">
                <a:solidFill>
                  <a:schemeClr val="bg1"/>
                </a:solidFill>
                <a:latin typeface="Arial Narrow" pitchFamily="34" charset="0"/>
              </a:rPr>
              <a:t>Follow those appointed over them </a:t>
            </a:r>
            <a:r>
              <a:rPr lang="en-US" sz="3300" b="1" dirty="0" smtClean="0">
                <a:solidFill>
                  <a:srgbClr val="3BCCFF"/>
                </a:solidFill>
                <a:latin typeface="Arial Narrow" pitchFamily="34" charset="0"/>
              </a:rPr>
              <a:t>(5:12,13)</a:t>
            </a:r>
          </a:p>
          <a:p>
            <a:pPr lvl="1">
              <a:lnSpc>
                <a:spcPct val="110000"/>
              </a:lnSpc>
              <a:spcBef>
                <a:spcPts val="0"/>
              </a:spcBef>
              <a:spcAft>
                <a:spcPts val="600"/>
              </a:spcAft>
            </a:pPr>
            <a:r>
              <a:rPr lang="en-US" sz="3300" b="1" dirty="0" smtClean="0">
                <a:solidFill>
                  <a:schemeClr val="bg1"/>
                </a:solidFill>
                <a:latin typeface="Arial Narrow" pitchFamily="34" charset="0"/>
              </a:rPr>
              <a:t>Number of brief exhortations </a:t>
            </a:r>
            <a:r>
              <a:rPr lang="en-US" sz="3300" b="1" dirty="0" smtClean="0">
                <a:solidFill>
                  <a:srgbClr val="3BCCFF"/>
                </a:solidFill>
                <a:latin typeface="Arial Narrow" pitchFamily="34" charset="0"/>
              </a:rPr>
              <a:t>(5:14-22)</a:t>
            </a:r>
          </a:p>
          <a:p>
            <a:pPr lvl="1">
              <a:lnSpc>
                <a:spcPct val="110000"/>
              </a:lnSpc>
              <a:spcBef>
                <a:spcPts val="0"/>
              </a:spcBef>
              <a:spcAft>
                <a:spcPts val="600"/>
              </a:spcAft>
            </a:pPr>
            <a:r>
              <a:rPr lang="en-US" sz="3300" b="1" dirty="0" smtClean="0">
                <a:solidFill>
                  <a:schemeClr val="bg1"/>
                </a:solidFill>
                <a:latin typeface="Arial Narrow" pitchFamily="34" charset="0"/>
              </a:rPr>
              <a:t>A prayerful ending </a:t>
            </a:r>
            <a:r>
              <a:rPr lang="en-US" sz="3300" b="1" dirty="0" smtClean="0">
                <a:solidFill>
                  <a:srgbClr val="3BCCFF"/>
                </a:solidFill>
                <a:latin typeface="Arial Narrow" pitchFamily="34" charset="0"/>
              </a:rPr>
              <a:t>(5:23,24)</a:t>
            </a:r>
          </a:p>
          <a:p>
            <a:pPr lvl="1">
              <a:lnSpc>
                <a:spcPct val="110000"/>
              </a:lnSpc>
              <a:spcBef>
                <a:spcPts val="0"/>
              </a:spcBef>
              <a:spcAft>
                <a:spcPts val="600"/>
              </a:spcAft>
            </a:pPr>
            <a:r>
              <a:rPr lang="en-US" sz="3300" b="1" dirty="0" smtClean="0">
                <a:solidFill>
                  <a:schemeClr val="bg1"/>
                </a:solidFill>
                <a:latin typeface="Arial Narrow" pitchFamily="34" charset="0"/>
              </a:rPr>
              <a:t>Personal requests </a:t>
            </a:r>
            <a:r>
              <a:rPr lang="en-US" sz="3300" b="1" dirty="0" smtClean="0">
                <a:solidFill>
                  <a:srgbClr val="3BCCFF"/>
                </a:solidFill>
                <a:latin typeface="Arial Narrow" pitchFamily="34" charset="0"/>
              </a:rPr>
              <a:t>(5:25-27)</a:t>
            </a:r>
          </a:p>
          <a:p>
            <a:pPr lvl="1"/>
            <a:r>
              <a:rPr lang="en-US" sz="3300" b="1" dirty="0" smtClean="0">
                <a:solidFill>
                  <a:schemeClr val="bg1"/>
                </a:solidFill>
                <a:latin typeface="Arial Narrow" pitchFamily="34" charset="0"/>
              </a:rPr>
              <a:t>Blessings for them </a:t>
            </a:r>
            <a:r>
              <a:rPr lang="en-US" sz="3300" b="1" dirty="0" smtClean="0">
                <a:solidFill>
                  <a:srgbClr val="3BCCFF"/>
                </a:solidFill>
                <a:latin typeface="Arial Narrow" pitchFamily="34" charset="0"/>
              </a:rPr>
              <a:t>(5:28)</a:t>
            </a:r>
            <a:endParaRPr lang="en-US" dirty="0" smtClean="0">
              <a:solidFill>
                <a:schemeClr val="bg1"/>
              </a:solidFill>
              <a:latin typeface="Arial Narrow" pitchFamily="34" charset="0"/>
            </a:endParaRPr>
          </a:p>
          <a:p>
            <a:pPr>
              <a:buNone/>
            </a:pPr>
            <a:r>
              <a:rPr lang="en-US" b="1" dirty="0">
                <a:solidFill>
                  <a:schemeClr val="bg1"/>
                </a:solidFill>
                <a:latin typeface="Arial Narrow" pitchFamily="34" charset="0"/>
              </a:rPr>
              <a:t>	</a:t>
            </a:r>
            <a:endParaRPr lang="en-US" b="1" dirty="0" smtClean="0">
              <a:solidFill>
                <a:srgbClr val="FFFF00"/>
              </a:solidFill>
              <a:latin typeface="Arial Narrow" pitchFamily="34" charset="0"/>
            </a:endParaRPr>
          </a:p>
        </p:txBody>
      </p:sp>
      <p:sp>
        <p:nvSpPr>
          <p:cNvPr id="5" name="Title 1"/>
          <p:cNvSpPr>
            <a:spLocks noGrp="1"/>
          </p:cNvSpPr>
          <p:nvPr>
            <p:ph type="title"/>
          </p:nvPr>
        </p:nvSpPr>
        <p:spPr>
          <a:xfrm>
            <a:off x="457200" y="152400"/>
            <a:ext cx="8229600" cy="1143000"/>
          </a:xfrm>
        </p:spPr>
        <p:txBody>
          <a:bodyPr>
            <a:normAutofit/>
          </a:bodyPr>
          <a:lstStyle/>
          <a:p>
            <a:pPr>
              <a:spcAft>
                <a:spcPts val="1200"/>
              </a:spcAft>
            </a:pPr>
            <a:r>
              <a:rPr lang="en-US" sz="4000" b="1" u="sng" dirty="0" smtClean="0">
                <a:solidFill>
                  <a:schemeClr val="accent5">
                    <a:lumMod val="60000"/>
                    <a:lumOff val="40000"/>
                  </a:schemeClr>
                </a:solidFill>
                <a:latin typeface="Arial" pitchFamily="34" charset="0"/>
                <a:cs typeface="Arial" pitchFamily="34" charset="0"/>
              </a:rPr>
              <a:t>Contents and Character</a:t>
            </a:r>
            <a:endParaRPr lang="en-US" sz="4000" b="1" u="sng" dirty="0">
              <a:solidFill>
                <a:schemeClr val="accent5">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heckerboard(across)">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heckerboard(across)">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heckerboard(across)">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solidFill>
                  <a:schemeClr val="accent5">
                    <a:lumMod val="60000"/>
                    <a:lumOff val="40000"/>
                  </a:schemeClr>
                </a:solidFill>
                <a:latin typeface="Arial" pitchFamily="34" charset="0"/>
                <a:cs typeface="Arial" pitchFamily="34" charset="0"/>
              </a:rPr>
              <a:t>Uniqueness of the Epistle</a:t>
            </a:r>
            <a:endParaRPr lang="en-US" sz="4000" b="1" u="sng" dirty="0">
              <a:solidFill>
                <a:schemeClr val="accent5">
                  <a:lumMod val="60000"/>
                  <a:lumOff val="40000"/>
                </a:schemeClr>
              </a:solidFill>
              <a:latin typeface="Arial" pitchFamily="34" charset="0"/>
              <a:cs typeface="Arial" pitchFamily="34" charset="0"/>
            </a:endParaRPr>
          </a:p>
        </p:txBody>
      </p:sp>
      <p:sp>
        <p:nvSpPr>
          <p:cNvPr id="3" name="Content Placeholder 2"/>
          <p:cNvSpPr>
            <a:spLocks noGrp="1"/>
          </p:cNvSpPr>
          <p:nvPr>
            <p:ph sz="half" idx="1"/>
          </p:nvPr>
        </p:nvSpPr>
        <p:spPr/>
        <p:txBody>
          <a:bodyPr>
            <a:normAutofit/>
          </a:bodyPr>
          <a:lstStyle/>
          <a:p>
            <a:r>
              <a:rPr lang="en-US" sz="3200" b="1" dirty="0" smtClean="0">
                <a:solidFill>
                  <a:schemeClr val="bg1"/>
                </a:solidFill>
                <a:latin typeface="Arial Narrow" pitchFamily="34" charset="0"/>
              </a:rPr>
              <a:t>Each of the five chapters ends on note of Christ’s return</a:t>
            </a:r>
          </a:p>
          <a:p>
            <a:pPr lvl="1"/>
            <a:r>
              <a:rPr lang="en-US" sz="2800" b="1" dirty="0" smtClean="0">
                <a:solidFill>
                  <a:srgbClr val="3BCCFF"/>
                </a:solidFill>
                <a:latin typeface="Arial Narrow" pitchFamily="34" charset="0"/>
              </a:rPr>
              <a:t>1:10</a:t>
            </a:r>
          </a:p>
          <a:p>
            <a:pPr lvl="1"/>
            <a:r>
              <a:rPr lang="en-US" sz="2800" b="1" dirty="0" smtClean="0">
                <a:solidFill>
                  <a:srgbClr val="3BCCFF"/>
                </a:solidFill>
                <a:latin typeface="Arial Narrow" pitchFamily="34" charset="0"/>
              </a:rPr>
              <a:t>2:19</a:t>
            </a:r>
          </a:p>
          <a:p>
            <a:pPr lvl="1"/>
            <a:r>
              <a:rPr lang="en-US" sz="2800" b="1" dirty="0" smtClean="0">
                <a:solidFill>
                  <a:srgbClr val="3BCCFF"/>
                </a:solidFill>
                <a:latin typeface="Arial Narrow" pitchFamily="34" charset="0"/>
              </a:rPr>
              <a:t>3:13</a:t>
            </a:r>
          </a:p>
          <a:p>
            <a:pPr lvl="1"/>
            <a:r>
              <a:rPr lang="en-US" sz="2800" b="1" dirty="0" smtClean="0">
                <a:solidFill>
                  <a:srgbClr val="3BCCFF"/>
                </a:solidFill>
                <a:latin typeface="Arial Narrow" pitchFamily="34" charset="0"/>
              </a:rPr>
              <a:t>4:16</a:t>
            </a:r>
          </a:p>
          <a:p>
            <a:pPr lvl="1"/>
            <a:r>
              <a:rPr lang="en-US" sz="2800" b="1" dirty="0" smtClean="0">
                <a:solidFill>
                  <a:srgbClr val="3BCCFF"/>
                </a:solidFill>
                <a:latin typeface="Arial Narrow" pitchFamily="34" charset="0"/>
              </a:rPr>
              <a:t>5:23</a:t>
            </a:r>
            <a:endParaRPr lang="en-US" sz="2800" b="1" dirty="0">
              <a:solidFill>
                <a:srgbClr val="3BCCFF"/>
              </a:solidFill>
              <a:latin typeface="Arial Narrow" pitchFamily="34" charset="0"/>
            </a:endParaRPr>
          </a:p>
        </p:txBody>
      </p:sp>
      <p:sp>
        <p:nvSpPr>
          <p:cNvPr id="4" name="Content Placeholder 3"/>
          <p:cNvSpPr>
            <a:spLocks noGrp="1"/>
          </p:cNvSpPr>
          <p:nvPr>
            <p:ph sz="half" idx="2"/>
          </p:nvPr>
        </p:nvSpPr>
        <p:spPr>
          <a:xfrm>
            <a:off x="4648200" y="1752600"/>
            <a:ext cx="4038600" cy="4800600"/>
          </a:xfrm>
        </p:spPr>
        <p:txBody>
          <a:bodyPr>
            <a:normAutofit/>
          </a:bodyPr>
          <a:lstStyle/>
          <a:p>
            <a:pPr indent="0">
              <a:buNone/>
            </a:pPr>
            <a:r>
              <a:rPr lang="en-US" b="1" i="1" dirty="0" smtClean="0">
                <a:solidFill>
                  <a:schemeClr val="bg1"/>
                </a:solidFill>
                <a:latin typeface="Book Antiqua" pitchFamily="18" charset="0"/>
              </a:rPr>
              <a:t>“But concerning the times and the seasons, brethren, you have no need that I should write to you. For you yourselves know perfectly that the day of the Lord so comes as a thief in the night.”</a:t>
            </a:r>
            <a:r>
              <a:rPr lang="en-US" b="1" i="1" dirty="0" smtClean="0">
                <a:solidFill>
                  <a:schemeClr val="accent5">
                    <a:lumMod val="60000"/>
                    <a:lumOff val="40000"/>
                  </a:schemeClr>
                </a:solidFill>
                <a:latin typeface="Arial Narrow" pitchFamily="34" charset="0"/>
              </a:rPr>
              <a:t> </a:t>
            </a:r>
            <a:r>
              <a:rPr lang="en-US" b="1" i="1" dirty="0" smtClean="0">
                <a:solidFill>
                  <a:srgbClr val="3BCCFF"/>
                </a:solidFill>
                <a:latin typeface="Arial Narrow" pitchFamily="34" charset="0"/>
              </a:rPr>
              <a:t>(5:1,2)</a:t>
            </a:r>
            <a:endParaRPr lang="en-US" b="1" i="1" dirty="0">
              <a:solidFill>
                <a:srgbClr val="3BCCFF"/>
              </a:solidFill>
              <a:latin typeface="Arial Narrow"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92500" lnSpcReduction="10000"/>
          </a:bodyPr>
          <a:lstStyle/>
          <a:p>
            <a:pPr indent="0">
              <a:buNone/>
            </a:pPr>
            <a:r>
              <a:rPr lang="en-US" sz="3200" b="1" dirty="0" smtClean="0">
                <a:solidFill>
                  <a:schemeClr val="bg1"/>
                </a:solidFill>
                <a:latin typeface="Arial" pitchFamily="34" charset="0"/>
                <a:cs typeface="Arial" pitchFamily="34" charset="0"/>
              </a:rPr>
              <a:t>One short passage, </a:t>
            </a:r>
            <a:r>
              <a:rPr lang="en-US" sz="3200" b="1" dirty="0" smtClean="0">
                <a:solidFill>
                  <a:srgbClr val="3BCCFF"/>
                </a:solidFill>
                <a:latin typeface="Arial" pitchFamily="34" charset="0"/>
                <a:cs typeface="Arial" pitchFamily="34" charset="0"/>
              </a:rPr>
              <a:t>5:14-22,</a:t>
            </a:r>
            <a:r>
              <a:rPr lang="en-US" sz="3200" b="1" dirty="0" smtClean="0">
                <a:solidFill>
                  <a:schemeClr val="bg1"/>
                </a:solidFill>
                <a:latin typeface="Arial" pitchFamily="34" charset="0"/>
                <a:cs typeface="Arial" pitchFamily="34" charset="0"/>
              </a:rPr>
              <a:t> has </a:t>
            </a:r>
            <a:r>
              <a:rPr lang="en-US" sz="3200" b="1" u="sng" dirty="0" smtClean="0">
                <a:solidFill>
                  <a:schemeClr val="bg1"/>
                </a:solidFill>
                <a:latin typeface="Arial" pitchFamily="34" charset="0"/>
                <a:cs typeface="Arial" pitchFamily="34" charset="0"/>
              </a:rPr>
              <a:t>15</a:t>
            </a:r>
            <a:r>
              <a:rPr lang="en-US" sz="3200" b="1" dirty="0" smtClean="0">
                <a:solidFill>
                  <a:schemeClr val="bg1"/>
                </a:solidFill>
                <a:latin typeface="Arial" pitchFamily="34" charset="0"/>
                <a:cs typeface="Arial" pitchFamily="34" charset="0"/>
              </a:rPr>
              <a:t> exhortations!</a:t>
            </a:r>
          </a:p>
        </p:txBody>
      </p:sp>
      <p:sp>
        <p:nvSpPr>
          <p:cNvPr id="4" name="Content Placeholder 3"/>
          <p:cNvSpPr>
            <a:spLocks noGrp="1"/>
          </p:cNvSpPr>
          <p:nvPr>
            <p:ph sz="half" idx="2"/>
          </p:nvPr>
        </p:nvSpPr>
        <p:spPr>
          <a:xfrm>
            <a:off x="4648200" y="1600200"/>
            <a:ext cx="4038600" cy="4800600"/>
          </a:xfrm>
        </p:spPr>
        <p:txBody>
          <a:bodyPr>
            <a:normAutofit fontScale="92500" lnSpcReduction="10000"/>
          </a:bodyPr>
          <a:lstStyle/>
          <a:p>
            <a:pPr indent="0">
              <a:lnSpc>
                <a:spcPct val="110000"/>
              </a:lnSpc>
              <a:buNone/>
            </a:pPr>
            <a:r>
              <a:rPr lang="en-US" i="1" dirty="0" smtClean="0">
                <a:solidFill>
                  <a:schemeClr val="bg1"/>
                </a:solidFill>
                <a:latin typeface="Book Antiqua" pitchFamily="18" charset="0"/>
              </a:rPr>
              <a:t>“Rejoice always, pray without ceasing, in everything give thanks; for this is the will of God in Christ Jesus for you. Do not quench the Spirit. Do not despise prophecies. Test all things; hold fast what is good. Abstain from every form of evil.” </a:t>
            </a:r>
            <a:r>
              <a:rPr lang="en-US" b="1" i="1" dirty="0" smtClean="0">
                <a:solidFill>
                  <a:schemeClr val="accent5">
                    <a:lumMod val="60000"/>
                    <a:lumOff val="40000"/>
                  </a:schemeClr>
                </a:solidFill>
                <a:latin typeface="Arial Narrow" pitchFamily="34" charset="0"/>
              </a:rPr>
              <a:t>(5:16-22)</a:t>
            </a:r>
            <a:endParaRPr lang="en-US" b="1" i="1" dirty="0">
              <a:solidFill>
                <a:schemeClr val="accent5">
                  <a:lumMod val="60000"/>
                  <a:lumOff val="40000"/>
                </a:schemeClr>
              </a:solidFill>
              <a:latin typeface="Arial Narrow" pitchFamily="34" charset="0"/>
            </a:endParaRPr>
          </a:p>
        </p:txBody>
      </p:sp>
      <p:sp>
        <p:nvSpPr>
          <p:cNvPr id="6" name="Title 1"/>
          <p:cNvSpPr>
            <a:spLocks noGrp="1"/>
          </p:cNvSpPr>
          <p:nvPr>
            <p:ph type="title"/>
          </p:nvPr>
        </p:nvSpPr>
        <p:spPr/>
        <p:txBody>
          <a:bodyPr>
            <a:normAutofit/>
          </a:bodyPr>
          <a:lstStyle/>
          <a:p>
            <a:r>
              <a:rPr lang="en-US" sz="4000" b="1" u="sng" dirty="0" smtClean="0">
                <a:solidFill>
                  <a:schemeClr val="accent5">
                    <a:lumMod val="60000"/>
                    <a:lumOff val="40000"/>
                  </a:schemeClr>
                </a:solidFill>
                <a:latin typeface="Arial" pitchFamily="34" charset="0"/>
                <a:cs typeface="Arial" pitchFamily="34" charset="0"/>
              </a:rPr>
              <a:t>Uniqueness of the Epistle</a:t>
            </a:r>
            <a:endParaRPr lang="en-US" sz="4000" b="1" u="sng" dirty="0">
              <a:solidFill>
                <a:schemeClr val="accent5">
                  <a:lumMod val="60000"/>
                  <a:lumOff val="40000"/>
                </a:schemeClr>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solidFill>
                  <a:schemeClr val="accent5">
                    <a:lumMod val="40000"/>
                    <a:lumOff val="60000"/>
                  </a:schemeClr>
                </a:solidFill>
                <a:latin typeface="Arial" pitchFamily="34" charset="0"/>
                <a:cs typeface="Arial" pitchFamily="34" charset="0"/>
              </a:rPr>
              <a:t>The City of Thessalonica</a:t>
            </a:r>
            <a:endParaRPr lang="en-US" sz="4000" b="1" u="sng" dirty="0">
              <a:solidFill>
                <a:schemeClr val="accent5">
                  <a:lumMod val="40000"/>
                  <a:lumOff val="60000"/>
                </a:schemeClr>
              </a:solidFill>
              <a:latin typeface="Arial" pitchFamily="34" charset="0"/>
              <a:cs typeface="Arial" pitchFamily="34" charset="0"/>
            </a:endParaRPr>
          </a:p>
        </p:txBody>
      </p:sp>
      <p:sp>
        <p:nvSpPr>
          <p:cNvPr id="3" name="Content Placeholder 2"/>
          <p:cNvSpPr>
            <a:spLocks noGrp="1"/>
          </p:cNvSpPr>
          <p:nvPr>
            <p:ph idx="1"/>
          </p:nvPr>
        </p:nvSpPr>
        <p:spPr/>
        <p:txBody>
          <a:bodyPr>
            <a:normAutofit fontScale="92500" lnSpcReduction="20000"/>
          </a:bodyPr>
          <a:lstStyle/>
          <a:p>
            <a:pPr>
              <a:lnSpc>
                <a:spcPct val="110000"/>
              </a:lnSpc>
              <a:spcBef>
                <a:spcPts val="0"/>
              </a:spcBef>
              <a:spcAft>
                <a:spcPts val="600"/>
              </a:spcAft>
            </a:pPr>
            <a:r>
              <a:rPr lang="en-US" b="1" dirty="0" smtClean="0">
                <a:solidFill>
                  <a:schemeClr val="bg1"/>
                </a:solidFill>
                <a:latin typeface="Arial Narrow" pitchFamily="34" charset="0"/>
                <a:cs typeface="Arial" pitchFamily="34" charset="0"/>
              </a:rPr>
              <a:t>On his second journey to Thessalonica, Paul travelled the </a:t>
            </a:r>
            <a:r>
              <a:rPr lang="en-US" b="1" dirty="0" err="1" smtClean="0">
                <a:solidFill>
                  <a:schemeClr val="bg1"/>
                </a:solidFill>
                <a:latin typeface="Arial Narrow" pitchFamily="34" charset="0"/>
                <a:cs typeface="Arial" pitchFamily="34" charset="0"/>
              </a:rPr>
              <a:t>Egnatian</a:t>
            </a:r>
            <a:r>
              <a:rPr lang="en-US" b="1" dirty="0" smtClean="0">
                <a:solidFill>
                  <a:schemeClr val="bg1"/>
                </a:solidFill>
                <a:latin typeface="Arial Narrow" pitchFamily="34" charset="0"/>
                <a:cs typeface="Arial" pitchFamily="34" charset="0"/>
              </a:rPr>
              <a:t> Way.</a:t>
            </a:r>
          </a:p>
          <a:p>
            <a:pPr>
              <a:lnSpc>
                <a:spcPct val="110000"/>
              </a:lnSpc>
              <a:spcBef>
                <a:spcPts val="0"/>
              </a:spcBef>
              <a:spcAft>
                <a:spcPts val="600"/>
              </a:spcAft>
            </a:pPr>
            <a:r>
              <a:rPr lang="en-US" b="1" dirty="0" smtClean="0">
                <a:solidFill>
                  <a:schemeClr val="bg1"/>
                </a:solidFill>
                <a:latin typeface="Arial Narrow" pitchFamily="34" charset="0"/>
                <a:cs typeface="Arial" pitchFamily="34" charset="0"/>
              </a:rPr>
              <a:t>A commercial city with a large population</a:t>
            </a:r>
          </a:p>
          <a:p>
            <a:pPr>
              <a:lnSpc>
                <a:spcPct val="110000"/>
              </a:lnSpc>
              <a:spcBef>
                <a:spcPts val="0"/>
              </a:spcBef>
              <a:spcAft>
                <a:spcPts val="600"/>
              </a:spcAft>
            </a:pPr>
            <a:r>
              <a:rPr lang="en-US" b="1" dirty="0" smtClean="0">
                <a:solidFill>
                  <a:schemeClr val="bg1"/>
                </a:solidFill>
                <a:latin typeface="Arial Narrow" pitchFamily="34" charset="0"/>
                <a:cs typeface="Arial" pitchFamily="34" charset="0"/>
              </a:rPr>
              <a:t>Seat of the Roman province in 146 B.C.</a:t>
            </a:r>
          </a:p>
          <a:p>
            <a:pPr>
              <a:lnSpc>
                <a:spcPct val="110000"/>
              </a:lnSpc>
              <a:spcBef>
                <a:spcPts val="0"/>
              </a:spcBef>
              <a:spcAft>
                <a:spcPts val="600"/>
              </a:spcAft>
            </a:pPr>
            <a:r>
              <a:rPr lang="en-US" b="1" dirty="0" smtClean="0">
                <a:solidFill>
                  <a:schemeClr val="bg1"/>
                </a:solidFill>
                <a:latin typeface="Arial Narrow" pitchFamily="34" charset="0"/>
                <a:cs typeface="Arial" pitchFamily="34" charset="0"/>
              </a:rPr>
              <a:t>Large group of Jews and a synagogue</a:t>
            </a:r>
          </a:p>
          <a:p>
            <a:pPr>
              <a:lnSpc>
                <a:spcPct val="110000"/>
              </a:lnSpc>
              <a:spcBef>
                <a:spcPts val="0"/>
              </a:spcBef>
              <a:spcAft>
                <a:spcPts val="600"/>
              </a:spcAft>
            </a:pPr>
            <a:r>
              <a:rPr lang="en-US" b="1" dirty="0" smtClean="0">
                <a:solidFill>
                  <a:schemeClr val="bg1"/>
                </a:solidFill>
                <a:latin typeface="Arial Narrow" pitchFamily="34" charset="0"/>
                <a:cs typeface="Arial" pitchFamily="34" charset="0"/>
              </a:rPr>
              <a:t>Reasoned with them on three Sabbath</a:t>
            </a:r>
            <a:r>
              <a:rPr lang="en-US" dirty="0" smtClean="0">
                <a:solidFill>
                  <a:schemeClr val="bg1"/>
                </a:solidFill>
                <a:latin typeface="Arial Narrow" pitchFamily="34" charset="0"/>
                <a:cs typeface="Arial" pitchFamily="34" charset="0"/>
              </a:rPr>
              <a:t>s </a:t>
            </a:r>
            <a:r>
              <a:rPr lang="en-US" dirty="0" smtClean="0">
                <a:solidFill>
                  <a:schemeClr val="bg1"/>
                </a:solidFill>
                <a:latin typeface="Arial Narrow" pitchFamily="34" charset="0"/>
                <a:cs typeface="Arial" pitchFamily="34" charset="0"/>
              </a:rPr>
              <a:t>            </a:t>
            </a:r>
            <a:r>
              <a:rPr lang="en-US" b="1" dirty="0" smtClean="0">
                <a:solidFill>
                  <a:srgbClr val="00B0F0"/>
                </a:solidFill>
                <a:latin typeface="Arial Narrow" pitchFamily="34" charset="0"/>
                <a:cs typeface="Arial" pitchFamily="34" charset="0"/>
              </a:rPr>
              <a:t>(</a:t>
            </a:r>
            <a:r>
              <a:rPr lang="en-US" b="1" dirty="0" smtClean="0">
                <a:solidFill>
                  <a:srgbClr val="00B0F0"/>
                </a:solidFill>
                <a:latin typeface="Arial Narrow" pitchFamily="34" charset="0"/>
                <a:cs typeface="Arial" pitchFamily="34" charset="0"/>
              </a:rPr>
              <a:t>Acts 17:2,3)</a:t>
            </a:r>
          </a:p>
          <a:p>
            <a:pPr>
              <a:lnSpc>
                <a:spcPct val="110000"/>
              </a:lnSpc>
              <a:spcBef>
                <a:spcPts val="0"/>
              </a:spcBef>
              <a:spcAft>
                <a:spcPts val="1200"/>
              </a:spcAft>
            </a:pPr>
            <a:r>
              <a:rPr lang="en-US" b="1" dirty="0" smtClean="0">
                <a:solidFill>
                  <a:schemeClr val="bg1"/>
                </a:solidFill>
                <a:latin typeface="Arial Narrow" pitchFamily="34" charset="0"/>
                <a:cs typeface="Arial" pitchFamily="34" charset="0"/>
              </a:rPr>
              <a:t>Some Jews and God-fearing Greeks believed. </a:t>
            </a:r>
            <a:r>
              <a:rPr lang="en-US" dirty="0" smtClean="0">
                <a:solidFill>
                  <a:schemeClr val="bg1"/>
                </a:solidFill>
                <a:latin typeface="Arial Narrow" pitchFamily="34" charset="0"/>
                <a:cs typeface="Arial" pitchFamily="34" charset="0"/>
              </a:rPr>
              <a:t/>
            </a:r>
            <a:br>
              <a:rPr lang="en-US" dirty="0" smtClean="0">
                <a:solidFill>
                  <a:schemeClr val="bg1"/>
                </a:solidFill>
                <a:latin typeface="Arial Narrow" pitchFamily="34" charset="0"/>
                <a:cs typeface="Arial" pitchFamily="34" charset="0"/>
              </a:rPr>
            </a:br>
            <a:r>
              <a:rPr lang="en-US" b="1" dirty="0" smtClean="0">
                <a:solidFill>
                  <a:srgbClr val="3BCCFF"/>
                </a:solidFill>
                <a:latin typeface="Arial Narrow" pitchFamily="34" charset="0"/>
                <a:cs typeface="Arial" pitchFamily="34" charset="0"/>
              </a:rPr>
              <a:t>(Acts </a:t>
            </a:r>
            <a:r>
              <a:rPr lang="en-US" b="1" dirty="0" smtClean="0">
                <a:solidFill>
                  <a:srgbClr val="00B0F0"/>
                </a:solidFill>
                <a:latin typeface="Arial Narrow" pitchFamily="34" charset="0"/>
                <a:cs typeface="Arial" pitchFamily="34" charset="0"/>
              </a:rPr>
              <a:t>17:4)</a:t>
            </a:r>
            <a:endParaRPr lang="en-US" b="1" dirty="0">
              <a:solidFill>
                <a:srgbClr val="00B0F0"/>
              </a:solidFill>
              <a:latin typeface="Arial Narrow"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nSpc>
                <a:spcPct val="120000"/>
              </a:lnSpc>
              <a:spcBef>
                <a:spcPts val="0"/>
              </a:spcBef>
              <a:spcAft>
                <a:spcPts val="500"/>
              </a:spcAft>
            </a:pPr>
            <a:r>
              <a:rPr lang="en-US" b="1" dirty="0" smtClean="0">
                <a:solidFill>
                  <a:schemeClr val="bg1"/>
                </a:solidFill>
                <a:latin typeface="Arial Narrow" pitchFamily="34" charset="0"/>
              </a:rPr>
              <a:t>Jews became angry and stirred up a mob.</a:t>
            </a:r>
          </a:p>
          <a:p>
            <a:pPr>
              <a:lnSpc>
                <a:spcPct val="120000"/>
              </a:lnSpc>
              <a:spcBef>
                <a:spcPts val="0"/>
              </a:spcBef>
              <a:spcAft>
                <a:spcPts val="500"/>
              </a:spcAft>
            </a:pPr>
            <a:r>
              <a:rPr lang="en-US" dirty="0" smtClean="0">
                <a:solidFill>
                  <a:schemeClr val="accent5">
                    <a:lumMod val="40000"/>
                    <a:lumOff val="60000"/>
                  </a:schemeClr>
                </a:solidFill>
                <a:latin typeface="Arial Narrow" pitchFamily="34" charset="0"/>
              </a:rPr>
              <a:t>They accused Paul of</a:t>
            </a:r>
            <a:r>
              <a:rPr lang="en-US" dirty="0" smtClean="0">
                <a:solidFill>
                  <a:schemeClr val="accent5">
                    <a:lumMod val="20000"/>
                    <a:lumOff val="80000"/>
                  </a:schemeClr>
                </a:solidFill>
                <a:latin typeface="Arial Narrow" pitchFamily="34" charset="0"/>
              </a:rPr>
              <a:t> </a:t>
            </a:r>
            <a:r>
              <a:rPr lang="en-US" b="1" i="1" dirty="0" smtClean="0">
                <a:solidFill>
                  <a:srgbClr val="3BCCFF"/>
                </a:solidFill>
                <a:latin typeface="Arial Narrow" pitchFamily="34" charset="0"/>
              </a:rPr>
              <a:t>“turning the world upside down” (Acts 17:5-8).</a:t>
            </a:r>
          </a:p>
          <a:p>
            <a:pPr>
              <a:lnSpc>
                <a:spcPct val="120000"/>
              </a:lnSpc>
              <a:spcBef>
                <a:spcPts val="0"/>
              </a:spcBef>
              <a:spcAft>
                <a:spcPts val="500"/>
              </a:spcAft>
            </a:pPr>
            <a:r>
              <a:rPr lang="en-US" b="1" dirty="0" smtClean="0">
                <a:solidFill>
                  <a:schemeClr val="bg1"/>
                </a:solidFill>
                <a:latin typeface="Arial Narrow" pitchFamily="34" charset="0"/>
              </a:rPr>
              <a:t>Paul and Silas left by night and went to Berea.</a:t>
            </a:r>
          </a:p>
          <a:p>
            <a:pPr>
              <a:lnSpc>
                <a:spcPct val="120000"/>
              </a:lnSpc>
              <a:spcBef>
                <a:spcPts val="0"/>
              </a:spcBef>
              <a:spcAft>
                <a:spcPts val="500"/>
              </a:spcAft>
            </a:pPr>
            <a:r>
              <a:rPr lang="en-US" b="1" dirty="0" smtClean="0">
                <a:solidFill>
                  <a:schemeClr val="bg1"/>
                </a:solidFill>
                <a:latin typeface="Arial Narrow" pitchFamily="34" charset="0"/>
              </a:rPr>
              <a:t>Had a large number of Gentile converts </a:t>
            </a:r>
            <a:r>
              <a:rPr lang="en-US" b="1" i="1" dirty="0" smtClean="0">
                <a:solidFill>
                  <a:srgbClr val="3BCCFF"/>
                </a:solidFill>
                <a:latin typeface="Arial Narrow" pitchFamily="34" charset="0"/>
              </a:rPr>
              <a:t>(1:9)</a:t>
            </a:r>
          </a:p>
          <a:p>
            <a:pPr>
              <a:lnSpc>
                <a:spcPct val="120000"/>
              </a:lnSpc>
              <a:spcBef>
                <a:spcPts val="0"/>
              </a:spcBef>
              <a:spcAft>
                <a:spcPts val="500"/>
              </a:spcAft>
            </a:pPr>
            <a:r>
              <a:rPr lang="en-US" b="1" dirty="0" smtClean="0">
                <a:solidFill>
                  <a:schemeClr val="bg1"/>
                </a:solidFill>
                <a:latin typeface="Arial Narrow" pitchFamily="34" charset="0"/>
              </a:rPr>
              <a:t>Paul engaged in some manual labor </a:t>
            </a:r>
            <a:r>
              <a:rPr lang="en-US" dirty="0" smtClean="0">
                <a:solidFill>
                  <a:schemeClr val="accent5">
                    <a:lumMod val="20000"/>
                    <a:lumOff val="80000"/>
                  </a:schemeClr>
                </a:solidFill>
                <a:latin typeface="Arial Narrow" pitchFamily="34" charset="0"/>
              </a:rPr>
              <a:t/>
            </a:r>
            <a:br>
              <a:rPr lang="en-US" dirty="0" smtClean="0">
                <a:solidFill>
                  <a:schemeClr val="accent5">
                    <a:lumMod val="20000"/>
                    <a:lumOff val="80000"/>
                  </a:schemeClr>
                </a:solidFill>
                <a:latin typeface="Arial Narrow" pitchFamily="34" charset="0"/>
              </a:rPr>
            </a:br>
            <a:r>
              <a:rPr lang="en-US" b="1" i="1" dirty="0" smtClean="0">
                <a:solidFill>
                  <a:srgbClr val="3BCCFF"/>
                </a:solidFill>
                <a:latin typeface="Arial Narrow" pitchFamily="34" charset="0"/>
              </a:rPr>
              <a:t>(2 Thessalonians 3:8)</a:t>
            </a:r>
          </a:p>
          <a:p>
            <a:pPr>
              <a:lnSpc>
                <a:spcPct val="120000"/>
              </a:lnSpc>
              <a:spcBef>
                <a:spcPts val="0"/>
              </a:spcBef>
              <a:spcAft>
                <a:spcPts val="500"/>
              </a:spcAft>
            </a:pPr>
            <a:r>
              <a:rPr lang="en-US" b="1" dirty="0" smtClean="0">
                <a:solidFill>
                  <a:schemeClr val="bg1"/>
                </a:solidFill>
                <a:latin typeface="Arial Narrow" pitchFamily="34" charset="0"/>
              </a:rPr>
              <a:t>Received aid from the </a:t>
            </a:r>
            <a:r>
              <a:rPr lang="en-US" b="1" dirty="0" err="1" smtClean="0">
                <a:solidFill>
                  <a:schemeClr val="bg1"/>
                </a:solidFill>
                <a:latin typeface="Arial Narrow" pitchFamily="34" charset="0"/>
              </a:rPr>
              <a:t>Philippian</a:t>
            </a:r>
            <a:r>
              <a:rPr lang="en-US" b="1" dirty="0" smtClean="0">
                <a:solidFill>
                  <a:schemeClr val="bg1"/>
                </a:solidFill>
                <a:latin typeface="Arial Narrow" pitchFamily="34" charset="0"/>
              </a:rPr>
              <a:t> church </a:t>
            </a:r>
            <a:r>
              <a:rPr lang="en-US" b="1" i="1" dirty="0" smtClean="0">
                <a:solidFill>
                  <a:srgbClr val="3BCCFF"/>
                </a:solidFill>
                <a:latin typeface="Arial Narrow" pitchFamily="34" charset="0"/>
              </a:rPr>
              <a:t>(Philippians 4:16)</a:t>
            </a:r>
            <a:endParaRPr lang="en-US" b="1" i="1" dirty="0">
              <a:solidFill>
                <a:srgbClr val="3BCCFF"/>
              </a:solidFill>
              <a:latin typeface="Arial Narrow" pitchFamily="34" charset="0"/>
            </a:endParaRPr>
          </a:p>
        </p:txBody>
      </p:sp>
      <p:sp>
        <p:nvSpPr>
          <p:cNvPr id="5" name="Title 1"/>
          <p:cNvSpPr>
            <a:spLocks noGrp="1"/>
          </p:cNvSpPr>
          <p:nvPr>
            <p:ph type="title"/>
          </p:nvPr>
        </p:nvSpPr>
        <p:spPr/>
        <p:txBody>
          <a:bodyPr>
            <a:normAutofit/>
          </a:bodyPr>
          <a:lstStyle/>
          <a:p>
            <a:r>
              <a:rPr lang="en-US" sz="4000" b="1" u="sng" dirty="0" smtClean="0">
                <a:solidFill>
                  <a:schemeClr val="accent5">
                    <a:lumMod val="40000"/>
                    <a:lumOff val="60000"/>
                  </a:schemeClr>
                </a:solidFill>
                <a:latin typeface="Arial" pitchFamily="34" charset="0"/>
                <a:cs typeface="Arial" pitchFamily="34" charset="0"/>
              </a:rPr>
              <a:t>The City of Thessalonica</a:t>
            </a:r>
            <a:endParaRPr lang="en-US" sz="4000" b="1" u="sng" dirty="0">
              <a:solidFill>
                <a:schemeClr val="accent5">
                  <a:lumMod val="40000"/>
                  <a:lumOff val="6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solidFill>
                  <a:schemeClr val="accent5">
                    <a:lumMod val="60000"/>
                    <a:lumOff val="40000"/>
                  </a:schemeClr>
                </a:solidFill>
                <a:latin typeface="Arial" pitchFamily="34" charset="0"/>
                <a:cs typeface="Arial" pitchFamily="34" charset="0"/>
              </a:rPr>
              <a:t>The Church at Thessalonica</a:t>
            </a:r>
            <a:endParaRPr lang="en-US" sz="4000" b="1" u="sng" dirty="0">
              <a:solidFill>
                <a:schemeClr val="accent5">
                  <a:lumMod val="60000"/>
                  <a:lumOff val="40000"/>
                </a:schemeClr>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b="1" dirty="0" smtClean="0">
                <a:solidFill>
                  <a:schemeClr val="bg1"/>
                </a:solidFill>
                <a:latin typeface="Arial Narrow" pitchFamily="34" charset="0"/>
              </a:rPr>
              <a:t>Faithful and active group</a:t>
            </a:r>
          </a:p>
          <a:p>
            <a:r>
              <a:rPr lang="en-US" b="1" dirty="0" smtClean="0">
                <a:solidFill>
                  <a:schemeClr val="bg1"/>
                </a:solidFill>
                <a:latin typeface="Arial Narrow" pitchFamily="34" charset="0"/>
              </a:rPr>
              <a:t>Work of faith and labor of love</a:t>
            </a:r>
            <a:r>
              <a:rPr lang="en-US" dirty="0" smtClean="0">
                <a:solidFill>
                  <a:schemeClr val="bg1"/>
                </a:solidFill>
                <a:latin typeface="Arial Narrow" pitchFamily="34" charset="0"/>
              </a:rPr>
              <a:t> </a:t>
            </a:r>
            <a:r>
              <a:rPr lang="en-US" b="1" i="1" dirty="0" smtClean="0">
                <a:solidFill>
                  <a:srgbClr val="3BCCFF"/>
                </a:solidFill>
                <a:latin typeface="Arial Narrow" pitchFamily="34" charset="0"/>
              </a:rPr>
              <a:t>(1:3)</a:t>
            </a:r>
          </a:p>
          <a:p>
            <a:r>
              <a:rPr lang="en-US" b="1" dirty="0" smtClean="0">
                <a:solidFill>
                  <a:schemeClr val="bg1"/>
                </a:solidFill>
                <a:latin typeface="Arial Narrow" pitchFamily="34" charset="0"/>
              </a:rPr>
              <a:t>Set an example for other believers</a:t>
            </a:r>
            <a:r>
              <a:rPr lang="en-US" dirty="0" smtClean="0">
                <a:solidFill>
                  <a:schemeClr val="bg1"/>
                </a:solidFill>
                <a:latin typeface="Arial Narrow" pitchFamily="34" charset="0"/>
              </a:rPr>
              <a:t> </a:t>
            </a:r>
            <a:r>
              <a:rPr lang="en-US" b="1" i="1" dirty="0" smtClean="0">
                <a:solidFill>
                  <a:srgbClr val="3BCCFF"/>
                </a:solidFill>
                <a:latin typeface="Arial Narrow" pitchFamily="34" charset="0"/>
              </a:rPr>
              <a:t>(1:8)</a:t>
            </a:r>
          </a:p>
          <a:p>
            <a:r>
              <a:rPr lang="en-US" b="1" dirty="0" smtClean="0">
                <a:solidFill>
                  <a:schemeClr val="bg1"/>
                </a:solidFill>
                <a:latin typeface="Arial Narrow" pitchFamily="34" charset="0"/>
              </a:rPr>
              <a:t>Paul, anxious to know their state, sent Timothy from Athens </a:t>
            </a:r>
            <a:r>
              <a:rPr lang="en-US" b="1" i="1" dirty="0" smtClean="0">
                <a:solidFill>
                  <a:srgbClr val="3BCCFF"/>
                </a:solidFill>
                <a:latin typeface="Arial Narrow" pitchFamily="34" charset="0"/>
              </a:rPr>
              <a:t>(3:1-5; 2:17)</a:t>
            </a:r>
          </a:p>
          <a:p>
            <a:r>
              <a:rPr lang="en-US" b="1" dirty="0" smtClean="0">
                <a:solidFill>
                  <a:schemeClr val="bg1"/>
                </a:solidFill>
                <a:latin typeface="Arial Narrow" pitchFamily="34" charset="0"/>
              </a:rPr>
              <a:t>Timothy brought back word of their love for Paul and their standing fast in the faith</a:t>
            </a:r>
            <a:r>
              <a:rPr lang="en-US" dirty="0" smtClean="0">
                <a:solidFill>
                  <a:schemeClr val="bg1"/>
                </a:solidFill>
                <a:latin typeface="Arial Narrow" pitchFamily="34" charset="0"/>
              </a:rPr>
              <a:t> </a:t>
            </a:r>
            <a:r>
              <a:rPr lang="en-US" dirty="0" smtClean="0">
                <a:solidFill>
                  <a:schemeClr val="accent5">
                    <a:lumMod val="60000"/>
                    <a:lumOff val="40000"/>
                  </a:schemeClr>
                </a:solidFill>
                <a:latin typeface="Arial Narrow" pitchFamily="34" charset="0"/>
              </a:rPr>
              <a:t/>
            </a:r>
            <a:br>
              <a:rPr lang="en-US" dirty="0" smtClean="0">
                <a:solidFill>
                  <a:schemeClr val="accent5">
                    <a:lumMod val="60000"/>
                    <a:lumOff val="40000"/>
                  </a:schemeClr>
                </a:solidFill>
                <a:latin typeface="Arial Narrow" pitchFamily="34" charset="0"/>
              </a:rPr>
            </a:br>
            <a:r>
              <a:rPr lang="en-US" b="1" i="1" dirty="0" smtClean="0">
                <a:solidFill>
                  <a:srgbClr val="3BCCFF"/>
                </a:solidFill>
                <a:latin typeface="Arial Narrow" pitchFamily="34" charset="0"/>
              </a:rPr>
              <a:t>(2:14; 3:4-6; 4:9,10)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solidFill>
                  <a:schemeClr val="accent5">
                    <a:lumMod val="60000"/>
                    <a:lumOff val="40000"/>
                  </a:schemeClr>
                </a:solidFill>
                <a:latin typeface="Arial" pitchFamily="34" charset="0"/>
                <a:cs typeface="Arial" pitchFamily="34" charset="0"/>
              </a:rPr>
              <a:t>Book of 1 Thessalonians</a:t>
            </a:r>
            <a:endParaRPr lang="en-US" sz="4000" b="1" u="sng" dirty="0">
              <a:solidFill>
                <a:schemeClr val="accent5">
                  <a:lumMod val="60000"/>
                  <a:lumOff val="40000"/>
                </a:schemeClr>
              </a:solidFill>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spcBef>
                <a:spcPts val="0"/>
              </a:spcBef>
              <a:spcAft>
                <a:spcPts val="600"/>
              </a:spcAft>
            </a:pPr>
            <a:r>
              <a:rPr lang="en-US" b="1" dirty="0" smtClean="0">
                <a:solidFill>
                  <a:schemeClr val="bg1"/>
                </a:solidFill>
                <a:latin typeface="Arial" pitchFamily="34" charset="0"/>
                <a:cs typeface="Arial" pitchFamily="34" charset="0"/>
              </a:rPr>
              <a:t>Written early—50-51 A.D.; probably from Corinth</a:t>
            </a:r>
          </a:p>
          <a:p>
            <a:pPr>
              <a:spcBef>
                <a:spcPts val="0"/>
              </a:spcBef>
              <a:spcAft>
                <a:spcPts val="600"/>
              </a:spcAft>
            </a:pPr>
            <a:r>
              <a:rPr lang="en-US" b="1" dirty="0" smtClean="0">
                <a:solidFill>
                  <a:schemeClr val="bg1"/>
                </a:solidFill>
                <a:latin typeface="Arial" pitchFamily="34" charset="0"/>
                <a:cs typeface="Arial" pitchFamily="34" charset="0"/>
              </a:rPr>
              <a:t>The author was Paul </a:t>
            </a:r>
            <a:r>
              <a:rPr lang="en-US" b="1" i="1" dirty="0" smtClean="0">
                <a:solidFill>
                  <a:srgbClr val="3BCCFF"/>
                </a:solidFill>
                <a:latin typeface="Arial" pitchFamily="34" charset="0"/>
                <a:cs typeface="Arial" pitchFamily="34" charset="0"/>
              </a:rPr>
              <a:t>(1:1; 2:18).</a:t>
            </a:r>
          </a:p>
          <a:p>
            <a:pPr>
              <a:spcBef>
                <a:spcPts val="0"/>
              </a:spcBef>
              <a:spcAft>
                <a:spcPts val="600"/>
              </a:spcAft>
            </a:pPr>
            <a:r>
              <a:rPr lang="en-US" b="1" dirty="0" smtClean="0">
                <a:solidFill>
                  <a:schemeClr val="bg1"/>
                </a:solidFill>
                <a:latin typeface="Arial" pitchFamily="34" charset="0"/>
                <a:cs typeface="Arial" pitchFamily="34" charset="0"/>
              </a:rPr>
              <a:t>Paul had a deep love for them due to their faithfulness to the Lord.</a:t>
            </a:r>
          </a:p>
          <a:p>
            <a:pPr>
              <a:spcBef>
                <a:spcPts val="0"/>
              </a:spcBef>
              <a:spcAft>
                <a:spcPts val="600"/>
              </a:spcAft>
            </a:pPr>
            <a:r>
              <a:rPr lang="en-US" b="1" dirty="0" smtClean="0">
                <a:solidFill>
                  <a:schemeClr val="bg1"/>
                </a:solidFill>
                <a:latin typeface="Arial" pitchFamily="34" charset="0"/>
                <a:cs typeface="Arial" pitchFamily="34" charset="0"/>
              </a:rPr>
              <a:t>Paul commended them for their true repentance—turning away from idols. </a:t>
            </a:r>
            <a:r>
              <a:rPr lang="en-US" dirty="0" smtClean="0">
                <a:solidFill>
                  <a:schemeClr val="bg1"/>
                </a:solidFill>
                <a:latin typeface="Arial" pitchFamily="34" charset="0"/>
                <a:cs typeface="Arial" pitchFamily="34" charset="0"/>
              </a:rPr>
              <a:t>             </a:t>
            </a:r>
            <a:r>
              <a:rPr lang="en-US" b="1" i="1" dirty="0" smtClean="0">
                <a:solidFill>
                  <a:srgbClr val="3BCCFF"/>
                </a:solidFill>
                <a:latin typeface="Arial" pitchFamily="34" charset="0"/>
                <a:cs typeface="Arial" pitchFamily="34" charset="0"/>
              </a:rPr>
              <a:t>(1:9)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solidFill>
                  <a:schemeClr val="accent5">
                    <a:lumMod val="60000"/>
                    <a:lumOff val="40000"/>
                  </a:schemeClr>
                </a:solidFill>
                <a:latin typeface="Arial" pitchFamily="34" charset="0"/>
                <a:cs typeface="Arial" pitchFamily="34" charset="0"/>
              </a:rPr>
              <a:t>Keys to the Epistle</a:t>
            </a:r>
            <a:endParaRPr lang="en-US" sz="4000" b="1" u="sng" dirty="0">
              <a:solidFill>
                <a:schemeClr val="accent5">
                  <a:lumMod val="60000"/>
                  <a:lumOff val="40000"/>
                </a:schemeClr>
              </a:solidFill>
              <a:latin typeface="Arial" pitchFamily="34" charset="0"/>
              <a:cs typeface="Arial" pitchFamily="34" charset="0"/>
            </a:endParaRPr>
          </a:p>
        </p:txBody>
      </p:sp>
      <p:sp>
        <p:nvSpPr>
          <p:cNvPr id="3" name="Content Placeholder 2"/>
          <p:cNvSpPr>
            <a:spLocks noGrp="1"/>
          </p:cNvSpPr>
          <p:nvPr>
            <p:ph sz="half" idx="1"/>
          </p:nvPr>
        </p:nvSpPr>
        <p:spPr/>
        <p:txBody>
          <a:bodyPr>
            <a:normAutofit lnSpcReduction="10000"/>
          </a:bodyPr>
          <a:lstStyle/>
          <a:p>
            <a:r>
              <a:rPr lang="en-US" sz="3200" b="1" dirty="0" smtClean="0">
                <a:solidFill>
                  <a:schemeClr val="bg1"/>
                </a:solidFill>
                <a:latin typeface="Arial" pitchFamily="34" charset="0"/>
                <a:cs typeface="Arial" pitchFamily="34" charset="0"/>
              </a:rPr>
              <a:t>Key word</a:t>
            </a:r>
          </a:p>
          <a:p>
            <a:pPr lvl="1">
              <a:spcBef>
                <a:spcPts val="0"/>
              </a:spcBef>
              <a:spcAft>
                <a:spcPts val="1200"/>
              </a:spcAft>
            </a:pPr>
            <a:r>
              <a:rPr lang="en-US" sz="2800" dirty="0" smtClean="0">
                <a:solidFill>
                  <a:srgbClr val="3BCCFF"/>
                </a:solidFill>
                <a:latin typeface="Arial" pitchFamily="34" charset="0"/>
                <a:cs typeface="Arial" pitchFamily="34" charset="0"/>
              </a:rPr>
              <a:t>Hope</a:t>
            </a:r>
          </a:p>
          <a:p>
            <a:r>
              <a:rPr lang="en-US" sz="3200" b="1" dirty="0" smtClean="0">
                <a:solidFill>
                  <a:schemeClr val="bg1"/>
                </a:solidFill>
                <a:latin typeface="Arial" pitchFamily="34" charset="0"/>
                <a:cs typeface="Arial" pitchFamily="34" charset="0"/>
              </a:rPr>
              <a:t>Key phrase</a:t>
            </a:r>
          </a:p>
          <a:p>
            <a:pPr lvl="1">
              <a:spcBef>
                <a:spcPts val="0"/>
              </a:spcBef>
              <a:spcAft>
                <a:spcPts val="1200"/>
              </a:spcAft>
            </a:pPr>
            <a:r>
              <a:rPr lang="en-US" sz="2800" i="1" dirty="0" smtClean="0">
                <a:solidFill>
                  <a:srgbClr val="3BCCFF"/>
                </a:solidFill>
                <a:latin typeface="Arial" pitchFamily="34" charset="0"/>
                <a:cs typeface="Arial" pitchFamily="34" charset="0"/>
              </a:rPr>
              <a:t>“The word of God”</a:t>
            </a:r>
          </a:p>
          <a:p>
            <a:r>
              <a:rPr lang="en-US" sz="3200" b="1" dirty="0" smtClean="0">
                <a:solidFill>
                  <a:schemeClr val="bg1"/>
                </a:solidFill>
                <a:latin typeface="Arial" pitchFamily="34" charset="0"/>
                <a:cs typeface="Arial" pitchFamily="34" charset="0"/>
              </a:rPr>
              <a:t>Key verse</a:t>
            </a:r>
          </a:p>
          <a:p>
            <a:pPr lvl="1">
              <a:spcBef>
                <a:spcPts val="0"/>
              </a:spcBef>
            </a:pPr>
            <a:r>
              <a:rPr lang="en-US" sz="2800" b="1" i="1" dirty="0" smtClean="0">
                <a:solidFill>
                  <a:srgbClr val="3BCCFF"/>
                </a:solidFill>
                <a:latin typeface="Arial" pitchFamily="34" charset="0"/>
                <a:cs typeface="Arial" pitchFamily="34" charset="0"/>
              </a:rPr>
              <a:t>1:9,10</a:t>
            </a:r>
            <a:endParaRPr lang="en-US" sz="2800" b="1" i="1" dirty="0">
              <a:solidFill>
                <a:srgbClr val="3BCCFF"/>
              </a:solidFill>
              <a:latin typeface="Arial" pitchFamily="34" charset="0"/>
              <a:cs typeface="Arial" pitchFamily="34" charset="0"/>
            </a:endParaRPr>
          </a:p>
        </p:txBody>
      </p:sp>
      <p:sp>
        <p:nvSpPr>
          <p:cNvPr id="4" name="Content Placeholder 3"/>
          <p:cNvSpPr>
            <a:spLocks noGrp="1"/>
          </p:cNvSpPr>
          <p:nvPr>
            <p:ph sz="half" idx="2"/>
          </p:nvPr>
        </p:nvSpPr>
        <p:spPr>
          <a:xfrm>
            <a:off x="4648200" y="1371600"/>
            <a:ext cx="4038600" cy="5257800"/>
          </a:xfrm>
        </p:spPr>
        <p:txBody>
          <a:bodyPr>
            <a:normAutofit lnSpcReduction="10000"/>
          </a:bodyPr>
          <a:lstStyle/>
          <a:p>
            <a:pPr indent="0">
              <a:buNone/>
            </a:pPr>
            <a:r>
              <a:rPr lang="en-US" i="1" dirty="0" smtClean="0">
                <a:solidFill>
                  <a:schemeClr val="bg1"/>
                </a:solidFill>
                <a:latin typeface="Book Antiqua" pitchFamily="18" charset="0"/>
              </a:rPr>
              <a:t>“For they themselves declare concerning us what manner of entry we had to you, and how you turned to God from idols to serve the living and true God, and to wait for His Son from heaven, whom He raised from the dead, even Jesus who delivers us from the wrath to come.”</a:t>
            </a:r>
            <a:endParaRPr lang="en-US" i="1" dirty="0">
              <a:solidFill>
                <a:schemeClr val="bg1"/>
              </a:solidFill>
              <a:latin typeface="Book Antiqu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checkerboard(across)">
                                      <p:cBhvr>
                                        <p:cTn id="23" dur="500"/>
                                        <p:tgtEl>
                                          <p:spTgt spid="3">
                                            <p:txEl>
                                              <p:pRg st="4" end="4"/>
                                            </p:txEl>
                                          </p:spTgt>
                                        </p:tgtEl>
                                      </p:cBhvr>
                                    </p:animEffect>
                                  </p:childTnLst>
                                </p:cTn>
                              </p:par>
                              <p:par>
                                <p:cTn id="24" presetID="5" presetClass="entr" presetSubtype="1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checkerboard(across)">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p:cTn id="31"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32" dur="500" fill="hold"/>
                                        <p:tgtEl>
                                          <p:spTgt spid="4">
                                            <p:txEl>
                                              <p:pRg st="0" end="0"/>
                                            </p:txEl>
                                          </p:spTgt>
                                        </p:tgtEl>
                                        <p:attrNameLst>
                                          <p:attrName>ppt_h</p:attrName>
                                        </p:attrNameLst>
                                      </p:cBhvr>
                                      <p:tavLst>
                                        <p:tav tm="0">
                                          <p:val>
                                            <p:fltVal val="0"/>
                                          </p:val>
                                        </p:tav>
                                        <p:tav tm="100000">
                                          <p:val>
                                            <p:strVal val="#ppt_h"/>
                                          </p:val>
                                        </p:tav>
                                      </p:tavLst>
                                    </p:anim>
                                    <p:anim calcmode="lin" valueType="num">
                                      <p:cBhvr>
                                        <p:cTn id="33" dur="500" fill="hold"/>
                                        <p:tgtEl>
                                          <p:spTgt spid="4">
                                            <p:txEl>
                                              <p:pRg st="0" end="0"/>
                                            </p:txEl>
                                          </p:spTgt>
                                        </p:tgtEl>
                                        <p:attrNameLst>
                                          <p:attrName>style.rotation</p:attrName>
                                        </p:attrNameLst>
                                      </p:cBhvr>
                                      <p:tavLst>
                                        <p:tav tm="0">
                                          <p:val>
                                            <p:fltVal val="360"/>
                                          </p:val>
                                        </p:tav>
                                        <p:tav tm="100000">
                                          <p:val>
                                            <p:fltVal val="0"/>
                                          </p:val>
                                        </p:tav>
                                      </p:tavLst>
                                    </p:anim>
                                    <p:animEffect transition="in" filter="fade">
                                      <p:cBhvr>
                                        <p:cTn id="34"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191000" cy="4800600"/>
          </a:xfrm>
        </p:spPr>
        <p:txBody>
          <a:bodyPr>
            <a:normAutofit fontScale="85000" lnSpcReduction="20000"/>
          </a:bodyPr>
          <a:lstStyle/>
          <a:p>
            <a:pPr>
              <a:lnSpc>
                <a:spcPct val="120000"/>
              </a:lnSpc>
            </a:pPr>
            <a:r>
              <a:rPr lang="en-US" sz="3500" b="1" dirty="0" smtClean="0">
                <a:solidFill>
                  <a:schemeClr val="bg1"/>
                </a:solidFill>
                <a:latin typeface="Arial Narrow" pitchFamily="34" charset="0"/>
              </a:rPr>
              <a:t>Key subject</a:t>
            </a:r>
          </a:p>
          <a:p>
            <a:pPr lvl="1">
              <a:lnSpc>
                <a:spcPct val="120000"/>
              </a:lnSpc>
              <a:spcBef>
                <a:spcPts val="0"/>
              </a:spcBef>
              <a:spcAft>
                <a:spcPts val="600"/>
              </a:spcAft>
            </a:pPr>
            <a:r>
              <a:rPr lang="en-US" sz="2800" b="1" dirty="0" smtClean="0">
                <a:solidFill>
                  <a:srgbClr val="3BCCFF"/>
                </a:solidFill>
                <a:latin typeface="Arial Narrow" pitchFamily="34" charset="0"/>
              </a:rPr>
              <a:t>Christ will return for the faithful</a:t>
            </a:r>
          </a:p>
          <a:p>
            <a:pPr>
              <a:lnSpc>
                <a:spcPct val="120000"/>
              </a:lnSpc>
            </a:pPr>
            <a:r>
              <a:rPr lang="en-US" sz="3500" b="1" dirty="0" smtClean="0">
                <a:solidFill>
                  <a:schemeClr val="bg1"/>
                </a:solidFill>
                <a:latin typeface="Arial Narrow" pitchFamily="34" charset="0"/>
              </a:rPr>
              <a:t>Theme</a:t>
            </a:r>
          </a:p>
          <a:p>
            <a:pPr lvl="1">
              <a:lnSpc>
                <a:spcPct val="120000"/>
              </a:lnSpc>
              <a:spcBef>
                <a:spcPts val="0"/>
              </a:spcBef>
              <a:spcAft>
                <a:spcPts val="600"/>
              </a:spcAft>
            </a:pPr>
            <a:r>
              <a:rPr lang="en-US" sz="2800" b="1" dirty="0" smtClean="0">
                <a:solidFill>
                  <a:srgbClr val="3BCCFF"/>
                </a:solidFill>
                <a:latin typeface="Arial Narrow" pitchFamily="34" charset="0"/>
              </a:rPr>
              <a:t>Greatest consolation for the afflicted and incentive to remain faithful—the reward</a:t>
            </a:r>
          </a:p>
          <a:p>
            <a:pPr>
              <a:lnSpc>
                <a:spcPct val="120000"/>
              </a:lnSpc>
            </a:pPr>
            <a:r>
              <a:rPr lang="en-US" sz="3500" b="1" dirty="0" smtClean="0">
                <a:solidFill>
                  <a:schemeClr val="bg1"/>
                </a:solidFill>
                <a:latin typeface="Arial Narrow" pitchFamily="34" charset="0"/>
              </a:rPr>
              <a:t>Key chapter</a:t>
            </a:r>
          </a:p>
          <a:p>
            <a:pPr lvl="1">
              <a:lnSpc>
                <a:spcPct val="120000"/>
              </a:lnSpc>
              <a:spcBef>
                <a:spcPts val="0"/>
              </a:spcBef>
            </a:pPr>
            <a:r>
              <a:rPr lang="en-US" sz="2900" b="1" dirty="0" smtClean="0">
                <a:solidFill>
                  <a:srgbClr val="3BCCFF"/>
                </a:solidFill>
                <a:latin typeface="Arial Narrow" pitchFamily="34" charset="0"/>
              </a:rPr>
              <a:t>Chapter 5—”Day of the Lord”</a:t>
            </a:r>
            <a:r>
              <a:rPr lang="en-US" sz="2400" b="1" dirty="0" smtClean="0">
                <a:solidFill>
                  <a:srgbClr val="3BCCFF"/>
                </a:solidFill>
                <a:latin typeface="Arial Narrow" pitchFamily="34" charset="0"/>
              </a:rPr>
              <a:t>	</a:t>
            </a:r>
            <a:endParaRPr lang="en-US" sz="2400" b="1" dirty="0">
              <a:solidFill>
                <a:srgbClr val="3BCCFF"/>
              </a:solidFill>
              <a:latin typeface="Arial Narrow" pitchFamily="34" charset="0"/>
            </a:endParaRPr>
          </a:p>
        </p:txBody>
      </p:sp>
      <p:sp>
        <p:nvSpPr>
          <p:cNvPr id="4" name="Content Placeholder 3"/>
          <p:cNvSpPr>
            <a:spLocks noGrp="1"/>
          </p:cNvSpPr>
          <p:nvPr>
            <p:ph sz="half" idx="2"/>
          </p:nvPr>
        </p:nvSpPr>
        <p:spPr>
          <a:xfrm>
            <a:off x="4724400" y="1600200"/>
            <a:ext cx="4038600" cy="5257800"/>
          </a:xfrm>
        </p:spPr>
        <p:txBody>
          <a:bodyPr>
            <a:normAutofit fontScale="85000" lnSpcReduction="20000"/>
          </a:bodyPr>
          <a:lstStyle/>
          <a:p>
            <a:pPr marL="274320" indent="0">
              <a:lnSpc>
                <a:spcPct val="120000"/>
              </a:lnSpc>
              <a:spcBef>
                <a:spcPts val="0"/>
              </a:spcBef>
              <a:buNone/>
            </a:pPr>
            <a:r>
              <a:rPr lang="en-US" i="1" dirty="0" smtClean="0">
                <a:solidFill>
                  <a:schemeClr val="bg1"/>
                </a:solidFill>
                <a:latin typeface="Book Antiqua" pitchFamily="18" charset="0"/>
              </a:rPr>
              <a:t>“But let us who are of the day be sober, putting on the breastplate of faith and love, and as a helmet the hope of salvation. For God did not appoint us to wrath, but to obtain salvation through our Lord Jesus Christ.” </a:t>
            </a:r>
            <a:r>
              <a:rPr lang="en-US" b="1" i="1" dirty="0" smtClean="0">
                <a:solidFill>
                  <a:srgbClr val="3BCCFF"/>
                </a:solidFill>
                <a:latin typeface="Arial Narrow" pitchFamily="34" charset="0"/>
              </a:rPr>
              <a:t>(5:8,9)</a:t>
            </a:r>
            <a:endParaRPr lang="en-US" b="1" i="1" dirty="0">
              <a:solidFill>
                <a:srgbClr val="3BCCFF"/>
              </a:solidFill>
              <a:latin typeface="Arial Narrow" pitchFamily="34" charset="0"/>
            </a:endParaRPr>
          </a:p>
        </p:txBody>
      </p:sp>
      <p:sp>
        <p:nvSpPr>
          <p:cNvPr id="6" name="Title 1"/>
          <p:cNvSpPr>
            <a:spLocks noGrp="1"/>
          </p:cNvSpPr>
          <p:nvPr>
            <p:ph type="title"/>
          </p:nvPr>
        </p:nvSpPr>
        <p:spPr/>
        <p:txBody>
          <a:bodyPr>
            <a:normAutofit/>
          </a:bodyPr>
          <a:lstStyle/>
          <a:p>
            <a:r>
              <a:rPr lang="en-US" sz="4000" b="1" u="sng" dirty="0" smtClean="0">
                <a:solidFill>
                  <a:schemeClr val="accent5">
                    <a:lumMod val="60000"/>
                    <a:lumOff val="40000"/>
                  </a:schemeClr>
                </a:solidFill>
                <a:latin typeface="Arial" pitchFamily="34" charset="0"/>
                <a:cs typeface="Arial" pitchFamily="34" charset="0"/>
              </a:rPr>
              <a:t>Keys to the Epistle</a:t>
            </a:r>
            <a:endParaRPr lang="en-US" sz="4000" b="1" u="sng" dirty="0">
              <a:solidFill>
                <a:schemeClr val="accent5">
                  <a:lumMod val="60000"/>
                  <a:lumOff val="40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par>
                                <p:cTn id="16" presetID="5"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checkerboard(across)">
                                      <p:cBhvr>
                                        <p:cTn id="21" dur="500"/>
                                        <p:tgtEl>
                                          <p:spTgt spid="3">
                                            <p:txEl>
                                              <p:pRg st="4" end="4"/>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checkerboard(across)">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9" presetClass="entr" presetSubtype="0" decel="100000" fill="hold" nodeType="click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anim calcmode="lin" valueType="num">
                                      <p:cBhvr>
                                        <p:cTn id="29"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30" dur="500" fill="hold"/>
                                        <p:tgtEl>
                                          <p:spTgt spid="4">
                                            <p:txEl>
                                              <p:pRg st="0" end="0"/>
                                            </p:txEl>
                                          </p:spTgt>
                                        </p:tgtEl>
                                        <p:attrNameLst>
                                          <p:attrName>ppt_h</p:attrName>
                                        </p:attrNameLst>
                                      </p:cBhvr>
                                      <p:tavLst>
                                        <p:tav tm="0">
                                          <p:val>
                                            <p:fltVal val="0"/>
                                          </p:val>
                                        </p:tav>
                                        <p:tav tm="100000">
                                          <p:val>
                                            <p:strVal val="#ppt_h"/>
                                          </p:val>
                                        </p:tav>
                                      </p:tavLst>
                                    </p:anim>
                                    <p:anim calcmode="lin" valueType="num">
                                      <p:cBhvr>
                                        <p:cTn id="31" dur="500" fill="hold"/>
                                        <p:tgtEl>
                                          <p:spTgt spid="4">
                                            <p:txEl>
                                              <p:pRg st="0" end="0"/>
                                            </p:txEl>
                                          </p:spTgt>
                                        </p:tgtEl>
                                        <p:attrNameLst>
                                          <p:attrName>style.rotation</p:attrName>
                                        </p:attrNameLst>
                                      </p:cBhvr>
                                      <p:tavLst>
                                        <p:tav tm="0">
                                          <p:val>
                                            <p:fltVal val="360"/>
                                          </p:val>
                                        </p:tav>
                                        <p:tav tm="100000">
                                          <p:val>
                                            <p:fltVal val="0"/>
                                          </p:val>
                                        </p:tav>
                                      </p:tavLst>
                                    </p:anim>
                                    <p:animEffect transition="in" filter="fade">
                                      <p:cBhvr>
                                        <p:cTn id="3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spcAft>
                <a:spcPts val="1200"/>
              </a:spcAft>
            </a:pPr>
            <a:r>
              <a:rPr lang="en-US" sz="4000" b="1" u="sng" dirty="0" smtClean="0">
                <a:solidFill>
                  <a:schemeClr val="accent5">
                    <a:lumMod val="60000"/>
                    <a:lumOff val="40000"/>
                  </a:schemeClr>
                </a:solidFill>
                <a:latin typeface="Arial" pitchFamily="34" charset="0"/>
                <a:cs typeface="Arial" pitchFamily="34" charset="0"/>
              </a:rPr>
              <a:t>Contents and Character</a:t>
            </a:r>
            <a:endParaRPr lang="en-US" sz="4000" b="1" u="sng" dirty="0">
              <a:solidFill>
                <a:schemeClr val="accent5">
                  <a:lumMod val="60000"/>
                  <a:lumOff val="40000"/>
                </a:schemeClr>
              </a:solidFill>
              <a:latin typeface="Arial" pitchFamily="34" charset="0"/>
              <a:cs typeface="Arial" pitchFamily="34" charset="0"/>
            </a:endParaRPr>
          </a:p>
        </p:txBody>
      </p:sp>
      <p:sp>
        <p:nvSpPr>
          <p:cNvPr id="3" name="Content Placeholder 2"/>
          <p:cNvSpPr>
            <a:spLocks noGrp="1"/>
          </p:cNvSpPr>
          <p:nvPr>
            <p:ph idx="1"/>
          </p:nvPr>
        </p:nvSpPr>
        <p:spPr>
          <a:xfrm>
            <a:off x="304800" y="1295400"/>
            <a:ext cx="8610600" cy="5715000"/>
          </a:xfrm>
        </p:spPr>
        <p:txBody>
          <a:bodyPr>
            <a:normAutofit fontScale="62500" lnSpcReduction="20000"/>
          </a:bodyPr>
          <a:lstStyle/>
          <a:p>
            <a:pPr>
              <a:lnSpc>
                <a:spcPct val="120000"/>
              </a:lnSpc>
              <a:spcBef>
                <a:spcPts val="0"/>
              </a:spcBef>
              <a:spcAft>
                <a:spcPts val="600"/>
              </a:spcAft>
            </a:pPr>
            <a:r>
              <a:rPr lang="en-US" sz="4500" b="1" dirty="0" smtClean="0">
                <a:solidFill>
                  <a:schemeClr val="bg1"/>
                </a:solidFill>
                <a:latin typeface="Arial Narrow" pitchFamily="34" charset="0"/>
              </a:rPr>
              <a:t>Paul listed the characteristics of his work.</a:t>
            </a:r>
          </a:p>
          <a:p>
            <a:pPr lvl="1">
              <a:lnSpc>
                <a:spcPct val="120000"/>
              </a:lnSpc>
              <a:spcBef>
                <a:spcPts val="0"/>
              </a:spcBef>
              <a:spcAft>
                <a:spcPts val="800"/>
              </a:spcAft>
            </a:pPr>
            <a:r>
              <a:rPr lang="en-US" sz="4000" b="1" dirty="0" smtClean="0">
                <a:solidFill>
                  <a:schemeClr val="bg1"/>
                </a:solidFill>
                <a:latin typeface="Arial Narrow" pitchFamily="34" charset="0"/>
              </a:rPr>
              <a:t>Preached with boldness and much opposition </a:t>
            </a:r>
            <a:r>
              <a:rPr lang="en-US" sz="4000" b="1" i="1" dirty="0" smtClean="0">
                <a:solidFill>
                  <a:srgbClr val="3BCCFF"/>
                </a:solidFill>
                <a:latin typeface="Arial Narrow" pitchFamily="34" charset="0"/>
              </a:rPr>
              <a:t>(2:2).</a:t>
            </a:r>
          </a:p>
          <a:p>
            <a:pPr lvl="1">
              <a:lnSpc>
                <a:spcPct val="120000"/>
              </a:lnSpc>
              <a:spcBef>
                <a:spcPts val="0"/>
              </a:spcBef>
              <a:spcAft>
                <a:spcPts val="800"/>
              </a:spcAft>
            </a:pPr>
            <a:r>
              <a:rPr lang="en-US" sz="4000" b="1" dirty="0" smtClean="0">
                <a:solidFill>
                  <a:schemeClr val="bg1"/>
                </a:solidFill>
                <a:latin typeface="Arial Narrow" pitchFamily="34" charset="0"/>
              </a:rPr>
              <a:t>His preaching was free from error and deceit  </a:t>
            </a:r>
            <a:r>
              <a:rPr lang="en-US" sz="4000" b="1" i="1" dirty="0" smtClean="0">
                <a:solidFill>
                  <a:srgbClr val="3BCCFF"/>
                </a:solidFill>
                <a:latin typeface="Arial Narrow" pitchFamily="34" charset="0"/>
              </a:rPr>
              <a:t>(2:3,4).</a:t>
            </a:r>
          </a:p>
          <a:p>
            <a:pPr lvl="1">
              <a:lnSpc>
                <a:spcPct val="120000"/>
              </a:lnSpc>
              <a:spcBef>
                <a:spcPts val="0"/>
              </a:spcBef>
              <a:spcAft>
                <a:spcPts val="800"/>
              </a:spcAft>
            </a:pPr>
            <a:r>
              <a:rPr lang="en-US" sz="4000" b="1" dirty="0" smtClean="0">
                <a:solidFill>
                  <a:schemeClr val="bg1"/>
                </a:solidFill>
                <a:latin typeface="Arial Narrow" pitchFamily="34" charset="0"/>
              </a:rPr>
              <a:t>Did not use flattering words </a:t>
            </a:r>
            <a:r>
              <a:rPr lang="en-US" sz="4000" b="1" i="1" dirty="0" smtClean="0">
                <a:solidFill>
                  <a:srgbClr val="3BCCFF"/>
                </a:solidFill>
                <a:latin typeface="Arial Narrow" pitchFamily="34" charset="0"/>
              </a:rPr>
              <a:t>(2:5).</a:t>
            </a:r>
          </a:p>
          <a:p>
            <a:pPr lvl="1">
              <a:lnSpc>
                <a:spcPct val="120000"/>
              </a:lnSpc>
              <a:spcBef>
                <a:spcPts val="0"/>
              </a:spcBef>
              <a:spcAft>
                <a:spcPts val="800"/>
              </a:spcAft>
            </a:pPr>
            <a:r>
              <a:rPr lang="en-US" sz="4000" b="1" dirty="0" smtClean="0">
                <a:solidFill>
                  <a:schemeClr val="bg1"/>
                </a:solidFill>
                <a:latin typeface="Arial Narrow" pitchFamily="34" charset="0"/>
              </a:rPr>
              <a:t>Did not seek glory from men </a:t>
            </a:r>
            <a:r>
              <a:rPr lang="en-US" sz="4000" b="1" dirty="0" smtClean="0">
                <a:solidFill>
                  <a:srgbClr val="3BCCFF"/>
                </a:solidFill>
                <a:latin typeface="Arial Narrow" pitchFamily="34" charset="0"/>
              </a:rPr>
              <a:t>(2:6).</a:t>
            </a:r>
          </a:p>
          <a:p>
            <a:pPr lvl="1">
              <a:lnSpc>
                <a:spcPct val="120000"/>
              </a:lnSpc>
              <a:spcBef>
                <a:spcPts val="0"/>
              </a:spcBef>
              <a:spcAft>
                <a:spcPts val="800"/>
              </a:spcAft>
            </a:pPr>
            <a:r>
              <a:rPr lang="en-US" sz="4000" b="1" dirty="0" smtClean="0">
                <a:solidFill>
                  <a:schemeClr val="bg1"/>
                </a:solidFill>
                <a:latin typeface="Arial Narrow" pitchFamily="34" charset="0"/>
              </a:rPr>
              <a:t>Had tender love for them </a:t>
            </a:r>
            <a:r>
              <a:rPr lang="en-US" sz="4000" dirty="0" smtClean="0">
                <a:solidFill>
                  <a:srgbClr val="3BCCFF"/>
                </a:solidFill>
                <a:latin typeface="Arial Narrow" pitchFamily="34" charset="0"/>
              </a:rPr>
              <a:t>(</a:t>
            </a:r>
            <a:r>
              <a:rPr lang="en-US" sz="4000" b="1" dirty="0" smtClean="0">
                <a:solidFill>
                  <a:srgbClr val="3BCCFF"/>
                </a:solidFill>
                <a:latin typeface="Arial Narrow" pitchFamily="34" charset="0"/>
              </a:rPr>
              <a:t>2:7).</a:t>
            </a:r>
          </a:p>
          <a:p>
            <a:pPr lvl="1">
              <a:lnSpc>
                <a:spcPct val="120000"/>
              </a:lnSpc>
              <a:spcBef>
                <a:spcPts val="0"/>
              </a:spcBef>
              <a:spcAft>
                <a:spcPts val="800"/>
              </a:spcAft>
            </a:pPr>
            <a:r>
              <a:rPr lang="en-US" sz="4000" b="1" dirty="0" smtClean="0">
                <a:solidFill>
                  <a:schemeClr val="bg1"/>
                </a:solidFill>
                <a:latin typeface="Arial Narrow" pitchFamily="34" charset="0"/>
              </a:rPr>
              <a:t>Preached the gospel because of love for truth </a:t>
            </a:r>
            <a:r>
              <a:rPr lang="en-US" sz="4000" b="1" i="1" dirty="0" smtClean="0">
                <a:solidFill>
                  <a:srgbClr val="3BCCFF"/>
                </a:solidFill>
                <a:latin typeface="Arial Narrow" pitchFamily="34" charset="0"/>
              </a:rPr>
              <a:t>(2:8).</a:t>
            </a:r>
          </a:p>
          <a:p>
            <a:pPr lvl="1">
              <a:lnSpc>
                <a:spcPct val="120000"/>
              </a:lnSpc>
              <a:spcBef>
                <a:spcPts val="0"/>
              </a:spcBef>
              <a:spcAft>
                <a:spcPts val="800"/>
              </a:spcAft>
            </a:pPr>
            <a:r>
              <a:rPr lang="en-US" sz="4000" b="1" dirty="0" smtClean="0">
                <a:solidFill>
                  <a:schemeClr val="bg1"/>
                </a:solidFill>
                <a:latin typeface="Arial Narrow" pitchFamily="34" charset="0"/>
              </a:rPr>
              <a:t>Worked with hands so as not to be a burden </a:t>
            </a:r>
            <a:r>
              <a:rPr lang="en-US" sz="4000" b="1" i="1" dirty="0" smtClean="0">
                <a:solidFill>
                  <a:srgbClr val="3BCCFF"/>
                </a:solidFill>
                <a:latin typeface="Arial Narrow" pitchFamily="34" charset="0"/>
              </a:rPr>
              <a:t>(2:9).</a:t>
            </a:r>
          </a:p>
          <a:p>
            <a:pPr lvl="1">
              <a:lnSpc>
                <a:spcPct val="120000"/>
              </a:lnSpc>
              <a:spcBef>
                <a:spcPts val="0"/>
              </a:spcBef>
              <a:spcAft>
                <a:spcPts val="800"/>
              </a:spcAft>
            </a:pPr>
            <a:r>
              <a:rPr lang="en-US" sz="4000" b="1" dirty="0" smtClean="0">
                <a:solidFill>
                  <a:schemeClr val="bg1"/>
                </a:solidFill>
                <a:latin typeface="Arial Narrow" pitchFamily="34" charset="0"/>
              </a:rPr>
              <a:t>Conduct was upright and devout </a:t>
            </a:r>
            <a:r>
              <a:rPr lang="en-US" sz="4000" b="1" i="1" dirty="0" smtClean="0">
                <a:solidFill>
                  <a:srgbClr val="3BCCFF"/>
                </a:solidFill>
                <a:latin typeface="Arial Narrow" pitchFamily="34" charset="0"/>
              </a:rPr>
              <a:t>(2:10).</a:t>
            </a:r>
          </a:p>
          <a:p>
            <a:pPr lvl="1">
              <a:lnSpc>
                <a:spcPct val="120000"/>
              </a:lnSpc>
              <a:spcBef>
                <a:spcPts val="0"/>
              </a:spcBef>
              <a:spcAft>
                <a:spcPts val="800"/>
              </a:spcAft>
            </a:pPr>
            <a:r>
              <a:rPr lang="en-US" sz="4000" b="1" dirty="0" smtClean="0">
                <a:solidFill>
                  <a:schemeClr val="bg1"/>
                </a:solidFill>
                <a:latin typeface="Arial Narrow" pitchFamily="34" charset="0"/>
              </a:rPr>
              <a:t>Pled with them as a father would his child </a:t>
            </a:r>
            <a:r>
              <a:rPr lang="en-US" sz="4000" b="1" i="1" dirty="0" smtClean="0">
                <a:solidFill>
                  <a:srgbClr val="3BCCFF"/>
                </a:solidFill>
                <a:latin typeface="Arial Narrow" pitchFamily="34" charset="0"/>
              </a:rPr>
              <a:t>(2:11).</a:t>
            </a:r>
          </a:p>
          <a:p>
            <a:pPr lvl="1">
              <a:lnSpc>
                <a:spcPct val="120000"/>
              </a:lnSpc>
              <a:spcBef>
                <a:spcPts val="0"/>
              </a:spcBef>
              <a:spcAft>
                <a:spcPts val="600"/>
              </a:spcAft>
            </a:pPr>
            <a:endParaRPr lang="en-US" dirty="0" smtClean="0">
              <a:solidFill>
                <a:schemeClr val="bg1"/>
              </a:solidFill>
              <a:latin typeface="Arial Narrow" pitchFamily="34" charset="0"/>
            </a:endParaRPr>
          </a:p>
          <a:p>
            <a:pPr>
              <a:lnSpc>
                <a:spcPct val="120000"/>
              </a:lnSpc>
              <a:spcBef>
                <a:spcPts val="0"/>
              </a:spcBef>
              <a:spcAft>
                <a:spcPts val="600"/>
              </a:spcAft>
              <a:buNone/>
            </a:pPr>
            <a:r>
              <a:rPr lang="en-US" b="1" dirty="0">
                <a:solidFill>
                  <a:schemeClr val="bg1"/>
                </a:solidFill>
                <a:latin typeface="Arial Narrow" pitchFamily="34" charset="0"/>
              </a:rPr>
              <a:t>	</a:t>
            </a:r>
            <a:endParaRPr lang="en-US" b="1" dirty="0" smtClean="0">
              <a:solidFill>
                <a:srgbClr val="FFFF00"/>
              </a:solidFill>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heckerboard(across)">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heckerboard(across)">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heckerboard(across)">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checkerboard(across)">
                                      <p:cBhvr>
                                        <p:cTn id="5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610600" cy="5715000"/>
          </a:xfrm>
        </p:spPr>
        <p:txBody>
          <a:bodyPr>
            <a:normAutofit fontScale="92500" lnSpcReduction="10000"/>
          </a:bodyPr>
          <a:lstStyle/>
          <a:p>
            <a:pPr>
              <a:lnSpc>
                <a:spcPct val="110000"/>
              </a:lnSpc>
              <a:spcBef>
                <a:spcPts val="0"/>
              </a:spcBef>
            </a:pPr>
            <a:r>
              <a:rPr lang="en-US" sz="3500" b="1" dirty="0" smtClean="0">
                <a:solidFill>
                  <a:schemeClr val="bg1"/>
                </a:solidFill>
                <a:latin typeface="Arial Narrow" pitchFamily="34" charset="0"/>
              </a:rPr>
              <a:t>Attitude of the brethren as they received the gospel</a:t>
            </a:r>
          </a:p>
          <a:p>
            <a:pPr lvl="1">
              <a:lnSpc>
                <a:spcPct val="110000"/>
              </a:lnSpc>
            </a:pPr>
            <a:r>
              <a:rPr lang="en-US" sz="3000" b="1" dirty="0" smtClean="0">
                <a:solidFill>
                  <a:schemeClr val="bg1"/>
                </a:solidFill>
                <a:latin typeface="Arial Narrow" pitchFamily="34" charset="0"/>
              </a:rPr>
              <a:t>Accepted as God’s word—not man’s!</a:t>
            </a:r>
            <a:r>
              <a:rPr lang="en-US" sz="3000" dirty="0" smtClean="0">
                <a:solidFill>
                  <a:schemeClr val="bg1"/>
                </a:solidFill>
                <a:latin typeface="Arial Narrow" pitchFamily="34" charset="0"/>
              </a:rPr>
              <a:t> </a:t>
            </a:r>
            <a:r>
              <a:rPr lang="en-US" sz="3000" b="1" i="1" dirty="0" smtClean="0">
                <a:solidFill>
                  <a:srgbClr val="3BCCFF"/>
                </a:solidFill>
                <a:latin typeface="Arial Narrow" pitchFamily="34" charset="0"/>
              </a:rPr>
              <a:t>(2:13)</a:t>
            </a:r>
          </a:p>
          <a:p>
            <a:pPr lvl="1">
              <a:lnSpc>
                <a:spcPct val="110000"/>
              </a:lnSpc>
            </a:pPr>
            <a:r>
              <a:rPr lang="en-US" sz="3000" b="1" dirty="0" smtClean="0">
                <a:solidFill>
                  <a:schemeClr val="bg1"/>
                </a:solidFill>
                <a:latin typeface="Arial Narrow" pitchFamily="34" charset="0"/>
              </a:rPr>
              <a:t>Imitators of churches of God in Judea </a:t>
            </a:r>
            <a:r>
              <a:rPr lang="en-US" sz="3000" b="1" i="1" dirty="0" smtClean="0">
                <a:solidFill>
                  <a:srgbClr val="3BCCFF"/>
                </a:solidFill>
                <a:latin typeface="Arial Narrow" pitchFamily="34" charset="0"/>
              </a:rPr>
              <a:t>(2:14)</a:t>
            </a:r>
          </a:p>
          <a:p>
            <a:pPr lvl="1">
              <a:lnSpc>
                <a:spcPct val="110000"/>
              </a:lnSpc>
            </a:pPr>
            <a:r>
              <a:rPr lang="en-US" sz="3000" b="1" dirty="0" smtClean="0">
                <a:solidFill>
                  <a:schemeClr val="bg1"/>
                </a:solidFill>
                <a:latin typeface="Arial Narrow" pitchFamily="34" charset="0"/>
              </a:rPr>
              <a:t>Paul said they were his joy and crown </a:t>
            </a:r>
            <a:r>
              <a:rPr lang="en-US" sz="3000" b="1" i="1" dirty="0" smtClean="0">
                <a:solidFill>
                  <a:srgbClr val="3BCCFF"/>
                </a:solidFill>
                <a:latin typeface="Arial Narrow" pitchFamily="34" charset="0"/>
              </a:rPr>
              <a:t>(2:19,20)</a:t>
            </a:r>
          </a:p>
          <a:p>
            <a:pPr lvl="1">
              <a:lnSpc>
                <a:spcPct val="110000"/>
              </a:lnSpc>
            </a:pPr>
            <a:r>
              <a:rPr lang="en-US" sz="3000" b="1" dirty="0" smtClean="0">
                <a:solidFill>
                  <a:schemeClr val="bg1"/>
                </a:solidFill>
                <a:latin typeface="Arial Narrow" pitchFamily="34" charset="0"/>
              </a:rPr>
              <a:t>Timothy sent to comfort and strengthen </a:t>
            </a:r>
            <a:r>
              <a:rPr lang="en-US" sz="3000" b="1" i="1" dirty="0" smtClean="0">
                <a:solidFill>
                  <a:srgbClr val="3BCCFF"/>
                </a:solidFill>
                <a:latin typeface="Arial Narrow" pitchFamily="34" charset="0"/>
              </a:rPr>
              <a:t>(3:1,2)</a:t>
            </a:r>
          </a:p>
          <a:p>
            <a:pPr lvl="1">
              <a:lnSpc>
                <a:spcPct val="110000"/>
              </a:lnSpc>
            </a:pPr>
            <a:r>
              <a:rPr lang="en-US" sz="3000" b="1" dirty="0" smtClean="0">
                <a:solidFill>
                  <a:schemeClr val="bg1"/>
                </a:solidFill>
                <a:latin typeface="Arial Narrow" pitchFamily="34" charset="0"/>
              </a:rPr>
              <a:t>Warned earlier of persecution </a:t>
            </a:r>
            <a:r>
              <a:rPr lang="en-US" sz="3000" b="1" i="1" dirty="0" smtClean="0">
                <a:solidFill>
                  <a:srgbClr val="3BCCFF"/>
                </a:solidFill>
                <a:latin typeface="Arial Narrow" pitchFamily="34" charset="0"/>
              </a:rPr>
              <a:t>(3:3,4)</a:t>
            </a:r>
          </a:p>
          <a:p>
            <a:pPr lvl="1">
              <a:lnSpc>
                <a:spcPct val="110000"/>
              </a:lnSpc>
            </a:pPr>
            <a:r>
              <a:rPr lang="en-US" sz="3000" b="1" dirty="0" smtClean="0">
                <a:solidFill>
                  <a:schemeClr val="bg1"/>
                </a:solidFill>
                <a:latin typeface="Arial Narrow" pitchFamily="34" charset="0"/>
              </a:rPr>
              <a:t>Timothy’s good report comforted Paul in his own trials </a:t>
            </a:r>
            <a:r>
              <a:rPr lang="en-US" sz="3000" b="1" i="1" dirty="0" smtClean="0">
                <a:solidFill>
                  <a:srgbClr val="3BCCFF"/>
                </a:solidFill>
                <a:latin typeface="Arial Narrow" pitchFamily="34" charset="0"/>
              </a:rPr>
              <a:t>(3:6-11)</a:t>
            </a:r>
          </a:p>
          <a:p>
            <a:pPr lvl="1"/>
            <a:endParaRPr lang="en-US" dirty="0" smtClean="0">
              <a:solidFill>
                <a:schemeClr val="bg1"/>
              </a:solidFill>
              <a:latin typeface="Arial Narrow" pitchFamily="34" charset="0"/>
            </a:endParaRPr>
          </a:p>
          <a:p>
            <a:pPr>
              <a:buNone/>
            </a:pPr>
            <a:r>
              <a:rPr lang="en-US" b="1" dirty="0">
                <a:solidFill>
                  <a:schemeClr val="bg1"/>
                </a:solidFill>
                <a:latin typeface="Arial Narrow" pitchFamily="34" charset="0"/>
              </a:rPr>
              <a:t>	</a:t>
            </a:r>
            <a:endParaRPr lang="en-US" b="1" dirty="0" smtClean="0">
              <a:solidFill>
                <a:srgbClr val="FFFF00"/>
              </a:solidFill>
              <a:latin typeface="Arial Narrow" pitchFamily="34" charset="0"/>
            </a:endParaRPr>
          </a:p>
        </p:txBody>
      </p:sp>
      <p:sp>
        <p:nvSpPr>
          <p:cNvPr id="4" name="Title 3"/>
          <p:cNvSpPr>
            <a:spLocks noGrp="1"/>
          </p:cNvSpPr>
          <p:nvPr>
            <p:ph type="title"/>
          </p:nvPr>
        </p:nvSpPr>
        <p:spPr>
          <a:xfrm>
            <a:off x="457200" y="152400"/>
            <a:ext cx="8229600" cy="1143000"/>
          </a:xfrm>
        </p:spPr>
        <p:txBody>
          <a:bodyPr/>
          <a:lstStyle/>
          <a:p>
            <a:endParaRPr lang="en-US" dirty="0"/>
          </a:p>
        </p:txBody>
      </p:sp>
      <p:sp>
        <p:nvSpPr>
          <p:cNvPr id="5" name="Title 1"/>
          <p:cNvSpPr txBox="1">
            <a:spLocks/>
          </p:cNvSpPr>
          <p:nvPr/>
        </p:nvSpPr>
        <p:spPr>
          <a:xfrm>
            <a:off x="457200" y="274638"/>
            <a:ext cx="8229600" cy="86836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1200"/>
              </a:spcAft>
              <a:buClrTx/>
              <a:buSzTx/>
              <a:buFontTx/>
              <a:buNone/>
              <a:tabLst/>
              <a:defRPr/>
            </a:pPr>
            <a:r>
              <a:rPr kumimoji="0" lang="en-US" sz="4000" b="1" i="0" u="sng" strike="noStrike" kern="1200" cap="none" spc="0" normalizeH="0" baseline="0" noProof="0" dirty="0" smtClean="0">
                <a:ln>
                  <a:noFill/>
                </a:ln>
                <a:solidFill>
                  <a:schemeClr val="accent5">
                    <a:lumMod val="60000"/>
                    <a:lumOff val="40000"/>
                  </a:schemeClr>
                </a:solidFill>
                <a:effectLst/>
                <a:uLnTx/>
                <a:uFillTx/>
                <a:latin typeface="Arial" pitchFamily="34" charset="0"/>
                <a:ea typeface="+mj-ea"/>
                <a:cs typeface="Arial" pitchFamily="34" charset="0"/>
              </a:rPr>
              <a:t>Contents and Character</a:t>
            </a:r>
            <a:endParaRPr kumimoji="0" lang="en-US" sz="4000" b="1" i="0" u="sng" strike="noStrike" kern="1200" cap="none" spc="0" normalizeH="0" baseline="0" noProof="0" dirty="0">
              <a:ln>
                <a:noFill/>
              </a:ln>
              <a:solidFill>
                <a:schemeClr val="accent5">
                  <a:lumMod val="60000"/>
                  <a:lumOff val="40000"/>
                </a:schemeClr>
              </a:solidFill>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checkerboard(across)">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790</Words>
  <Application>Microsoft Office PowerPoint</Application>
  <PresentationFormat>On-screen Show (4:3)</PresentationFormat>
  <Paragraphs>109</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Survey of New Testament:  Book of 1 Thessalonians</vt:lpstr>
      <vt:lpstr>The City of Thessalonica</vt:lpstr>
      <vt:lpstr>The City of Thessalonica</vt:lpstr>
      <vt:lpstr>The Church at Thessalonica</vt:lpstr>
      <vt:lpstr>Book of 1 Thessalonians</vt:lpstr>
      <vt:lpstr>Keys to the Epistle</vt:lpstr>
      <vt:lpstr>Keys to the Epistle</vt:lpstr>
      <vt:lpstr>Contents and Character</vt:lpstr>
      <vt:lpstr>Slide 9</vt:lpstr>
      <vt:lpstr>Contents and Character</vt:lpstr>
      <vt:lpstr>Contents and Character</vt:lpstr>
      <vt:lpstr>Uniqueness of the Epistle</vt:lpstr>
      <vt:lpstr>Uniqueness of the Epistle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Survey of New Testament:  Book of 1 Thessalonians</dc:title>
  <dc:creator>Keith Greer</dc:creator>
  <cp:lastModifiedBy>Keith Greer</cp:lastModifiedBy>
  <cp:revision>15</cp:revision>
  <dcterms:created xsi:type="dcterms:W3CDTF">2008-10-01T18:07:29Z</dcterms:created>
  <dcterms:modified xsi:type="dcterms:W3CDTF">2010-08-15T00:34:05Z</dcterms:modified>
</cp:coreProperties>
</file>