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6F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5199" autoAdjust="0"/>
  </p:normalViewPr>
  <p:slideViewPr>
    <p:cSldViewPr>
      <p:cViewPr varScale="1">
        <p:scale>
          <a:sx n="46" d="100"/>
          <a:sy n="46" d="100"/>
        </p:scale>
        <p:origin x="-691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3AF424-9DB2-4419-A883-82F83A002B47}" type="datetimeFigureOut">
              <a:rPr lang="en-US" smtClean="0"/>
              <a:pPr/>
              <a:t>8/9/2010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278DF-5DC9-4B6A-BFD0-95F7CCB7BC4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Title Slide</a:t>
            </a:r>
            <a:r>
              <a:rPr lang="en-US" dirty="0" smtClean="0"/>
              <a:t>: </a:t>
            </a:r>
            <a:r>
              <a:rPr lang="en-US" b="1" dirty="0" smtClean="0"/>
              <a:t>The Autopsy of A Dead Faith</a:t>
            </a:r>
            <a:r>
              <a:rPr lang="en-US" dirty="0" smtClean="0"/>
              <a:t>…Overview…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94F3C-AD7F-4039-AE1F-0A3840AAA40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Why</a:t>
            </a:r>
            <a:r>
              <a:rPr lang="en-US" b="1" baseline="0" dirty="0" smtClean="0"/>
              <a:t> Does Faith Die? </a:t>
            </a:r>
            <a:endParaRPr lang="en-US" baseline="0" dirty="0" smtClean="0"/>
          </a:p>
          <a:p>
            <a:r>
              <a:rPr lang="en-US" baseline="0" dirty="0" smtClean="0"/>
              <a:t>4</a:t>
            </a:r>
            <a:r>
              <a:rPr lang="en-US" baseline="0" dirty="0" smtClean="0"/>
              <a:t>) Bitterness—</a:t>
            </a:r>
            <a:r>
              <a:rPr lang="en-US" b="1" baseline="0" dirty="0" smtClean="0"/>
              <a:t>Eph.4:31; Heb.12:15</a:t>
            </a:r>
            <a:r>
              <a:rPr lang="en-US" baseline="0" dirty="0" smtClean="0"/>
              <a:t>. This </a:t>
            </a:r>
            <a:r>
              <a:rPr lang="en-US" baseline="0" dirty="0" smtClean="0"/>
              <a:t>cancerous attitude quietly affects a person’s faith—souring </a:t>
            </a:r>
            <a:r>
              <a:rPr lang="en-US" baseline="0" dirty="0" smtClean="0"/>
              <a:t>it and </a:t>
            </a:r>
            <a:r>
              <a:rPr lang="en-US" baseline="0" dirty="0" smtClean="0"/>
              <a:t>his life</a:t>
            </a:r>
            <a:r>
              <a:rPr lang="en-US" baseline="0" dirty="0" smtClean="0"/>
              <a:t>. </a:t>
            </a:r>
            <a:endParaRPr lang="en-US" baseline="0" dirty="0" smtClean="0"/>
          </a:p>
          <a:p>
            <a:r>
              <a:rPr lang="en-US" baseline="0" dirty="0" smtClean="0"/>
              <a:t>(</a:t>
            </a:r>
            <a:r>
              <a:rPr lang="en-US" baseline="0" dirty="0" smtClean="0"/>
              <a:t>5) Indifference. </a:t>
            </a:r>
            <a:r>
              <a:rPr lang="en-US" b="1" baseline="0" dirty="0" smtClean="0"/>
              <a:t>Matt.24:12; Rev.3:15-19</a:t>
            </a:r>
            <a:r>
              <a:rPr lang="en-US" baseline="0" dirty="0" smtClean="0"/>
              <a:t>. One cannot treat </a:t>
            </a:r>
            <a:r>
              <a:rPr lang="en-US" baseline="0" dirty="0" smtClean="0"/>
              <a:t>his faith </a:t>
            </a:r>
            <a:r>
              <a:rPr lang="en-US" baseline="0" dirty="0" smtClean="0"/>
              <a:t>with indifference or apathy—it will slowly die away. </a:t>
            </a:r>
            <a:endParaRPr lang="en-US" baseline="0" dirty="0" smtClean="0"/>
          </a:p>
          <a:p>
            <a:r>
              <a:rPr lang="en-US" baseline="0" dirty="0" smtClean="0"/>
              <a:t>(</a:t>
            </a:r>
            <a:r>
              <a:rPr lang="en-US" baseline="0" dirty="0" smtClean="0"/>
              <a:t>6) Neglect—</a:t>
            </a:r>
            <a:r>
              <a:rPr lang="en-US" b="1" baseline="0" dirty="0" smtClean="0"/>
              <a:t> Heb. 2:3;4:11; Matt.25:24-26</a:t>
            </a:r>
            <a:r>
              <a:rPr lang="en-US" baseline="0" dirty="0" smtClean="0"/>
              <a:t>. </a:t>
            </a:r>
            <a:r>
              <a:rPr lang="en-US" baseline="0" dirty="0" smtClean="0"/>
              <a:t>We must </a:t>
            </a:r>
            <a:r>
              <a:rPr lang="en-US" baseline="0" dirty="0" smtClean="0"/>
              <a:t>be careful </a:t>
            </a:r>
            <a:r>
              <a:rPr lang="en-US" baseline="0" dirty="0" smtClean="0"/>
              <a:t>not to take our faith </a:t>
            </a:r>
            <a:r>
              <a:rPr lang="en-US" baseline="0" dirty="0" smtClean="0"/>
              <a:t>for granted. </a:t>
            </a:r>
            <a:r>
              <a:rPr lang="en-US" baseline="0" dirty="0" smtClean="0"/>
              <a:t>It </a:t>
            </a:r>
            <a:r>
              <a:rPr lang="en-US" baseline="0" dirty="0" smtClean="0"/>
              <a:t>must </a:t>
            </a:r>
            <a:r>
              <a:rPr lang="en-US" baseline="0" dirty="0" smtClean="0"/>
              <a:t>continue to </a:t>
            </a:r>
            <a:r>
              <a:rPr lang="en-US" baseline="0" dirty="0" smtClean="0"/>
              <a:t>grow! (</a:t>
            </a:r>
            <a:r>
              <a:rPr lang="en-US" b="1" baseline="0" dirty="0" smtClean="0"/>
              <a:t>2 Pet.3:18</a:t>
            </a:r>
            <a:r>
              <a:rPr lang="en-US" baseline="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278DF-5DC9-4B6A-BFD0-95F7CCB7BC4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Resurrecting </a:t>
            </a:r>
            <a:r>
              <a:rPr lang="en-US" b="1" dirty="0" smtClean="0"/>
              <a:t>a Dead </a:t>
            </a:r>
            <a:r>
              <a:rPr lang="en-US" b="1" dirty="0" smtClean="0"/>
              <a:t>Faith. </a:t>
            </a:r>
            <a:endParaRPr lang="en-US" b="1" dirty="0" smtClean="0"/>
          </a:p>
          <a:p>
            <a:pPr marL="228600" indent="-228600">
              <a:buAutoNum type="arabicParenBoth"/>
            </a:pPr>
            <a:r>
              <a:rPr lang="en-US" baseline="0" dirty="0" smtClean="0"/>
              <a:t>Attend </a:t>
            </a:r>
            <a:r>
              <a:rPr lang="en-US" baseline="0" dirty="0" smtClean="0"/>
              <a:t>Bible classes and worship services regularly—</a:t>
            </a:r>
            <a:r>
              <a:rPr lang="en-US" b="1" baseline="0" dirty="0" smtClean="0"/>
              <a:t>Eph.4:11-16; Heb.10:24,25</a:t>
            </a:r>
            <a:r>
              <a:rPr lang="en-US" baseline="0" dirty="0" smtClean="0"/>
              <a:t>. </a:t>
            </a:r>
            <a:r>
              <a:rPr lang="en-US" baseline="0" dirty="0" smtClean="0"/>
              <a:t>Build your </a:t>
            </a:r>
            <a:r>
              <a:rPr lang="en-US" baseline="0" dirty="0" smtClean="0"/>
              <a:t>faith </a:t>
            </a:r>
            <a:r>
              <a:rPr lang="en-US" baseline="0" dirty="0" smtClean="0"/>
              <a:t>through the </a:t>
            </a:r>
            <a:r>
              <a:rPr lang="en-US" baseline="0" dirty="0" smtClean="0"/>
              <a:t>word and fellowship with other faithful brethren.  </a:t>
            </a:r>
            <a:endParaRPr lang="en-US" baseline="0" dirty="0" smtClean="0"/>
          </a:p>
          <a:p>
            <a:pPr marL="228600" indent="-228600">
              <a:buAutoNum type="arabicParenBoth"/>
            </a:pPr>
            <a:r>
              <a:rPr lang="en-US" baseline="0" dirty="0" smtClean="0"/>
              <a:t>Read </a:t>
            </a:r>
            <a:r>
              <a:rPr lang="en-US" baseline="0" dirty="0" smtClean="0"/>
              <a:t>and </a:t>
            </a:r>
            <a:r>
              <a:rPr lang="en-US" baseline="0" dirty="0" smtClean="0"/>
              <a:t>study the </a:t>
            </a:r>
            <a:r>
              <a:rPr lang="en-US" baseline="0" dirty="0" smtClean="0"/>
              <a:t>Bible on your own. </a:t>
            </a:r>
            <a:r>
              <a:rPr lang="en-US" b="1" baseline="0" dirty="0" smtClean="0"/>
              <a:t>2 Tim.2:15; 1 Pet.3:15</a:t>
            </a:r>
            <a:r>
              <a:rPr lang="en-US" baseline="0" dirty="0" smtClean="0"/>
              <a:t>. Putting God’s word </a:t>
            </a:r>
            <a:r>
              <a:rPr lang="en-US" baseline="0" dirty="0" smtClean="0"/>
              <a:t>in </a:t>
            </a:r>
            <a:r>
              <a:rPr lang="en-US" baseline="0" dirty="0" smtClean="0"/>
              <a:t>your heart will help resurrect a dead faith. </a:t>
            </a:r>
            <a:endParaRPr lang="en-US" baseline="0" dirty="0" smtClean="0"/>
          </a:p>
          <a:p>
            <a:pPr marL="228600" indent="-228600">
              <a:buAutoNum type="arabicParenBoth"/>
            </a:pPr>
            <a:r>
              <a:rPr lang="en-US" baseline="0" dirty="0" smtClean="0"/>
              <a:t>Be </a:t>
            </a:r>
            <a:r>
              <a:rPr lang="en-US" baseline="0" dirty="0" smtClean="0"/>
              <a:t>doers and not hearers only!—</a:t>
            </a:r>
            <a:r>
              <a:rPr lang="en-US" b="1" baseline="0" dirty="0" smtClean="0"/>
              <a:t> Jam.1:21-25</a:t>
            </a:r>
            <a:r>
              <a:rPr lang="en-US" baseline="0" dirty="0" smtClean="0"/>
              <a:t>. </a:t>
            </a:r>
            <a:r>
              <a:rPr lang="en-US" baseline="0" dirty="0" smtClean="0"/>
              <a:t>Believing some </a:t>
            </a:r>
            <a:r>
              <a:rPr lang="en-US" baseline="0" dirty="0" smtClean="0"/>
              <a:t>facts about God and knowing </a:t>
            </a:r>
            <a:r>
              <a:rPr lang="en-US" baseline="0" dirty="0" smtClean="0"/>
              <a:t>His word </a:t>
            </a:r>
            <a:r>
              <a:rPr lang="en-US" baseline="0" dirty="0" smtClean="0"/>
              <a:t>means nothing if one does not </a:t>
            </a:r>
            <a:r>
              <a:rPr lang="en-US" baseline="0" dirty="0" smtClean="0"/>
              <a:t>properly apply </a:t>
            </a:r>
            <a:r>
              <a:rPr lang="en-US" baseline="0" dirty="0" smtClean="0"/>
              <a:t>that word in </a:t>
            </a:r>
            <a:r>
              <a:rPr lang="en-US" baseline="0" dirty="0" smtClean="0"/>
              <a:t>his life!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278DF-5DC9-4B6A-BFD0-95F7CCB7BC4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Resurrecting </a:t>
            </a:r>
            <a:r>
              <a:rPr lang="en-US" b="1" dirty="0" smtClean="0"/>
              <a:t>a Dead </a:t>
            </a:r>
            <a:r>
              <a:rPr lang="en-US" b="1" dirty="0" smtClean="0"/>
              <a:t>Faith. </a:t>
            </a:r>
            <a:endParaRPr lang="en-US" b="1" dirty="0" smtClean="0"/>
          </a:p>
          <a:p>
            <a:r>
              <a:rPr lang="en-US" baseline="0" dirty="0" smtClean="0"/>
              <a:t>(</a:t>
            </a:r>
            <a:r>
              <a:rPr lang="en-US" baseline="0" dirty="0" smtClean="0"/>
              <a:t>4) Pray regularly—</a:t>
            </a:r>
            <a:r>
              <a:rPr lang="en-US" b="1" baseline="0" dirty="0" smtClean="0"/>
              <a:t>1 Thess.5:17; Phil.4:6.</a:t>
            </a:r>
            <a:r>
              <a:rPr lang="en-US" baseline="0" dirty="0" smtClean="0"/>
              <a:t> </a:t>
            </a:r>
            <a:r>
              <a:rPr lang="en-US" baseline="0" dirty="0" smtClean="0"/>
              <a:t>Build your </a:t>
            </a:r>
            <a:r>
              <a:rPr lang="en-US" baseline="0" dirty="0" smtClean="0"/>
              <a:t>faith by talking </a:t>
            </a:r>
            <a:r>
              <a:rPr lang="en-US" baseline="0" dirty="0" smtClean="0"/>
              <a:t>to and </a:t>
            </a:r>
            <a:r>
              <a:rPr lang="en-US" baseline="0" dirty="0" smtClean="0"/>
              <a:t>leaning on God.  </a:t>
            </a:r>
            <a:endParaRPr lang="en-US" baseline="0" dirty="0" smtClean="0"/>
          </a:p>
          <a:p>
            <a:r>
              <a:rPr lang="en-US" baseline="0" dirty="0" smtClean="0"/>
              <a:t>(</a:t>
            </a:r>
            <a:r>
              <a:rPr lang="en-US" baseline="0" dirty="0" smtClean="0"/>
              <a:t>5) Strengthen what you have. </a:t>
            </a:r>
            <a:r>
              <a:rPr lang="en-US" b="1" baseline="0" dirty="0" smtClean="0"/>
              <a:t>2 Pet.1:5-11; Rev.3:2,3</a:t>
            </a:r>
            <a:r>
              <a:rPr lang="en-US" baseline="0" dirty="0" smtClean="0"/>
              <a:t>. Begin where </a:t>
            </a:r>
            <a:r>
              <a:rPr lang="en-US" baseline="0" dirty="0" smtClean="0"/>
              <a:t>you are to </a:t>
            </a:r>
            <a:r>
              <a:rPr lang="en-US" baseline="0" dirty="0" smtClean="0"/>
              <a:t>do those things </a:t>
            </a:r>
            <a:r>
              <a:rPr lang="en-US" baseline="0" dirty="0" smtClean="0"/>
              <a:t>that are right </a:t>
            </a:r>
            <a:r>
              <a:rPr lang="en-US" baseline="0" dirty="0" smtClean="0"/>
              <a:t>and honorable—correct those </a:t>
            </a:r>
            <a:r>
              <a:rPr lang="en-US" baseline="0" dirty="0" smtClean="0"/>
              <a:t>that need </a:t>
            </a:r>
            <a:r>
              <a:rPr lang="en-US" baseline="0" dirty="0" smtClean="0"/>
              <a:t>work! </a:t>
            </a:r>
            <a:endParaRPr lang="en-US" baseline="0" dirty="0" smtClean="0"/>
          </a:p>
          <a:p>
            <a:r>
              <a:rPr lang="en-US" baseline="0" dirty="0" smtClean="0"/>
              <a:t>(</a:t>
            </a:r>
            <a:r>
              <a:rPr lang="en-US" baseline="0" dirty="0" smtClean="0"/>
              <a:t>6) Prepare to serve!—</a:t>
            </a:r>
            <a:r>
              <a:rPr lang="en-US" b="1" baseline="0" dirty="0" smtClean="0"/>
              <a:t> Rom.12:1,2; Jam.2:15-17</a:t>
            </a:r>
            <a:r>
              <a:rPr lang="en-US" baseline="0" dirty="0" smtClean="0"/>
              <a:t>. Make preparations </a:t>
            </a:r>
            <a:r>
              <a:rPr lang="en-US" baseline="0" dirty="0" smtClean="0"/>
              <a:t>to </a:t>
            </a:r>
            <a:r>
              <a:rPr lang="en-US" baseline="0" dirty="0" smtClean="0"/>
              <a:t>serve Him in every way possible. </a:t>
            </a:r>
            <a:r>
              <a:rPr lang="en-US" baseline="0" dirty="0" smtClean="0"/>
              <a:t>Make </a:t>
            </a:r>
            <a:r>
              <a:rPr lang="en-US" baseline="0" dirty="0" smtClean="0"/>
              <a:t>the commitment and then follow through with </a:t>
            </a:r>
            <a:r>
              <a:rPr lang="en-US" baseline="0" dirty="0" smtClean="0"/>
              <a:t>your choice</a:t>
            </a:r>
            <a:r>
              <a:rPr lang="en-US" baseline="0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278DF-5DC9-4B6A-BFD0-95F7CCB7BC4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Let all bitterness—</a:t>
            </a:r>
            <a:r>
              <a:rPr lang="en-US" sz="120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Πασα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πικρια</a:t>
            </a:r>
            <a:r>
              <a:rPr lang="en-US" dirty="0" smtClean="0"/>
              <a:t>. It is astonishing that any who profess </a:t>
            </a:r>
            <a:r>
              <a:rPr lang="en-US" dirty="0" smtClean="0"/>
              <a:t>to be Christians should </a:t>
            </a:r>
            <a:r>
              <a:rPr lang="en-US" dirty="0" smtClean="0"/>
              <a:t>indulge </a:t>
            </a:r>
            <a:r>
              <a:rPr lang="en-US" dirty="0" smtClean="0"/>
              <a:t>in bitterness </a:t>
            </a:r>
            <a:r>
              <a:rPr lang="en-US" dirty="0" smtClean="0"/>
              <a:t>of spirit. Those who are censorious, who are unmerciful to the failings of others, who have </a:t>
            </a:r>
            <a:r>
              <a:rPr lang="en-US" dirty="0" smtClean="0"/>
              <a:t>a </a:t>
            </a:r>
            <a:r>
              <a:rPr lang="en-US" dirty="0" smtClean="0"/>
              <a:t>certain </a:t>
            </a:r>
            <a:r>
              <a:rPr lang="en-US" dirty="0" smtClean="0"/>
              <a:t>fixed standard </a:t>
            </a:r>
            <a:r>
              <a:rPr lang="en-US" dirty="0" smtClean="0"/>
              <a:t>by which they measure all persons in all circumstances, and unchristian every one </a:t>
            </a:r>
            <a:r>
              <a:rPr lang="en-US" dirty="0" smtClean="0"/>
              <a:t>who does </a:t>
            </a:r>
            <a:r>
              <a:rPr lang="en-US" dirty="0" smtClean="0"/>
              <a:t>not </a:t>
            </a:r>
            <a:r>
              <a:rPr lang="en-US" dirty="0" smtClean="0"/>
              <a:t>meet this </a:t>
            </a:r>
            <a:r>
              <a:rPr lang="en-US" dirty="0" smtClean="0"/>
              <a:t>standard, </a:t>
            </a:r>
            <a:r>
              <a:rPr lang="en-US" dirty="0" smtClean="0"/>
              <a:t>have </a:t>
            </a:r>
            <a:r>
              <a:rPr lang="en-US" dirty="0" smtClean="0"/>
              <a:t>the bitterness against which the apostle </a:t>
            </a:r>
            <a:r>
              <a:rPr lang="en-US" dirty="0" smtClean="0"/>
              <a:t>spoke. </a:t>
            </a:r>
            <a:r>
              <a:rPr lang="en-US" dirty="0" smtClean="0"/>
              <a:t>In the last </a:t>
            </a:r>
            <a:r>
              <a:rPr lang="en-US" dirty="0" smtClean="0"/>
              <a:t>century, </a:t>
            </a:r>
            <a:r>
              <a:rPr lang="en-US" dirty="0" smtClean="0"/>
              <a:t>there was a compound medicine, made up from a variety of drastic acrid drugs and ardent spirits, which was called </a:t>
            </a:r>
            <a:r>
              <a:rPr lang="en-US" dirty="0" err="1" smtClean="0"/>
              <a:t>Hiera</a:t>
            </a:r>
            <a:r>
              <a:rPr lang="en-US" dirty="0" smtClean="0"/>
              <a:t> </a:t>
            </a:r>
            <a:r>
              <a:rPr lang="en-US" dirty="0" err="1" smtClean="0"/>
              <a:t>Picra</a:t>
            </a:r>
            <a:r>
              <a:rPr lang="en-US" dirty="0" smtClean="0"/>
              <a:t>, </a:t>
            </a:r>
            <a:r>
              <a:rPr lang="en-US" sz="120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ἱερα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πικρα</a:t>
            </a:r>
            <a:r>
              <a:rPr lang="en-US" dirty="0" smtClean="0"/>
              <a:t>, the holy bitter; this medicine was administered in a multitude of cases, where it did immense evil, and perhaps in scarcely any case did it do good. It has ever appeared to me to furnish a proper epithet for the disposition mentioned above, the holy bitter; for the religiously censorious act under the pretense of superior sanctity. I have known such persons </a:t>
            </a:r>
            <a:r>
              <a:rPr lang="en-US" dirty="0" smtClean="0"/>
              <a:t>to do </a:t>
            </a:r>
            <a:r>
              <a:rPr lang="en-US" dirty="0" smtClean="0"/>
              <a:t>much evil in a Christian society, but never knew an instance of their doing any good.—Adam Clarke's Commentary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278DF-5DC9-4B6A-BFD0-95F7CCB7BC4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Concluding Thoughts</a:t>
            </a:r>
            <a:r>
              <a:rPr lang="en-US" dirty="0" smtClean="0"/>
              <a:t>: </a:t>
            </a:r>
            <a:r>
              <a:rPr lang="en-US" b="1" dirty="0" smtClean="0"/>
              <a:t>The Autopsy of </a:t>
            </a:r>
            <a:r>
              <a:rPr lang="en-US" b="1" dirty="0" smtClean="0"/>
              <a:t>a </a:t>
            </a:r>
            <a:r>
              <a:rPr lang="en-US" b="1" dirty="0" smtClean="0"/>
              <a:t>Dead Faith</a:t>
            </a:r>
            <a:r>
              <a:rPr lang="en-US" dirty="0" smtClean="0"/>
              <a:t>…Review…Invitation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94F3C-AD7F-4039-AE1F-0A3840AAA40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What </a:t>
            </a:r>
            <a:r>
              <a:rPr lang="en-US" b="1" dirty="0" smtClean="0"/>
              <a:t>Is </a:t>
            </a:r>
            <a:r>
              <a:rPr lang="en-US" b="1" dirty="0" smtClean="0"/>
              <a:t>a Dead Faith</a:t>
            </a:r>
            <a:r>
              <a:rPr lang="en-US" dirty="0" smtClean="0"/>
              <a:t>? </a:t>
            </a:r>
            <a:r>
              <a:rPr lang="en-US" b="1" u="sng" dirty="0" smtClean="0"/>
              <a:t>Dead</a:t>
            </a:r>
            <a:r>
              <a:rPr lang="en-US" dirty="0" smtClean="0"/>
              <a:t>…defined by Merriam</a:t>
            </a:r>
            <a:r>
              <a:rPr lang="en-US" baseline="0" dirty="0" smtClean="0"/>
              <a:t> Webster Dictionary. Notice there is nothing that shows any spark of activity—no benefit </a:t>
            </a:r>
            <a:r>
              <a:rPr lang="en-US" baseline="0" dirty="0" smtClean="0"/>
              <a:t>is being </a:t>
            </a:r>
            <a:r>
              <a:rPr lang="en-US" baseline="0" dirty="0" smtClean="0"/>
              <a:t>received.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278DF-5DC9-4B6A-BFD0-95F7CCB7BC4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Dead Faith—</a:t>
            </a:r>
            <a:r>
              <a:rPr lang="en-US" b="1" dirty="0" smtClean="0"/>
              <a:t>Jam.2:17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278DF-5DC9-4B6A-BFD0-95F7CCB7BC4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Dead Faith—</a:t>
            </a:r>
            <a:r>
              <a:rPr lang="en-US" b="1" dirty="0" smtClean="0"/>
              <a:t>Jam.2:20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278DF-5DC9-4B6A-BFD0-95F7CCB7BC4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Dead Faith—</a:t>
            </a:r>
            <a:r>
              <a:rPr lang="en-US" b="1" dirty="0" smtClean="0"/>
              <a:t>Jam.2:26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278DF-5DC9-4B6A-BFD0-95F7CCB7BC4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Dead Faith </a:t>
            </a:r>
            <a:r>
              <a:rPr lang="en-US" b="1" dirty="0" smtClean="0"/>
              <a:t>Is Faith </a:t>
            </a:r>
            <a:r>
              <a:rPr lang="en-US" b="1" dirty="0" smtClean="0"/>
              <a:t>That Does Not Obey</a:t>
            </a:r>
            <a:r>
              <a:rPr lang="en-US" b="1" baseline="0" dirty="0" smtClean="0"/>
              <a:t> God</a:t>
            </a:r>
            <a:r>
              <a:rPr lang="en-US" baseline="0" dirty="0" smtClean="0"/>
              <a:t>…</a:t>
            </a:r>
          </a:p>
          <a:p>
            <a:pPr marL="228600" indent="-228600">
              <a:buAutoNum type="arabicParenBoth"/>
            </a:pPr>
            <a:r>
              <a:rPr lang="en-US" baseline="0" dirty="0" smtClean="0"/>
              <a:t>Cannot </a:t>
            </a:r>
            <a:r>
              <a:rPr lang="en-US" baseline="0" dirty="0" smtClean="0"/>
              <a:t>save—</a:t>
            </a:r>
            <a:r>
              <a:rPr lang="en-US" b="1" baseline="0" dirty="0" smtClean="0"/>
              <a:t>Jam.2:14,24</a:t>
            </a:r>
            <a:r>
              <a:rPr lang="en-US" baseline="0" dirty="0" smtClean="0"/>
              <a:t>. Without being mixed with godly </a:t>
            </a:r>
            <a:r>
              <a:rPr lang="en-US" baseline="0" dirty="0" smtClean="0"/>
              <a:t>works, faith </a:t>
            </a:r>
            <a:r>
              <a:rPr lang="en-US" baseline="0" dirty="0" smtClean="0"/>
              <a:t>has no life</a:t>
            </a:r>
            <a:r>
              <a:rPr lang="en-US" baseline="0" dirty="0" smtClean="0"/>
              <a:t>.</a:t>
            </a:r>
          </a:p>
          <a:p>
            <a:pPr marL="228600" indent="-228600">
              <a:buAutoNum type="arabicParenBoth"/>
            </a:pPr>
            <a:r>
              <a:rPr lang="en-US" baseline="0" dirty="0" smtClean="0"/>
              <a:t>Has </a:t>
            </a:r>
            <a:r>
              <a:rPr lang="en-US" baseline="0" dirty="0" smtClean="0"/>
              <a:t>no compassion—</a:t>
            </a:r>
            <a:r>
              <a:rPr lang="en-US" b="1" baseline="0" dirty="0" smtClean="0"/>
              <a:t>Jam.2:15,16</a:t>
            </a:r>
            <a:r>
              <a:rPr lang="en-US" baseline="0" dirty="0" smtClean="0"/>
              <a:t>. One has opportunity to demonstrate </a:t>
            </a:r>
            <a:r>
              <a:rPr lang="en-US" baseline="0" dirty="0" smtClean="0"/>
              <a:t>his faith </a:t>
            </a:r>
            <a:r>
              <a:rPr lang="en-US" baseline="0" dirty="0" smtClean="0"/>
              <a:t>but doesn’t. (</a:t>
            </a:r>
            <a:r>
              <a:rPr lang="en-US" b="1" baseline="0" dirty="0" smtClean="0"/>
              <a:t>1 Jno.3:17,18</a:t>
            </a:r>
            <a:r>
              <a:rPr lang="en-US" baseline="0" dirty="0" smtClean="0"/>
              <a:t>) </a:t>
            </a:r>
            <a:endParaRPr lang="en-US" baseline="0" dirty="0" smtClean="0"/>
          </a:p>
          <a:p>
            <a:pPr marL="228600" indent="-228600">
              <a:buAutoNum type="arabicParenBoth"/>
            </a:pPr>
            <a:r>
              <a:rPr lang="en-US" baseline="0" dirty="0" smtClean="0"/>
              <a:t>Has </a:t>
            </a:r>
            <a:r>
              <a:rPr lang="en-US" baseline="0" dirty="0" smtClean="0"/>
              <a:t>no fruit—</a:t>
            </a:r>
            <a:r>
              <a:rPr lang="en-US" b="1" baseline="0" dirty="0" smtClean="0"/>
              <a:t>Jam.2:18-20</a:t>
            </a:r>
            <a:r>
              <a:rPr lang="en-US" baseline="0" dirty="0" smtClean="0"/>
              <a:t>. God wants to SEE our faith at work. </a:t>
            </a:r>
            <a:r>
              <a:rPr lang="en-US" b="1" baseline="0" dirty="0" smtClean="0"/>
              <a:t>Lk.5:20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278DF-5DC9-4B6A-BFD0-95F7CCB7BC4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Dead Faith </a:t>
            </a:r>
            <a:r>
              <a:rPr lang="en-US" b="1" dirty="0" smtClean="0"/>
              <a:t>Is Faith </a:t>
            </a:r>
            <a:r>
              <a:rPr lang="en-US" b="1" dirty="0" smtClean="0"/>
              <a:t>That Does Not Obey</a:t>
            </a:r>
            <a:r>
              <a:rPr lang="en-US" b="1" baseline="0" dirty="0" smtClean="0"/>
              <a:t> God</a:t>
            </a:r>
            <a:r>
              <a:rPr lang="en-US" baseline="0" dirty="0" smtClean="0"/>
              <a:t>…</a:t>
            </a:r>
          </a:p>
          <a:p>
            <a:r>
              <a:rPr lang="en-US" baseline="0" dirty="0" smtClean="0"/>
              <a:t>(</a:t>
            </a:r>
            <a:r>
              <a:rPr lang="en-US" baseline="0" dirty="0" smtClean="0"/>
              <a:t>4) Has no fellowship with God—</a:t>
            </a:r>
            <a:r>
              <a:rPr lang="en-US" b="1" baseline="0" dirty="0" smtClean="0"/>
              <a:t>Jam.2:19,21-23</a:t>
            </a:r>
            <a:r>
              <a:rPr lang="en-US" baseline="0" dirty="0" smtClean="0"/>
              <a:t>. Faith cannot be complete without </a:t>
            </a:r>
            <a:r>
              <a:rPr lang="en-US" baseline="0" dirty="0" smtClean="0"/>
              <a:t>obedience</a:t>
            </a:r>
            <a:r>
              <a:rPr lang="en-US" baseline="0" dirty="0" smtClean="0"/>
              <a:t>. </a:t>
            </a:r>
            <a:endParaRPr lang="en-US" baseline="0" dirty="0" smtClean="0"/>
          </a:p>
          <a:p>
            <a:r>
              <a:rPr lang="en-US" baseline="0" dirty="0" smtClean="0"/>
              <a:t>(</a:t>
            </a:r>
            <a:r>
              <a:rPr lang="en-US" baseline="0" dirty="0" smtClean="0"/>
              <a:t>5) Rejects </a:t>
            </a:r>
            <a:r>
              <a:rPr lang="en-US" baseline="0" dirty="0" smtClean="0"/>
              <a:t>God’s people.—</a:t>
            </a:r>
            <a:r>
              <a:rPr lang="en-US" b="1" baseline="0" dirty="0" smtClean="0"/>
              <a:t>Jam.2:25; 3 Jno.1:9-11</a:t>
            </a:r>
            <a:r>
              <a:rPr lang="en-US" baseline="0" dirty="0" smtClean="0"/>
              <a:t>. One cannot have proper faith without accepting God’s people—their brethren. </a:t>
            </a:r>
            <a:endParaRPr lang="en-US" baseline="0" dirty="0" smtClean="0"/>
          </a:p>
          <a:p>
            <a:r>
              <a:rPr lang="en-US" baseline="0" dirty="0" smtClean="0"/>
              <a:t>(</a:t>
            </a:r>
            <a:r>
              <a:rPr lang="en-US" baseline="0" dirty="0" smtClean="0"/>
              <a:t>6) Does not obey the gospel—</a:t>
            </a:r>
            <a:r>
              <a:rPr lang="en-US" b="1" baseline="0" dirty="0" smtClean="0"/>
              <a:t>Rom.10:16</a:t>
            </a:r>
            <a:r>
              <a:rPr lang="en-US" baseline="0" dirty="0" smtClean="0"/>
              <a:t>. </a:t>
            </a:r>
            <a:r>
              <a:rPr lang="en-US" baseline="0" dirty="0" smtClean="0"/>
              <a:t>Rejects opportunity </a:t>
            </a:r>
            <a:r>
              <a:rPr lang="en-US" baseline="0" dirty="0" smtClean="0"/>
              <a:t>after opportunity </a:t>
            </a:r>
            <a:r>
              <a:rPr lang="en-US" baseline="0" dirty="0" smtClean="0"/>
              <a:t>to </a:t>
            </a:r>
            <a:r>
              <a:rPr lang="en-US" baseline="0" dirty="0" smtClean="0"/>
              <a:t>take the step of faith and obedience!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278DF-5DC9-4B6A-BFD0-95F7CCB7BC4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Dead Faith </a:t>
            </a:r>
            <a:r>
              <a:rPr lang="en-US" b="1" dirty="0" smtClean="0"/>
              <a:t>Is Faith </a:t>
            </a:r>
            <a:r>
              <a:rPr lang="en-US" b="1" dirty="0" smtClean="0"/>
              <a:t>That Does Not Obey</a:t>
            </a:r>
            <a:r>
              <a:rPr lang="en-US" b="1" baseline="0" dirty="0" smtClean="0"/>
              <a:t> God</a:t>
            </a:r>
            <a:r>
              <a:rPr lang="en-US" baseline="0" dirty="0" smtClean="0"/>
              <a:t>…</a:t>
            </a:r>
          </a:p>
          <a:p>
            <a:r>
              <a:rPr lang="en-US" baseline="0" dirty="0" smtClean="0"/>
              <a:t>(</a:t>
            </a:r>
            <a:r>
              <a:rPr lang="en-US" baseline="0" dirty="0" smtClean="0"/>
              <a:t>7) Transgresses and does not abide in the doctrine of Christ—</a:t>
            </a:r>
            <a:r>
              <a:rPr lang="en-US" b="1" baseline="0" dirty="0" smtClean="0"/>
              <a:t>2 John 9-11</a:t>
            </a:r>
            <a:r>
              <a:rPr lang="en-US" baseline="0" dirty="0" smtClean="0"/>
              <a:t>. One </a:t>
            </a:r>
            <a:r>
              <a:rPr lang="en-US" baseline="0" dirty="0" smtClean="0"/>
              <a:t>who refuses to abide in the teachings of Christ does </a:t>
            </a:r>
            <a:r>
              <a:rPr lang="en-US" baseline="0" dirty="0" smtClean="0"/>
              <a:t>not have </a:t>
            </a:r>
            <a:r>
              <a:rPr lang="en-US" baseline="0" dirty="0" smtClean="0"/>
              <a:t>proper </a:t>
            </a:r>
            <a:r>
              <a:rPr lang="en-US" baseline="0" dirty="0" smtClean="0"/>
              <a:t>Bible </a:t>
            </a:r>
            <a:r>
              <a:rPr lang="en-US" baseline="0" dirty="0" smtClean="0"/>
              <a:t>faith. </a:t>
            </a:r>
          </a:p>
          <a:p>
            <a:r>
              <a:rPr lang="en-US" baseline="0" dirty="0" smtClean="0"/>
              <a:t>(</a:t>
            </a:r>
            <a:r>
              <a:rPr lang="en-US" baseline="0" dirty="0" smtClean="0"/>
              <a:t>8) Cannot please God.—</a:t>
            </a:r>
            <a:r>
              <a:rPr lang="en-US" b="1" baseline="0" dirty="0" smtClean="0"/>
              <a:t>Heb.11:6</a:t>
            </a:r>
            <a:r>
              <a:rPr lang="en-US" baseline="0" dirty="0" smtClean="0"/>
              <a:t>. Unless </a:t>
            </a:r>
            <a:r>
              <a:rPr lang="en-US" baseline="0" dirty="0" smtClean="0"/>
              <a:t>a person’s FAITH </a:t>
            </a:r>
            <a:r>
              <a:rPr lang="en-US" baseline="0" dirty="0" smtClean="0"/>
              <a:t>is mixed with Bible </a:t>
            </a:r>
            <a:r>
              <a:rPr lang="en-US" baseline="0" dirty="0" smtClean="0"/>
              <a:t>obedience, </a:t>
            </a:r>
            <a:r>
              <a:rPr lang="en-US" baseline="0" dirty="0" smtClean="0"/>
              <a:t>it </a:t>
            </a:r>
            <a:r>
              <a:rPr lang="en-US" baseline="0" dirty="0" smtClean="0"/>
              <a:t>cannot save him!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278DF-5DC9-4B6A-BFD0-95F7CCB7BC4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Why</a:t>
            </a:r>
            <a:r>
              <a:rPr lang="en-US" b="1" baseline="0" dirty="0" smtClean="0"/>
              <a:t> Does Faith Die? </a:t>
            </a:r>
            <a:endParaRPr lang="en-US" b="1" baseline="0" dirty="0" smtClean="0"/>
          </a:p>
          <a:p>
            <a:pPr marL="228600" indent="-228600">
              <a:buAutoNum type="arabicParenBoth"/>
            </a:pPr>
            <a:r>
              <a:rPr lang="en-US" baseline="0" dirty="0" smtClean="0"/>
              <a:t>Diminished respect </a:t>
            </a:r>
            <a:r>
              <a:rPr lang="en-US" baseline="0" dirty="0" smtClean="0"/>
              <a:t>for God and His Word—</a:t>
            </a:r>
            <a:r>
              <a:rPr lang="en-US" b="1" baseline="0" dirty="0" smtClean="0"/>
              <a:t>Prov.1:7; Psa.112:1; Heb.4:1</a:t>
            </a:r>
            <a:r>
              <a:rPr lang="en-US" baseline="0" dirty="0" smtClean="0"/>
              <a:t>. Faith will die if God’s word is not respected and followed. Such an attitude will cause </a:t>
            </a:r>
            <a:r>
              <a:rPr lang="en-US" baseline="0" dirty="0" smtClean="0"/>
              <a:t>a person to </a:t>
            </a:r>
            <a:r>
              <a:rPr lang="en-US" baseline="0" dirty="0" smtClean="0"/>
              <a:t>leave the paths of truth. </a:t>
            </a:r>
            <a:endParaRPr lang="en-US" baseline="0" dirty="0" smtClean="0"/>
          </a:p>
          <a:p>
            <a:pPr marL="228600" indent="-228600">
              <a:buAutoNum type="arabicParenBoth"/>
            </a:pPr>
            <a:r>
              <a:rPr lang="en-US" baseline="0" dirty="0" smtClean="0"/>
              <a:t>Malnourishment</a:t>
            </a:r>
            <a:r>
              <a:rPr lang="en-US" baseline="0" dirty="0" smtClean="0"/>
              <a:t>.—</a:t>
            </a:r>
            <a:r>
              <a:rPr lang="en-US" b="1" baseline="0" dirty="0" smtClean="0"/>
              <a:t>Hos.4:6; 1 Pet.2:1,2; Rom.10:17</a:t>
            </a:r>
            <a:r>
              <a:rPr lang="en-US" baseline="0" dirty="0" smtClean="0"/>
              <a:t>. Proper faith must be constantly </a:t>
            </a:r>
            <a:r>
              <a:rPr lang="en-US" baseline="0" dirty="0" smtClean="0"/>
              <a:t>fed </a:t>
            </a:r>
            <a:r>
              <a:rPr lang="en-US" baseline="0" dirty="0" smtClean="0"/>
              <a:t>with </a:t>
            </a:r>
            <a:r>
              <a:rPr lang="en-US" baseline="0" dirty="0" smtClean="0"/>
              <a:t>God’s word!  </a:t>
            </a:r>
          </a:p>
          <a:p>
            <a:pPr marL="228600" indent="-228600">
              <a:buAutoNum type="arabicParenBoth"/>
            </a:pPr>
            <a:r>
              <a:rPr lang="en-US" baseline="0" dirty="0" smtClean="0"/>
              <a:t>Ungodly </a:t>
            </a:r>
            <a:r>
              <a:rPr lang="en-US" baseline="0" dirty="0" smtClean="0"/>
              <a:t>attitudes—</a:t>
            </a:r>
            <a:r>
              <a:rPr lang="en-US" b="1" baseline="0" dirty="0" smtClean="0"/>
              <a:t>1 Sam.15:17; 2 </a:t>
            </a:r>
            <a:r>
              <a:rPr lang="en-US" b="1" baseline="0" dirty="0" err="1" smtClean="0"/>
              <a:t>Jno</a:t>
            </a:r>
            <a:r>
              <a:rPr lang="en-US" b="1" baseline="0" dirty="0" smtClean="0"/>
              <a:t>. 9,10; 2 Tim.4:10</a:t>
            </a:r>
            <a:r>
              <a:rPr lang="en-US" baseline="0" dirty="0" smtClean="0"/>
              <a:t>. Pride, selfishness, worldliness, anger, jealousy, etc. are attitudes that will cause true faith to die a </a:t>
            </a:r>
            <a:r>
              <a:rPr lang="en-US" baseline="0" dirty="0" smtClean="0"/>
              <a:t>slow, agonizing </a:t>
            </a:r>
            <a:r>
              <a:rPr lang="en-US" baseline="0" dirty="0" smtClean="0"/>
              <a:t>death.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278DF-5DC9-4B6A-BFD0-95F7CCB7BC4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Don McClain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65th St church of Christ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BB202-8336-473B-A7C9-8CDF616B2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Don McClain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65th St church of Christ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BB202-8336-473B-A7C9-8CDF616B2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Don McClain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65th St church of Christ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BB202-8336-473B-A7C9-8CDF616B2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Don McClain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65th St church of Christ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BB202-8336-473B-A7C9-8CDF616B2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Don McClain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65th St church of Christ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BB202-8336-473B-A7C9-8CDF616B2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Don McClain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65th St church of Christ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BB202-8336-473B-A7C9-8CDF616B2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Don McClain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65th St church of Christ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BB202-8336-473B-A7C9-8CDF616B2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Don McClain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65th St church of Christ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BB202-8336-473B-A7C9-8CDF616B2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Don McClain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65th St church of Christ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BB202-8336-473B-A7C9-8CDF616B2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Don McClain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65th St church of Christ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BB202-8336-473B-A7C9-8CDF616B2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Don McClain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W. 65th St church of Christ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BB202-8336-473B-A7C9-8CDF616B2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Don McClain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W. 65th St church of Christ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BB202-8336-473B-A7C9-8CDF616B2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graph.exportpages.com/ppic/P87209F13156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Horizontal Scroll 7"/>
          <p:cNvSpPr/>
          <p:nvPr/>
        </p:nvSpPr>
        <p:spPr>
          <a:xfrm>
            <a:off x="2286000" y="3505200"/>
            <a:ext cx="6477000" cy="3352800"/>
          </a:xfrm>
          <a:prstGeom prst="horizontalScroll">
            <a:avLst>
              <a:gd name="adj" fmla="val 6491"/>
            </a:avLst>
          </a:prstGeom>
          <a:solidFill>
            <a:schemeClr val="accent5">
              <a:lumMod val="20000"/>
              <a:lumOff val="8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447800" y="1600200"/>
            <a:ext cx="4495800" cy="1404300"/>
          </a:xfrm>
          <a:prstGeom prst="rect">
            <a:avLst/>
          </a:prstGeom>
          <a:noFill/>
        </p:spPr>
        <p:txBody>
          <a:bodyPr wrap="none" rtlCol="0">
            <a:prstTxWarp prst="textTriangle">
              <a:avLst>
                <a:gd name="adj" fmla="val 28319"/>
              </a:avLst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13800" b="1" dirty="0" smtClean="0">
                <a:ln w="11430"/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Faith</a:t>
            </a:r>
            <a:endParaRPr lang="en-US" sz="13800" b="1" dirty="0">
              <a:ln w="11430"/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4600" y="3810000"/>
            <a:ext cx="6096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5138" indent="-465138">
              <a:spcAft>
                <a:spcPts val="600"/>
              </a:spcAft>
              <a:buClr>
                <a:schemeClr val="accent5">
                  <a:lumMod val="75000"/>
                </a:schemeClr>
              </a:buClr>
              <a:buFont typeface="Wingdings 2" pitchFamily="18" charset="2"/>
              <a:buChar char="è"/>
            </a:pPr>
            <a:r>
              <a:rPr lang="en-US" sz="30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Why Perform Autopsies?</a:t>
            </a:r>
          </a:p>
          <a:p>
            <a:pPr marL="465138" indent="-465138">
              <a:spcAft>
                <a:spcPts val="600"/>
              </a:spcAft>
              <a:buClr>
                <a:schemeClr val="accent5">
                  <a:lumMod val="75000"/>
                </a:schemeClr>
              </a:buClr>
              <a:buFont typeface="Wingdings 2" pitchFamily="18" charset="2"/>
              <a:buChar char="è"/>
            </a:pPr>
            <a:r>
              <a:rPr lang="en-US" sz="30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How Do the Living benefit </a:t>
            </a:r>
            <a:r>
              <a:rPr lang="en-US" sz="30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From </a:t>
            </a:r>
            <a:r>
              <a:rPr lang="en-US" sz="30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an Autopsy</a:t>
            </a:r>
            <a:r>
              <a:rPr lang="en-US" sz="30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marL="465138" indent="-465138">
              <a:spcAft>
                <a:spcPts val="600"/>
              </a:spcAft>
              <a:buClr>
                <a:schemeClr val="accent5">
                  <a:lumMod val="75000"/>
                </a:schemeClr>
              </a:buClr>
              <a:buFont typeface="Wingdings 2" pitchFamily="18" charset="2"/>
              <a:buChar char="è"/>
            </a:pPr>
            <a:r>
              <a:rPr lang="en-US" sz="30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How </a:t>
            </a:r>
            <a:r>
              <a:rPr lang="en-US" sz="30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Do You Resurrect a </a:t>
            </a:r>
            <a:r>
              <a:rPr lang="en-US" sz="30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Dead Faith?</a:t>
            </a:r>
            <a:endParaRPr lang="en-US" sz="3000" b="1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228600"/>
            <a:ext cx="7772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Autopsy of </a:t>
            </a: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 Dead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Bitterness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  <a:cs typeface="Arial" pitchFamily="34" charset="0"/>
              </a:rPr>
              <a:t>Ephesians 4:31; </a:t>
            </a: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  <a:cs typeface="Arial" pitchFamily="34" charset="0"/>
              </a:rPr>
              <a:t/>
            </a:r>
            <a:b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  <a:cs typeface="Arial" pitchFamily="34" charset="0"/>
              </a:rPr>
              <a:t>Hebrews </a:t>
            </a: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  <a:cs typeface="Arial" pitchFamily="34" charset="0"/>
              </a:rPr>
              <a:t>12:15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Indifference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  <a:cs typeface="Arial" pitchFamily="34" charset="0"/>
              </a:rPr>
              <a:t>Matthew 24:12; </a:t>
            </a: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  <a:cs typeface="Arial" pitchFamily="34" charset="0"/>
              </a:rPr>
              <a:t/>
            </a:r>
            <a:b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  <a:cs typeface="Arial" pitchFamily="34" charset="0"/>
              </a:rPr>
              <a:t>Revelation </a:t>
            </a: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  <a:cs typeface="Arial" pitchFamily="34" charset="0"/>
              </a:rPr>
              <a:t>3:15-19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Narrow" pitchFamily="34" charset="0"/>
                <a:cs typeface="Arial" pitchFamily="34" charset="0"/>
              </a:rPr>
              <a:t>Neglect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  <a:cs typeface="Arial" pitchFamily="34" charset="0"/>
              </a:rPr>
              <a:t>Hebrews 2:3; 4:11</a:t>
            </a: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  <a:cs typeface="Arial" pitchFamily="34" charset="0"/>
              </a:rPr>
              <a:t>;</a:t>
            </a:r>
            <a:b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  <a:cs typeface="Arial" pitchFamily="34" charset="0"/>
              </a:rPr>
              <a:t>Matthew </a:t>
            </a: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Narrow" pitchFamily="34" charset="0"/>
                <a:cs typeface="Arial" pitchFamily="34" charset="0"/>
              </a:rPr>
              <a:t>25:24-26</a:t>
            </a:r>
            <a:endParaRPr lang="en-US" b="1" dirty="0">
              <a:solidFill>
                <a:schemeClr val="tx2">
                  <a:lumMod val="40000"/>
                  <a:lumOff val="6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pic>
        <p:nvPicPr>
          <p:cNvPr id="5" name="Picture 2" descr="http://www.themepartypeople.com/Television/Dr.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1905000"/>
            <a:ext cx="2133601" cy="43434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noFill/>
          <a:ln w="28575">
            <a:noFill/>
          </a:ln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Why Does Faith Die?</a:t>
            </a:r>
            <a:endParaRPr lang="en-US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28575">
            <a:noFill/>
          </a:ln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Resurrecting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Dead Faith</a:t>
            </a:r>
            <a:endParaRPr lang="en-US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4525963"/>
          </a:xfrm>
        </p:spPr>
        <p:txBody>
          <a:bodyPr/>
          <a:lstStyle/>
          <a:p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Attend Bible classes and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worship.</a:t>
            </a:r>
            <a:endParaRPr lang="en-US" b="1" dirty="0" smtClean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Ephesians 4:11-16</a:t>
            </a:r>
          </a:p>
          <a:p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Read and study on your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own.</a:t>
            </a:r>
            <a:endParaRPr lang="en-US" b="1" dirty="0" smtClean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2 Timothy 2:15</a:t>
            </a:r>
          </a:p>
          <a:p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Be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doers,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not just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hearers.</a:t>
            </a:r>
            <a:endParaRPr lang="en-US" b="1" dirty="0" smtClean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</a:pP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James  1:21-25</a:t>
            </a:r>
            <a:endParaRPr lang="en-US" b="1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http://themormonworker.files.wordpress.com/2009/04/empty-tom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6563" y="2590800"/>
            <a:ext cx="2567437" cy="40386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4525963"/>
          </a:xfrm>
        </p:spPr>
        <p:txBody>
          <a:bodyPr/>
          <a:lstStyle/>
          <a:p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Pray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1 Thessalonians 5:17</a:t>
            </a:r>
          </a:p>
          <a:p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Strengthen what you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have.</a:t>
            </a:r>
            <a:endParaRPr lang="en-US" b="1" dirty="0" smtClean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2 Peter 1:5-11</a:t>
            </a:r>
          </a:p>
          <a:p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Serve</a:t>
            </a:r>
          </a:p>
          <a:p>
            <a:pPr lvl="1">
              <a:spcBef>
                <a:spcPts val="0"/>
              </a:spcBef>
            </a:pP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Romans 12:1,2; </a:t>
            </a: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James </a:t>
            </a: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2:15-17</a:t>
            </a:r>
            <a:endParaRPr lang="en-US" b="1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http://themormonworker.files.wordpress.com/2009/04/empty-tom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2590800"/>
            <a:ext cx="2567437" cy="40386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noFill/>
          <a:ln w="28575">
            <a:noFill/>
          </a:ln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Resurrecting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Dead Faith</a:t>
            </a:r>
            <a:endParaRPr lang="en-US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2800" y="1676400"/>
            <a:ext cx="5410200" cy="457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81400" y="1752600"/>
            <a:ext cx="5029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“Examine yourselves as to whether you are in the faith. Test yourselves. Do you not know yourselves, that Jesus Christ is in you? --unless indeed you are disqualified.”                </a:t>
            </a:r>
            <a:r>
              <a:rPr lang="en-US" sz="3200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200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200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{</a:t>
            </a:r>
            <a:r>
              <a:rPr lang="en-US" sz="3200" b="1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2 Corinthians 13:5}</a:t>
            </a:r>
            <a:endParaRPr lang="en-US" sz="3200" i="1" dirty="0">
              <a:solidFill>
                <a:schemeClr val="tx2">
                  <a:lumMod val="50000"/>
                </a:schemeClr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http://www.levelfivemediallc.com/assets/images/deal_announcements/How_Not_to_Di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2286000"/>
            <a:ext cx="3190875" cy="40386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28575">
            <a:noFill/>
          </a:ln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Resurrecting a Dead Faith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graph.exportpages.com/ppic/P87209F13156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9" name="Horizontal Scroll 8"/>
          <p:cNvSpPr/>
          <p:nvPr/>
        </p:nvSpPr>
        <p:spPr>
          <a:xfrm>
            <a:off x="2286000" y="3505200"/>
            <a:ext cx="6477000" cy="3352800"/>
          </a:xfrm>
          <a:prstGeom prst="horizontalScroll">
            <a:avLst>
              <a:gd name="adj" fmla="val 6491"/>
            </a:avLst>
          </a:prstGeom>
          <a:solidFill>
            <a:schemeClr val="accent5">
              <a:lumMod val="20000"/>
              <a:lumOff val="8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447800" y="1600200"/>
            <a:ext cx="4495800" cy="1404300"/>
          </a:xfrm>
          <a:prstGeom prst="rect">
            <a:avLst/>
          </a:prstGeom>
          <a:noFill/>
        </p:spPr>
        <p:txBody>
          <a:bodyPr wrap="none" rtlCol="0">
            <a:prstTxWarp prst="textTriangle">
              <a:avLst>
                <a:gd name="adj" fmla="val 28319"/>
              </a:avLst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13800" b="1" dirty="0" smtClean="0">
                <a:ln w="11430"/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Faith</a:t>
            </a:r>
            <a:endParaRPr lang="en-US" sz="13800" b="1" dirty="0">
              <a:ln w="11430"/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4600" y="3810000"/>
            <a:ext cx="6096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5138" indent="-465138">
              <a:spcAft>
                <a:spcPts val="600"/>
              </a:spcAft>
              <a:buClr>
                <a:schemeClr val="accent5">
                  <a:lumMod val="75000"/>
                </a:schemeClr>
              </a:buClr>
              <a:buFont typeface="Wingdings 2" pitchFamily="18" charset="2"/>
              <a:buChar char="è"/>
            </a:pPr>
            <a:r>
              <a:rPr lang="en-US" sz="30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Why Perform Autopsies?</a:t>
            </a:r>
          </a:p>
          <a:p>
            <a:pPr marL="465138" indent="-465138">
              <a:spcAft>
                <a:spcPts val="600"/>
              </a:spcAft>
              <a:buClr>
                <a:schemeClr val="accent5">
                  <a:lumMod val="75000"/>
                </a:schemeClr>
              </a:buClr>
              <a:buFont typeface="Wingdings 2" pitchFamily="18" charset="2"/>
              <a:buChar char="è"/>
            </a:pPr>
            <a:r>
              <a:rPr lang="en-US" sz="30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How Do the Living benefit </a:t>
            </a:r>
            <a:r>
              <a:rPr lang="en-US" sz="30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From </a:t>
            </a:r>
            <a:r>
              <a:rPr lang="en-US" sz="30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an Autopsy</a:t>
            </a:r>
            <a:r>
              <a:rPr lang="en-US" sz="30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marL="465138" indent="-465138">
              <a:spcAft>
                <a:spcPts val="600"/>
              </a:spcAft>
              <a:buClr>
                <a:schemeClr val="accent5">
                  <a:lumMod val="75000"/>
                </a:schemeClr>
              </a:buClr>
              <a:buFont typeface="Wingdings 2" pitchFamily="18" charset="2"/>
              <a:buChar char="è"/>
            </a:pPr>
            <a:r>
              <a:rPr lang="en-US" sz="30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How </a:t>
            </a:r>
            <a:r>
              <a:rPr lang="en-US" sz="30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Do You Resurrect a </a:t>
            </a:r>
            <a:r>
              <a:rPr lang="en-US" sz="3000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Dead Faith?</a:t>
            </a:r>
            <a:endParaRPr lang="en-US" sz="3000" b="1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8600" y="228600"/>
            <a:ext cx="7772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Autopsy of </a:t>
            </a: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 Dead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28600" y="2743200"/>
            <a:ext cx="2594708" cy="32004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3" name="TextBox 2"/>
          <p:cNvSpPr txBox="1"/>
          <p:nvPr/>
        </p:nvSpPr>
        <p:spPr>
          <a:xfrm>
            <a:off x="685800" y="228600"/>
            <a:ext cx="7848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What Is </a:t>
            </a:r>
            <a:r>
              <a:rPr lang="en-US" sz="4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n-US" sz="4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Dead Faith?</a:t>
            </a:r>
            <a:endParaRPr lang="en-US" sz="4400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124200" y="1676400"/>
            <a:ext cx="5410200" cy="457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52800" y="1752600"/>
            <a:ext cx="50292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u="sng" dirty="0" smtClean="0">
                <a:solidFill>
                  <a:schemeClr val="tx2">
                    <a:lumMod val="50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DEAD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 – </a:t>
            </a: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“applies literally to what is deprived of vital force but is used figuratively of anything that has lost any attribute (as energy, activity, radiance) suggesting life” – </a:t>
            </a: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 smtClean="0">
                <a:solidFill>
                  <a:schemeClr val="tx2">
                    <a:lumMod val="50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(</a:t>
            </a: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Merriam Webster)</a:t>
            </a:r>
            <a:endParaRPr lang="en-US" sz="3200" dirty="0">
              <a:solidFill>
                <a:schemeClr val="tx2">
                  <a:lumMod val="50000"/>
                </a:schemeClr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Dead Faith</a:t>
            </a:r>
            <a:endParaRPr lang="en-US" b="1" u="sng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sz="36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“Thus also faith </a:t>
            </a:r>
            <a:r>
              <a:rPr lang="en-US" sz="3600" b="1" i="1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by itself</a:t>
            </a:r>
            <a:r>
              <a:rPr lang="en-US" sz="36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, if it does not have works, is dead.”  {James 2:17}</a:t>
            </a:r>
            <a:endParaRPr lang="en-US" sz="3600" b="1" i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28600" y="1752600"/>
            <a:ext cx="3397832" cy="41910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98637"/>
            <a:ext cx="4038600" cy="4525963"/>
          </a:xfrm>
        </p:spPr>
        <p:txBody>
          <a:bodyPr/>
          <a:lstStyle/>
          <a:p>
            <a:pPr>
              <a:buNone/>
            </a:pPr>
            <a:r>
              <a:rPr lang="en-US" sz="36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36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But do you want to know, O foolish man, that faith </a:t>
            </a:r>
            <a:r>
              <a:rPr lang="en-US" sz="3600" b="1" i="1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without works </a:t>
            </a:r>
            <a:r>
              <a:rPr lang="en-US" sz="36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is dead?”  {James 2:20}</a:t>
            </a:r>
            <a:endParaRPr lang="en-US" sz="3600" b="1" i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28600" y="1752600"/>
            <a:ext cx="3397832" cy="41910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Dead Faith</a:t>
            </a:r>
            <a:endParaRPr lang="en-US" b="1" u="sng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/>
          <a:p>
            <a:pPr>
              <a:buNone/>
            </a:pPr>
            <a:r>
              <a:rPr lang="en-US" sz="36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36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For as the body without the spirit is dead, so </a:t>
            </a:r>
            <a:r>
              <a:rPr lang="en-US" sz="3600" b="1" i="1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faith without works</a:t>
            </a:r>
            <a:r>
              <a:rPr lang="en-US" sz="36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is dead also.”                   {James 2:26}</a:t>
            </a:r>
            <a:endParaRPr lang="en-US" sz="3600" b="1" i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28600" y="1752600"/>
            <a:ext cx="3397832" cy="41910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Dead Faith</a:t>
            </a:r>
            <a:endParaRPr lang="en-US" b="1" u="sng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28575">
            <a:noFill/>
          </a:ln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Dead Faith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Is Faith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That Does Not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Obey God</a:t>
            </a:r>
            <a:endParaRPr lang="en-US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55837"/>
            <a:ext cx="8229600" cy="4525963"/>
          </a:xfrm>
        </p:spPr>
        <p:txBody>
          <a:bodyPr/>
          <a:lstStyle/>
          <a:p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It cannot save.</a:t>
            </a:r>
            <a:endParaRPr lang="en-US" b="1" dirty="0" smtClean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James 2:14,24</a:t>
            </a:r>
          </a:p>
          <a:p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It has no compassion.</a:t>
            </a:r>
            <a:endParaRPr lang="en-US" b="1" dirty="0" smtClean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James 2:15,16</a:t>
            </a:r>
          </a:p>
          <a:p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It bears no fruit.</a:t>
            </a:r>
            <a:endParaRPr lang="en-US" b="1" dirty="0" smtClean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</a:pP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James 2:18-20</a:t>
            </a:r>
            <a:endParaRPr lang="en-US" b="1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754170" y="2438400"/>
            <a:ext cx="3088938" cy="38100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03437"/>
            <a:ext cx="8229600" cy="4525963"/>
          </a:xfrm>
        </p:spPr>
        <p:txBody>
          <a:bodyPr/>
          <a:lstStyle/>
          <a:p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It has no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fellowship with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God.</a:t>
            </a:r>
            <a:endParaRPr lang="en-US" b="1" dirty="0" smtClean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James 2:19, 21-23</a:t>
            </a:r>
          </a:p>
          <a:p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It rejects God’s people.</a:t>
            </a:r>
            <a:endParaRPr lang="en-US" b="1" dirty="0" smtClean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James 2:25; 3 John 1:9-11</a:t>
            </a:r>
          </a:p>
          <a:p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It does not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obey the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gospel.</a:t>
            </a:r>
            <a:endParaRPr lang="en-US" b="1" dirty="0" smtClean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</a:pP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Romans 10:16</a:t>
            </a:r>
            <a:endParaRPr lang="en-US" b="1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248400" y="2514600"/>
            <a:ext cx="3088938" cy="38100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noFill/>
          <a:ln w="28575">
            <a:noFill/>
          </a:ln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Dead Faith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Is Faith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That Does Not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Obey God</a:t>
            </a:r>
            <a:endParaRPr lang="en-US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51037"/>
            <a:ext cx="8229600" cy="4525963"/>
          </a:xfrm>
        </p:spPr>
        <p:txBody>
          <a:bodyPr/>
          <a:lstStyle/>
          <a:p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It transgresses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and does not abide in the doctrine of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Christ.</a:t>
            </a:r>
            <a:endParaRPr lang="en-US" b="1" dirty="0" smtClean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2 John 9-11</a:t>
            </a:r>
          </a:p>
          <a:p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It cannot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please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God.</a:t>
            </a:r>
            <a:endParaRPr lang="en-US" b="1" dirty="0" smtClean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</a:pP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Hebrews 11:6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754170" y="2743200"/>
            <a:ext cx="3088938" cy="38100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noFill/>
          <a:ln w="28575">
            <a:noFill/>
          </a:ln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Dead Faith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Is Faith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That Does Not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Obey God</a:t>
            </a:r>
            <a:endParaRPr lang="en-US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28575">
            <a:noFill/>
          </a:ln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Why Does Faith Die?</a:t>
            </a:r>
            <a:endParaRPr lang="en-US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4525963"/>
          </a:xfrm>
        </p:spPr>
        <p:txBody>
          <a:bodyPr/>
          <a:lstStyle/>
          <a:p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Diminished respect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for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God</a:t>
            </a:r>
            <a:b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and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His Word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Proverbs 1:7; Psalm 112:1</a:t>
            </a:r>
          </a:p>
          <a:p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Malnourishment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Hosea 4:6; 1 Peter 2:1,2</a:t>
            </a:r>
          </a:p>
          <a:p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Ungodly attitudes</a:t>
            </a:r>
          </a:p>
          <a:p>
            <a:pPr lvl="1">
              <a:spcBef>
                <a:spcPts val="0"/>
              </a:spcBef>
            </a:pPr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1 Samuel 15:17; 2 Timothy 4:10</a:t>
            </a:r>
            <a:endParaRPr lang="en-US" b="1" dirty="0">
              <a:solidFill>
                <a:schemeClr val="tx2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http://www.themepartypeople.com/Television/Dr.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2209800"/>
            <a:ext cx="2133601" cy="43434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1197</Words>
  <Application>Microsoft Office PowerPoint</Application>
  <PresentationFormat>On-screen Show (4:3)</PresentationFormat>
  <Paragraphs>115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Dead Faith</vt:lpstr>
      <vt:lpstr>Dead Faith</vt:lpstr>
      <vt:lpstr>Dead Faith</vt:lpstr>
      <vt:lpstr>Dead Faith Is Faith That Does Not Obey God</vt:lpstr>
      <vt:lpstr>Dead Faith Is Faith That Does Not Obey God</vt:lpstr>
      <vt:lpstr>Dead Faith Is Faith That Does Not Obey God</vt:lpstr>
      <vt:lpstr>Why Does Faith Die?</vt:lpstr>
      <vt:lpstr>Why Does Faith Die?</vt:lpstr>
      <vt:lpstr>Resurrecting a Dead Faith</vt:lpstr>
      <vt:lpstr>Resurrecting a Dead Faith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Keith Greer</dc:creator>
  <cp:lastModifiedBy>Carolyn Rix</cp:lastModifiedBy>
  <cp:revision>13</cp:revision>
  <dcterms:created xsi:type="dcterms:W3CDTF">2009-11-17T19:16:07Z</dcterms:created>
  <dcterms:modified xsi:type="dcterms:W3CDTF">2010-08-09T22:04:56Z</dcterms:modified>
</cp:coreProperties>
</file>