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5769" autoAdjust="0"/>
  </p:normalViewPr>
  <p:slideViewPr>
    <p:cSldViewPr>
      <p:cViewPr varScale="1">
        <p:scale>
          <a:sx n="47" d="100"/>
          <a:sy n="47" d="100"/>
        </p:scale>
        <p:origin x="-667"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8863A1-EC56-478D-863A-CF58EADC3BBC}" type="datetimeFigureOut">
              <a:rPr lang="en-US" smtClean="0"/>
              <a:pPr/>
              <a:t>7/14/2010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982F1-BEB2-4061-878E-5568FC8F425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Five Ways to </a:t>
            </a:r>
            <a:r>
              <a:rPr lang="en-US" b="1" baseline="0" dirty="0" smtClean="0"/>
              <a:t>Encourage Others </a:t>
            </a:r>
            <a:r>
              <a:rPr lang="en-US" baseline="0" dirty="0" smtClean="0"/>
              <a:t>(</a:t>
            </a:r>
            <a:r>
              <a:rPr lang="en-US" b="1" i="1" baseline="0" dirty="0" smtClean="0"/>
              <a:t>Heb.10:24)</a:t>
            </a:r>
            <a:endParaRPr lang="en-US" b="1" i="1"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Father and Son</a:t>
            </a:r>
            <a:r>
              <a:rPr lang="en-US" dirty="0" smtClean="0"/>
              <a:t>:</a:t>
            </a:r>
            <a:r>
              <a:rPr lang="en-US" baseline="0" dirty="0" smtClean="0"/>
              <a:t> </a:t>
            </a:r>
            <a:r>
              <a:rPr lang="en-US" b="1" baseline="0" dirty="0" smtClean="0"/>
              <a:t>2 Thess.2:16</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Holy Spirit</a:t>
            </a:r>
            <a:r>
              <a:rPr lang="en-US" dirty="0" smtClean="0"/>
              <a:t>:</a:t>
            </a:r>
            <a:r>
              <a:rPr lang="en-US" baseline="0" dirty="0" smtClean="0"/>
              <a:t> </a:t>
            </a:r>
            <a:r>
              <a:rPr lang="en-US" b="1" baseline="0" dirty="0" smtClean="0"/>
              <a:t>Acts 9:31…</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The Scriptures</a:t>
            </a:r>
            <a:r>
              <a:rPr lang="en-US" dirty="0" smtClean="0"/>
              <a:t>:</a:t>
            </a:r>
            <a:r>
              <a:rPr lang="en-US" baseline="0" dirty="0" smtClean="0"/>
              <a:t> </a:t>
            </a:r>
            <a:r>
              <a:rPr lang="en-US" b="1" baseline="0" dirty="0" smtClean="0"/>
              <a:t>Rom.15:4…</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The Scriptures</a:t>
            </a:r>
            <a:r>
              <a:rPr lang="en-US" dirty="0" smtClean="0"/>
              <a:t>:</a:t>
            </a:r>
            <a:r>
              <a:rPr lang="en-US" baseline="0" dirty="0" smtClean="0"/>
              <a:t> </a:t>
            </a:r>
            <a:r>
              <a:rPr lang="en-US" b="1" baseline="0" dirty="0" smtClean="0"/>
              <a:t>Hebrews 13:22…</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One Another</a:t>
            </a:r>
            <a:r>
              <a:rPr lang="en-US" dirty="0" smtClean="0"/>
              <a:t>:</a:t>
            </a:r>
            <a:r>
              <a:rPr lang="en-US" baseline="0" dirty="0" smtClean="0"/>
              <a:t> </a:t>
            </a:r>
            <a:r>
              <a:rPr lang="en-US" b="1" baseline="0" dirty="0" smtClean="0"/>
              <a:t>Philemon 1:7…</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Biblical example of brethren</a:t>
            </a:r>
            <a:r>
              <a:rPr lang="en-US" baseline="0" dirty="0" smtClean="0"/>
              <a:t> being </a:t>
            </a:r>
            <a:r>
              <a:rPr lang="en-US" baseline="0" dirty="0" smtClean="0"/>
              <a:t>sources </a:t>
            </a:r>
            <a:r>
              <a:rPr lang="en-US" baseline="0" dirty="0" smtClean="0"/>
              <a:t>of encouragement </a:t>
            </a:r>
            <a:r>
              <a:rPr lang="en-US" baseline="0" dirty="0" smtClean="0"/>
              <a:t>through good </a:t>
            </a:r>
            <a:r>
              <a:rPr lang="en-US" baseline="0" dirty="0" smtClean="0"/>
              <a:t>stewardship…Barnabas, </a:t>
            </a:r>
            <a:r>
              <a:rPr lang="en-US" b="1" baseline="0" dirty="0" smtClean="0"/>
              <a:t>Acts 4:36,37</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a:t>
            </a:r>
            <a:r>
              <a:rPr lang="en-US" b="1" dirty="0" smtClean="0"/>
              <a:t>by Practicing </a:t>
            </a:r>
            <a:r>
              <a:rPr lang="en-US" b="1" dirty="0" smtClean="0"/>
              <a:t>Good Stewardship. </a:t>
            </a:r>
            <a:endParaRPr lang="en-US" b="1" dirty="0" smtClean="0"/>
          </a:p>
          <a:p>
            <a:r>
              <a:rPr lang="en-US" dirty="0" smtClean="0"/>
              <a:t>(</a:t>
            </a:r>
            <a:r>
              <a:rPr lang="en-US" dirty="0" smtClean="0"/>
              <a:t>1) Difference between</a:t>
            </a:r>
            <a:r>
              <a:rPr lang="en-US" baseline="0" dirty="0" smtClean="0"/>
              <a:t> ownership and stewardship. Remember the Parable of the Talents, </a:t>
            </a:r>
            <a:r>
              <a:rPr lang="en-US" b="1" baseline="0" dirty="0" smtClean="0"/>
              <a:t>Matt.25;14-30</a:t>
            </a:r>
            <a:r>
              <a:rPr lang="en-US" baseline="0" dirty="0" smtClean="0"/>
              <a:t>. The </a:t>
            </a:r>
            <a:r>
              <a:rPr lang="en-US" baseline="0" dirty="0" smtClean="0"/>
              <a:t>Owner </a:t>
            </a:r>
            <a:r>
              <a:rPr lang="en-US" baseline="0" dirty="0" smtClean="0"/>
              <a:t>expected the servants to be “good stewards” of the things left with them. </a:t>
            </a:r>
            <a:r>
              <a:rPr lang="en-US" baseline="0" dirty="0" smtClean="0"/>
              <a:t>Using our bodies </a:t>
            </a:r>
            <a:r>
              <a:rPr lang="en-US" baseline="0" dirty="0" smtClean="0"/>
              <a:t>in His </a:t>
            </a:r>
            <a:r>
              <a:rPr lang="en-US" baseline="0" dirty="0" smtClean="0"/>
              <a:t>service is acceptable </a:t>
            </a:r>
            <a:r>
              <a:rPr lang="en-US" baseline="0" dirty="0" smtClean="0"/>
              <a:t>to Him, </a:t>
            </a:r>
            <a:r>
              <a:rPr lang="en-US" b="1" baseline="0" dirty="0" smtClean="0"/>
              <a:t>Rom.12:1,2</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a:t>
            </a:r>
            <a:r>
              <a:rPr lang="en-US" b="1" dirty="0" smtClean="0"/>
              <a:t>by Practicing </a:t>
            </a:r>
            <a:r>
              <a:rPr lang="en-US" b="1" dirty="0" smtClean="0"/>
              <a:t>Good Stewardship. </a:t>
            </a:r>
            <a:endParaRPr lang="en-US" b="1" dirty="0" smtClean="0"/>
          </a:p>
          <a:p>
            <a:r>
              <a:rPr lang="en-US" dirty="0" smtClean="0"/>
              <a:t>(</a:t>
            </a:r>
            <a:r>
              <a:rPr lang="en-US" dirty="0" smtClean="0"/>
              <a:t>2) God does not ask us to give</a:t>
            </a:r>
            <a:r>
              <a:rPr lang="en-US" baseline="0" dirty="0" smtClean="0"/>
              <a:t> what we do not have…</a:t>
            </a:r>
            <a:r>
              <a:rPr lang="en-US" b="1" baseline="0" dirty="0" smtClean="0"/>
              <a:t>Acts 3:6</a:t>
            </a:r>
            <a:r>
              <a:rPr lang="en-US" baseline="0" dirty="0" smtClean="0"/>
              <a:t>. God </a:t>
            </a:r>
            <a:r>
              <a:rPr lang="en-US" baseline="0" dirty="0" smtClean="0"/>
              <a:t>asks for only what we have </a:t>
            </a:r>
            <a:r>
              <a:rPr lang="en-US" baseline="0" dirty="0" smtClean="0"/>
              <a:t>the ability and </a:t>
            </a:r>
            <a:r>
              <a:rPr lang="en-US" baseline="0" dirty="0" smtClean="0"/>
              <a:t>talent </a:t>
            </a:r>
            <a:r>
              <a:rPr lang="en-US" baseline="0" dirty="0" smtClean="0"/>
              <a:t>to do—no more or less.</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a:t>
            </a:r>
            <a:r>
              <a:rPr lang="en-US" b="1" dirty="0" smtClean="0"/>
              <a:t>by Practicing </a:t>
            </a:r>
            <a:r>
              <a:rPr lang="en-US" b="1" dirty="0" smtClean="0"/>
              <a:t>Good Stewardship. </a:t>
            </a:r>
            <a:endParaRPr lang="en-US" b="1" dirty="0" smtClean="0"/>
          </a:p>
          <a:p>
            <a:r>
              <a:rPr lang="en-US" dirty="0" smtClean="0"/>
              <a:t>(</a:t>
            </a:r>
            <a:r>
              <a:rPr lang="en-US" dirty="0" smtClean="0"/>
              <a:t>3) Applies to both physical and spiritual</a:t>
            </a:r>
            <a:r>
              <a:rPr lang="en-US" baseline="0" dirty="0" smtClean="0"/>
              <a:t> needs. </a:t>
            </a:r>
            <a:r>
              <a:rPr lang="en-US" b="1" baseline="0" dirty="0" smtClean="0"/>
              <a:t>Acts 20:35</a:t>
            </a:r>
            <a:r>
              <a:rPr lang="en-US" baseline="0" dirty="0" smtClean="0"/>
              <a:t>. IF we have </a:t>
            </a:r>
            <a:r>
              <a:rPr lang="en-US" baseline="0" dirty="0" smtClean="0"/>
              <a:t>ability, </a:t>
            </a:r>
            <a:r>
              <a:rPr lang="en-US" baseline="0" dirty="0" smtClean="0"/>
              <a:t>we have </a:t>
            </a:r>
            <a:r>
              <a:rPr lang="en-US" b="1" baseline="0" dirty="0" smtClean="0"/>
              <a:t>responsibility—Galatians 6:1</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By Believing</a:t>
            </a:r>
            <a:r>
              <a:rPr lang="en-US" b="1" baseline="0" dirty="0" smtClean="0"/>
              <a:t> in Them</a:t>
            </a:r>
            <a:r>
              <a:rPr lang="en-US" b="1" dirty="0" smtClean="0"/>
              <a:t>. </a:t>
            </a:r>
            <a:endParaRPr lang="en-US" b="1" dirty="0" smtClean="0"/>
          </a:p>
          <a:p>
            <a:r>
              <a:rPr lang="en-US" dirty="0" smtClean="0"/>
              <a:t>(</a:t>
            </a:r>
            <a:r>
              <a:rPr lang="en-US" dirty="0" smtClean="0"/>
              <a:t>1) Barnabas defended Paul as a new Christian. (</a:t>
            </a:r>
            <a:r>
              <a:rPr lang="en-US" b="1" dirty="0" smtClean="0"/>
              <a:t>Acts</a:t>
            </a:r>
            <a:r>
              <a:rPr lang="en-US" b="1" baseline="0" dirty="0" smtClean="0"/>
              <a:t> 9:26,27</a:t>
            </a:r>
            <a:r>
              <a:rPr lang="en-US" baseline="0" dirty="0" smtClean="0"/>
              <a:t>) The others did not believe </a:t>
            </a:r>
            <a:r>
              <a:rPr lang="en-US" baseline="0" dirty="0" smtClean="0"/>
              <a:t>Paul was </a:t>
            </a:r>
            <a:r>
              <a:rPr lang="en-US" baseline="0" dirty="0" smtClean="0"/>
              <a:t>a </a:t>
            </a:r>
            <a:r>
              <a:rPr lang="en-US" baseline="0" dirty="0" smtClean="0"/>
              <a:t>disciple—they knew </a:t>
            </a:r>
            <a:r>
              <a:rPr lang="en-US" baseline="0" dirty="0" smtClean="0"/>
              <a:t>of his previous life </a:t>
            </a:r>
            <a:r>
              <a:rPr lang="en-US" baseline="0" dirty="0" smtClean="0"/>
              <a:t>persecuting </a:t>
            </a:r>
            <a:r>
              <a:rPr lang="en-US" baseline="0" dirty="0" smtClean="0"/>
              <a:t>God’s people. Barnabas took up for </a:t>
            </a:r>
            <a:r>
              <a:rPr lang="en-US" baseline="0" dirty="0" smtClean="0"/>
              <a:t>Paul!</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Our Text</a:t>
            </a:r>
            <a:r>
              <a:rPr lang="en-US" dirty="0" smtClean="0"/>
              <a:t>:</a:t>
            </a:r>
            <a:r>
              <a:rPr lang="en-US" baseline="0" dirty="0" smtClean="0"/>
              <a:t> </a:t>
            </a:r>
            <a:r>
              <a:rPr lang="en-US" b="1" baseline="0" dirty="0" smtClean="0"/>
              <a:t>Colossians 2:1-3</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a:t>
            </a:r>
            <a:r>
              <a:rPr lang="en-US" b="1" dirty="0" smtClean="0"/>
              <a:t>by Believing</a:t>
            </a:r>
            <a:r>
              <a:rPr lang="en-US" b="1" baseline="0" dirty="0" smtClean="0"/>
              <a:t> </a:t>
            </a:r>
            <a:r>
              <a:rPr lang="en-US" b="1" baseline="0" dirty="0" smtClean="0"/>
              <a:t>in Them</a:t>
            </a:r>
            <a:r>
              <a:rPr lang="en-US" b="1" dirty="0" smtClean="0"/>
              <a:t>. </a:t>
            </a:r>
            <a:endParaRPr lang="en-US" b="1" dirty="0" smtClean="0"/>
          </a:p>
          <a:p>
            <a:r>
              <a:rPr lang="en-US" dirty="0" smtClean="0"/>
              <a:t>(</a:t>
            </a:r>
            <a:r>
              <a:rPr lang="en-US" dirty="0" smtClean="0"/>
              <a:t>2) It’s not</a:t>
            </a:r>
            <a:r>
              <a:rPr lang="en-US" baseline="0" dirty="0" smtClean="0"/>
              <a:t> always easy to see the good in others. Just look at the outward actions of Saul of Tarsus, </a:t>
            </a:r>
            <a:r>
              <a:rPr lang="en-US" b="1" baseline="0" dirty="0" smtClean="0"/>
              <a:t>Acts 9:1-3</a:t>
            </a:r>
            <a:r>
              <a:rPr lang="en-US" baseline="0" dirty="0" smtClean="0"/>
              <a:t>. Yet, God </a:t>
            </a:r>
            <a:r>
              <a:rPr lang="en-US" baseline="0" dirty="0" smtClean="0"/>
              <a:t>saw </a:t>
            </a:r>
            <a:r>
              <a:rPr lang="en-US" baseline="0" dirty="0" smtClean="0"/>
              <a:t>something </a:t>
            </a:r>
            <a:r>
              <a:rPr lang="en-US" baseline="0" dirty="0" smtClean="0"/>
              <a:t>different</a:t>
            </a:r>
            <a:r>
              <a:rPr lang="en-US" baseline="0" dirty="0" smtClean="0"/>
              <a:t>. </a:t>
            </a:r>
            <a:r>
              <a:rPr lang="en-US" baseline="0" dirty="0" smtClean="0"/>
              <a:t>Remember </a:t>
            </a:r>
            <a:r>
              <a:rPr lang="en-US" baseline="0" dirty="0" err="1" smtClean="0"/>
              <a:t>Dorcas</a:t>
            </a:r>
            <a:r>
              <a:rPr lang="en-US" baseline="0" dirty="0" smtClean="0"/>
              <a:t>, </a:t>
            </a:r>
            <a:r>
              <a:rPr lang="en-US" b="1" baseline="0" dirty="0" smtClean="0"/>
              <a:t>Acts 9:36</a:t>
            </a:r>
            <a:r>
              <a:rPr lang="en-US" baseline="0" dirty="0" smtClean="0"/>
              <a:t>, a widow…(Look with prejudice (</a:t>
            </a:r>
            <a:r>
              <a:rPr lang="en-US" b="1" baseline="0" dirty="0" smtClean="0"/>
              <a:t>Lk.14:3-6</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a:t>
            </a:r>
            <a:r>
              <a:rPr lang="en-US" b="1" dirty="0" smtClean="0"/>
              <a:t>by Believing</a:t>
            </a:r>
            <a:r>
              <a:rPr lang="en-US" b="1" baseline="0" dirty="0" smtClean="0"/>
              <a:t> </a:t>
            </a:r>
            <a:r>
              <a:rPr lang="en-US" b="1" baseline="0" dirty="0" smtClean="0"/>
              <a:t>in Them</a:t>
            </a:r>
            <a:r>
              <a:rPr lang="en-US" b="1" dirty="0" smtClean="0"/>
              <a:t>. </a:t>
            </a:r>
            <a:endParaRPr lang="en-US" b="1" dirty="0" smtClean="0"/>
          </a:p>
          <a:p>
            <a:r>
              <a:rPr lang="en-US" dirty="0" smtClean="0"/>
              <a:t>(</a:t>
            </a:r>
            <a:r>
              <a:rPr lang="en-US" dirty="0" smtClean="0"/>
              <a:t>3) </a:t>
            </a:r>
            <a:r>
              <a:rPr lang="en-US" dirty="0" smtClean="0"/>
              <a:t>Love </a:t>
            </a:r>
            <a:r>
              <a:rPr lang="en-US" dirty="0" smtClean="0"/>
              <a:t>believes all things! (</a:t>
            </a:r>
            <a:r>
              <a:rPr lang="en-US" b="1" dirty="0" smtClean="0"/>
              <a:t>1 Cor.13:7,8</a:t>
            </a:r>
            <a:r>
              <a:rPr lang="en-US" dirty="0" smtClean="0"/>
              <a:t>) Loves always</a:t>
            </a:r>
            <a:r>
              <a:rPr lang="en-US" baseline="0" dirty="0" smtClean="0"/>
              <a:t> looks for the good and thinks the </a:t>
            </a:r>
            <a:r>
              <a:rPr lang="en-US" b="1" baseline="0" dirty="0" smtClean="0"/>
              <a:t>BEST</a:t>
            </a:r>
            <a:r>
              <a:rPr lang="en-US" baseline="0" dirty="0" smtClean="0"/>
              <a:t> till </a:t>
            </a:r>
            <a:r>
              <a:rPr lang="en-US" baseline="0" dirty="0" smtClean="0"/>
              <a:t>there is </a:t>
            </a:r>
            <a:r>
              <a:rPr lang="en-US" baseline="0" dirty="0" smtClean="0"/>
              <a:t>evidence </a:t>
            </a:r>
            <a:r>
              <a:rPr lang="en-US" baseline="0" dirty="0" smtClean="0"/>
              <a:t>pointing to the </a:t>
            </a:r>
            <a:r>
              <a:rPr lang="en-US" baseline="0" dirty="0" smtClean="0"/>
              <a:t>worst!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a:t>
            </a:r>
            <a:r>
              <a:rPr lang="en-US" b="1" dirty="0" smtClean="0"/>
              <a:t>by Helping Them</a:t>
            </a:r>
            <a:r>
              <a:rPr lang="en-US" b="1" baseline="0" dirty="0" smtClean="0"/>
              <a:t> Grow</a:t>
            </a:r>
            <a:r>
              <a:rPr lang="en-US" b="1" dirty="0" smtClean="0"/>
              <a:t>. </a:t>
            </a:r>
            <a:endParaRPr lang="en-US" b="1" dirty="0" smtClean="0"/>
          </a:p>
          <a:p>
            <a:pPr marL="228600" indent="-228600">
              <a:buAutoNum type="arabicParenBoth"/>
            </a:pPr>
            <a:r>
              <a:rPr lang="en-US" dirty="0" smtClean="0"/>
              <a:t>Barnabas </a:t>
            </a:r>
            <a:r>
              <a:rPr lang="en-US" dirty="0" smtClean="0"/>
              <a:t>sent as far as Antioch… (</a:t>
            </a:r>
            <a:r>
              <a:rPr lang="en-US" b="1" dirty="0" smtClean="0"/>
              <a:t>Acts 11:22-24</a:t>
            </a:r>
            <a:r>
              <a:rPr lang="en-US" dirty="0" smtClean="0"/>
              <a:t>) </a:t>
            </a:r>
            <a:endParaRPr lang="en-US" dirty="0" smtClean="0"/>
          </a:p>
          <a:p>
            <a:pPr marL="685800" lvl="1" indent="-228600">
              <a:buAutoNum type="arabicParenBoth"/>
            </a:pPr>
            <a:r>
              <a:rPr lang="en-US" dirty="0" smtClean="0"/>
              <a:t>“</a:t>
            </a:r>
            <a:r>
              <a:rPr lang="en-US" b="1" i="1" dirty="0" smtClean="0"/>
              <a:t>Saw the grace of God and was glad</a:t>
            </a:r>
            <a:r>
              <a:rPr lang="en-US" dirty="0" smtClean="0"/>
              <a:t>”—rejoiced</a:t>
            </a:r>
            <a:r>
              <a:rPr lang="en-US" baseline="0" dirty="0" smtClean="0"/>
              <a:t> over what they had—saw their true potential. </a:t>
            </a:r>
            <a:endParaRPr lang="en-US" baseline="0" dirty="0" smtClean="0"/>
          </a:p>
          <a:p>
            <a:pPr marL="685800" lvl="1" indent="-228600">
              <a:buAutoNum type="arabicParenBoth"/>
            </a:pPr>
            <a:r>
              <a:rPr lang="en-US" b="1" baseline="0" dirty="0" smtClean="0"/>
              <a:t>Encouraged </a:t>
            </a:r>
            <a:r>
              <a:rPr lang="en-US" b="1" baseline="0" dirty="0" smtClean="0"/>
              <a:t>them to have resolution and faith</a:t>
            </a:r>
            <a:r>
              <a:rPr lang="en-US" baseline="0" dirty="0" smtClean="0"/>
              <a:t>, </a:t>
            </a:r>
            <a:r>
              <a:rPr lang="en-US" b="1" baseline="0" dirty="0" smtClean="0"/>
              <a:t>Phil.4:4:4-13</a:t>
            </a:r>
            <a:r>
              <a:rPr lang="en-US" baseline="0" dirty="0" smtClean="0"/>
              <a:t>. </a:t>
            </a:r>
            <a:endParaRPr lang="en-US" baseline="0" dirty="0" smtClean="0"/>
          </a:p>
          <a:p>
            <a:pPr marL="685800" lvl="1" indent="-228600">
              <a:buAutoNum type="arabicParenBoth"/>
            </a:pPr>
            <a:r>
              <a:rPr lang="en-US" b="1" baseline="0" dirty="0" smtClean="0"/>
              <a:t>Qualified</a:t>
            </a:r>
            <a:r>
              <a:rPr lang="en-US" baseline="0" dirty="0" smtClean="0"/>
              <a:t>—Good </a:t>
            </a:r>
            <a:r>
              <a:rPr lang="en-US" baseline="0" dirty="0" smtClean="0"/>
              <a:t>man, full of the Holy Spirit, full of faith, vs.24.</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By Providing Them</a:t>
            </a:r>
            <a:r>
              <a:rPr lang="en-US" b="1" baseline="0" dirty="0" smtClean="0"/>
              <a:t> Opportunities</a:t>
            </a:r>
            <a:r>
              <a:rPr lang="en-US" b="1" dirty="0" smtClean="0"/>
              <a:t>. </a:t>
            </a:r>
            <a:endParaRPr lang="en-US" b="1" dirty="0" smtClean="0"/>
          </a:p>
          <a:p>
            <a:pPr marL="228600" indent="-228600">
              <a:buAutoNum type="arabicParenBoth"/>
            </a:pPr>
            <a:r>
              <a:rPr lang="en-US" dirty="0" smtClean="0"/>
              <a:t>Barnabas </a:t>
            </a:r>
            <a:r>
              <a:rPr lang="en-US" dirty="0" smtClean="0"/>
              <a:t>sought out Paul. (</a:t>
            </a:r>
            <a:r>
              <a:rPr lang="en-US" b="1" dirty="0" smtClean="0"/>
              <a:t>Acts 11:25,26; 12:25; 13:2,7, 43,46,50</a:t>
            </a:r>
            <a:r>
              <a:rPr lang="en-US" dirty="0" smtClean="0"/>
              <a:t>) </a:t>
            </a:r>
            <a:endParaRPr lang="en-US" dirty="0" smtClean="0"/>
          </a:p>
          <a:p>
            <a:pPr marL="685800" lvl="1" indent="-228600">
              <a:buAutoNum type="arabicParenBoth"/>
            </a:pPr>
            <a:r>
              <a:rPr lang="en-US" dirty="0" smtClean="0"/>
              <a:t>Paul </a:t>
            </a:r>
            <a:r>
              <a:rPr lang="en-US" dirty="0" smtClean="0"/>
              <a:t>and Barnabas (</a:t>
            </a:r>
            <a:r>
              <a:rPr lang="en-US" b="1" dirty="0" smtClean="0"/>
              <a:t>Acts 13:9,13,16, 43,46,50</a:t>
            </a:r>
            <a:r>
              <a:rPr lang="en-US" dirty="0" smtClean="0"/>
              <a:t>) </a:t>
            </a:r>
            <a:endParaRPr lang="en-US" dirty="0" smtClean="0"/>
          </a:p>
          <a:p>
            <a:pPr marL="685800" lvl="1" indent="-228600">
              <a:buAutoNum type="arabicParenBoth"/>
            </a:pPr>
            <a:r>
              <a:rPr lang="en-US" dirty="0" smtClean="0"/>
              <a:t>Barnabas </a:t>
            </a:r>
            <a:r>
              <a:rPr lang="en-US" dirty="0" smtClean="0"/>
              <a:t>helped Paul become a leader! Some </a:t>
            </a:r>
            <a:r>
              <a:rPr lang="en-US" dirty="0" smtClean="0"/>
              <a:t>are </a:t>
            </a:r>
            <a:r>
              <a:rPr lang="en-US" dirty="0" smtClean="0"/>
              <a:t>jealous</a:t>
            </a:r>
            <a:r>
              <a:rPr lang="en-US" baseline="0" dirty="0" smtClean="0"/>
              <a:t> of others who have greater </a:t>
            </a:r>
            <a:r>
              <a:rPr lang="en-US" baseline="0" dirty="0" smtClean="0"/>
              <a:t>potential. This hinders their becoming </a:t>
            </a:r>
            <a:r>
              <a:rPr lang="en-US" baseline="0" dirty="0" smtClean="0"/>
              <a:t>effective in the kingdom—God needs all the workers He can get!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I Will Encourage Others </a:t>
            </a:r>
            <a:r>
              <a:rPr lang="en-US" b="1" dirty="0" smtClean="0"/>
              <a:t>by Giving </a:t>
            </a:r>
            <a:r>
              <a:rPr lang="en-US" b="1" dirty="0" smtClean="0"/>
              <a:t>Them</a:t>
            </a:r>
            <a:r>
              <a:rPr lang="en-US" b="1" baseline="0" dirty="0" smtClean="0"/>
              <a:t> Second Chances</a:t>
            </a:r>
            <a:r>
              <a:rPr lang="en-US" b="1" dirty="0" smtClean="0"/>
              <a:t>. </a:t>
            </a:r>
            <a:endParaRPr lang="en-US" b="1" dirty="0" smtClean="0"/>
          </a:p>
          <a:p>
            <a:r>
              <a:rPr lang="en-US" dirty="0" smtClean="0"/>
              <a:t>(</a:t>
            </a:r>
            <a:r>
              <a:rPr lang="en-US" dirty="0" smtClean="0"/>
              <a:t>1) Barnabas </a:t>
            </a:r>
            <a:r>
              <a:rPr lang="en-US" dirty="0" smtClean="0"/>
              <a:t>wanted </a:t>
            </a:r>
            <a:r>
              <a:rPr lang="en-US" dirty="0" smtClean="0"/>
              <a:t>to give John Mark another chance. (</a:t>
            </a:r>
            <a:r>
              <a:rPr lang="en-US" b="1" i="1" dirty="0" smtClean="0"/>
              <a:t>Acts 15:35-59</a:t>
            </a:r>
            <a:r>
              <a:rPr lang="en-US" dirty="0" smtClean="0"/>
              <a:t>) John Mark had left</a:t>
            </a:r>
            <a:r>
              <a:rPr lang="en-US" baseline="0" dirty="0" smtClean="0"/>
              <a:t> them on an earlier journey when things </a:t>
            </a:r>
            <a:r>
              <a:rPr lang="en-US" baseline="0" dirty="0" smtClean="0"/>
              <a:t>got </a:t>
            </a:r>
            <a:r>
              <a:rPr lang="en-US" baseline="0" dirty="0" smtClean="0"/>
              <a:t>“hot.”  (</a:t>
            </a:r>
            <a:r>
              <a:rPr lang="en-US" b="1" baseline="0" dirty="0" smtClean="0"/>
              <a:t>Acts 13:13</a:t>
            </a:r>
            <a:r>
              <a:rPr lang="en-US" baseline="0" dirty="0" smtClean="0"/>
              <a:t>) Paul insisted Mark not be allowed to </a:t>
            </a:r>
            <a:r>
              <a:rPr lang="en-US" baseline="0" dirty="0" smtClean="0"/>
              <a:t>Go, </a:t>
            </a:r>
            <a:r>
              <a:rPr lang="en-US" b="1" baseline="0" dirty="0" smtClean="0"/>
              <a:t>Acts 15:38</a:t>
            </a:r>
            <a:r>
              <a:rPr lang="en-US" baseline="0" dirty="0" smtClean="0"/>
              <a:t>. Yet, the work continued—they both took other people—</a:t>
            </a:r>
            <a:r>
              <a:rPr lang="en-US" b="1" baseline="0" dirty="0" smtClean="0"/>
              <a:t>Acts 15:39</a:t>
            </a:r>
            <a:r>
              <a:rPr lang="en-US" baseline="0" dirty="0" smtClean="0"/>
              <a:t>. Later, Paul would commend the work of John Mark, </a:t>
            </a:r>
            <a:r>
              <a:rPr lang="en-US" b="1" baseline="0" dirty="0" smtClean="0"/>
              <a:t>Col.4:10; 2 Tim.4:11; Phil.1:24; 1 Pet.5:13</a:t>
            </a:r>
            <a:r>
              <a:rPr lang="en-US" baseline="0" dirty="0" smtClean="0"/>
              <a:t>. How would </a:t>
            </a:r>
            <a:r>
              <a:rPr lang="en-US" baseline="0" dirty="0" smtClean="0"/>
              <a:t>John Mark have grown </a:t>
            </a:r>
            <a:r>
              <a:rPr lang="en-US" baseline="0" dirty="0" smtClean="0"/>
              <a:t>if not </a:t>
            </a:r>
            <a:r>
              <a:rPr lang="en-US" baseline="0" dirty="0" smtClean="0"/>
              <a:t>given a “</a:t>
            </a:r>
            <a:r>
              <a:rPr lang="en-US" b="1" baseline="0" dirty="0" smtClean="0"/>
              <a:t>second </a:t>
            </a:r>
            <a:r>
              <a:rPr lang="en-US" b="1" baseline="0" dirty="0" smtClean="0"/>
              <a:t>chance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F</a:t>
            </a:r>
            <a:r>
              <a:rPr lang="en-US" b="0" dirty="0" smtClean="0"/>
              <a:t>ive Ways To Encourage Others: </a:t>
            </a:r>
            <a:r>
              <a:rPr lang="en-US" b="1" dirty="0" smtClean="0"/>
              <a:t>I WILL ENCOURAGE OTHERS…</a:t>
            </a:r>
            <a:r>
              <a:rPr lang="en-US" b="0" dirty="0" smtClean="0"/>
              <a:t>Summary and Invitation…</a:t>
            </a:r>
            <a:endParaRPr lang="en-US" b="0"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25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a:t>
            </a:r>
            <a:r>
              <a:rPr lang="en-US" baseline="0" dirty="0" smtClean="0"/>
              <a:t> our subject—</a:t>
            </a:r>
            <a:r>
              <a:rPr lang="en-US" b="1" baseline="0" dirty="0" smtClean="0"/>
              <a:t>encourage</a:t>
            </a:r>
            <a:r>
              <a:rPr lang="en-US" baseline="0" dirty="0" smtClean="0"/>
              <a:t>… (</a:t>
            </a:r>
            <a:r>
              <a:rPr lang="en-US" b="1" i="1" baseline="0" dirty="0" smtClean="0"/>
              <a:t>Defined in Thayer’s Greek-English Lexicon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Defining</a:t>
            </a:r>
            <a:r>
              <a:rPr lang="en-US" baseline="0" dirty="0" smtClean="0"/>
              <a:t> our Subject—</a:t>
            </a:r>
            <a:r>
              <a:rPr lang="en-US" b="1" baseline="0" dirty="0" smtClean="0"/>
              <a:t>Encourage</a:t>
            </a:r>
            <a:r>
              <a:rPr lang="en-US" baseline="0" dirty="0" smtClean="0"/>
              <a:t>… (</a:t>
            </a:r>
            <a:r>
              <a:rPr lang="en-US" b="1" i="1" baseline="0" dirty="0" smtClean="0"/>
              <a:t>Define in Merriam Webster</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Why We Need Encouragement? </a:t>
            </a:r>
            <a:endParaRPr lang="en-US" b="1" dirty="0" smtClean="0"/>
          </a:p>
          <a:p>
            <a:r>
              <a:rPr lang="en-US" b="1" i="1" dirty="0" smtClean="0"/>
              <a:t>Life’s Experiences Demand</a:t>
            </a:r>
            <a:r>
              <a:rPr lang="en-US" dirty="0" smtClean="0"/>
              <a:t>…</a:t>
            </a:r>
          </a:p>
          <a:p>
            <a:r>
              <a:rPr lang="en-US" dirty="0" smtClean="0"/>
              <a:t>(</a:t>
            </a:r>
            <a:r>
              <a:rPr lang="en-US" dirty="0" smtClean="0"/>
              <a:t>1) Courage…(2) Confidence…(3) Hope…(4) Interdependence!</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Source</a:t>
            </a:r>
            <a:r>
              <a:rPr lang="en-US" b="1" baseline="0" dirty="0" smtClean="0"/>
              <a:t> of </a:t>
            </a:r>
            <a:r>
              <a:rPr lang="en-US" b="1" dirty="0" smtClean="0"/>
              <a:t>Encouragement </a:t>
            </a:r>
            <a:r>
              <a:rPr lang="en-US" dirty="0" smtClean="0"/>
              <a:t>…</a:t>
            </a:r>
          </a:p>
          <a:p>
            <a:r>
              <a:rPr lang="en-US" dirty="0" smtClean="0"/>
              <a:t>(</a:t>
            </a:r>
            <a:r>
              <a:rPr lang="en-US" dirty="0" smtClean="0"/>
              <a:t>1) The Godhead…</a:t>
            </a:r>
            <a:r>
              <a:rPr lang="en-US" b="1" dirty="0" smtClean="0"/>
              <a:t>Father—Son—Holy Spirit</a:t>
            </a:r>
            <a:r>
              <a:rPr lang="en-US" dirty="0" smtClean="0"/>
              <a:t>.</a:t>
            </a:r>
            <a:r>
              <a:rPr lang="en-US" baseline="0" dirty="0" smtClean="0"/>
              <a:t> What could be a greater source of encouragement than the Godhead?</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Father and Son</a:t>
            </a:r>
            <a:r>
              <a:rPr lang="en-US" dirty="0" smtClean="0"/>
              <a:t>:</a:t>
            </a:r>
            <a:r>
              <a:rPr lang="en-US" baseline="0" dirty="0" smtClean="0"/>
              <a:t> </a:t>
            </a:r>
            <a:r>
              <a:rPr lang="en-US" b="1" baseline="0" dirty="0" smtClean="0"/>
              <a:t>2 Cor.1:3,4</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Father and Son</a:t>
            </a:r>
            <a:r>
              <a:rPr lang="en-US" dirty="0" smtClean="0"/>
              <a:t>:</a:t>
            </a:r>
            <a:r>
              <a:rPr lang="en-US" baseline="0" dirty="0" smtClean="0"/>
              <a:t> </a:t>
            </a:r>
            <a:r>
              <a:rPr lang="en-US" b="1" baseline="0" dirty="0" smtClean="0"/>
              <a:t>2 Cor.1:5,6</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Father and Son</a:t>
            </a:r>
            <a:r>
              <a:rPr lang="en-US" dirty="0" smtClean="0"/>
              <a:t>:</a:t>
            </a:r>
            <a:r>
              <a:rPr lang="en-US" baseline="0" dirty="0" smtClean="0"/>
              <a:t> </a:t>
            </a:r>
            <a:r>
              <a:rPr lang="en-US" b="1" baseline="0" dirty="0" smtClean="0"/>
              <a:t>2 Cor.1:7</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138982F1-BEB2-4061-878E-5568FC8F425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9AED47-32B2-4F72-9465-05B92F5A3517}"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AED47-32B2-4F72-9465-05B92F5A3517}"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AED47-32B2-4F72-9465-05B92F5A3517}"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9AED47-32B2-4F72-9465-05B92F5A3517}"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9AED47-32B2-4F72-9465-05B92F5A3517}" type="datetimeFigureOut">
              <a:rPr lang="en-US" smtClean="0"/>
              <a:pPr/>
              <a:t>7/14/2010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9AED47-32B2-4F72-9465-05B92F5A3517}" type="datetimeFigureOut">
              <a:rPr lang="en-US" smtClean="0"/>
              <a:pPr/>
              <a:t>7/14/2010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9AED47-32B2-4F72-9465-05B92F5A3517}" type="datetimeFigureOut">
              <a:rPr lang="en-US" smtClean="0"/>
              <a:pPr/>
              <a:t>7/14/2010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9AED47-32B2-4F72-9465-05B92F5A3517}" type="datetimeFigureOut">
              <a:rPr lang="en-US" smtClean="0"/>
              <a:pPr/>
              <a:t>7/14/2010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9AED47-32B2-4F72-9465-05B92F5A3517}" type="datetimeFigureOut">
              <a:rPr lang="en-US" smtClean="0"/>
              <a:pPr/>
              <a:t>7/14/2010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AED47-32B2-4F72-9465-05B92F5A3517}" type="datetimeFigureOut">
              <a:rPr lang="en-US" smtClean="0"/>
              <a:pPr/>
              <a:t>7/14/2010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9AED47-32B2-4F72-9465-05B92F5A3517}" type="datetimeFigureOut">
              <a:rPr lang="en-US" smtClean="0"/>
              <a:pPr/>
              <a:t>7/14/2010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6B3CB4-8AD0-4B54-9170-E887D9527F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9AED47-32B2-4F72-9465-05B92F5A3517}" type="datetimeFigureOut">
              <a:rPr lang="en-US" smtClean="0"/>
              <a:pPr/>
              <a:t>7/14/2010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6B3CB4-8AD0-4B54-9170-E887D9527F7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562600" y="1447800"/>
            <a:ext cx="3429000" cy="5105400"/>
          </a:xfrm>
        </p:spPr>
        <p:txBody>
          <a:bodyPr>
            <a:noAutofit/>
          </a:bodyPr>
          <a:lstStyle/>
          <a:p>
            <a:r>
              <a:rPr lang="en-US" sz="4400" b="1" dirty="0" smtClean="0">
                <a:solidFill>
                  <a:schemeClr val="tx2">
                    <a:lumMod val="50000"/>
                  </a:schemeClr>
                </a:solidFill>
                <a:latin typeface="Arial" pitchFamily="34" charset="0"/>
                <a:cs typeface="Arial" pitchFamily="34" charset="0"/>
              </a:rPr>
              <a:t>Five </a:t>
            </a:r>
          </a:p>
          <a:p>
            <a:r>
              <a:rPr lang="en-US" sz="4400" b="1" dirty="0" smtClean="0">
                <a:solidFill>
                  <a:schemeClr val="tx2">
                    <a:lumMod val="50000"/>
                  </a:schemeClr>
                </a:solidFill>
                <a:latin typeface="Arial" pitchFamily="34" charset="0"/>
                <a:cs typeface="Arial" pitchFamily="34" charset="0"/>
              </a:rPr>
              <a:t>Ways </a:t>
            </a:r>
          </a:p>
          <a:p>
            <a:r>
              <a:rPr lang="en-US" sz="4400" b="1" dirty="0" smtClean="0">
                <a:solidFill>
                  <a:schemeClr val="tx2">
                    <a:lumMod val="50000"/>
                  </a:schemeClr>
                </a:solidFill>
                <a:latin typeface="Arial" pitchFamily="34" charset="0"/>
                <a:cs typeface="Arial" pitchFamily="34" charset="0"/>
              </a:rPr>
              <a:t>to Encourage Others</a:t>
            </a:r>
            <a:endParaRPr lang="en-US" sz="4400" b="1" dirty="0">
              <a:solidFill>
                <a:schemeClr val="tx2">
                  <a:lumMod val="50000"/>
                </a:schemeClr>
              </a:solidFill>
              <a:latin typeface="Arial" pitchFamily="34" charset="0"/>
              <a:cs typeface="Arial" pitchFamily="34" charset="0"/>
            </a:endParaRPr>
          </a:p>
        </p:txBody>
      </p:sp>
      <p:pic>
        <p:nvPicPr>
          <p:cNvPr id="4" name="Picture 3"/>
          <p:cNvPicPr>
            <a:picLocks noChangeAspect="1" noChangeArrowheads="1"/>
          </p:cNvPicPr>
          <p:nvPr/>
        </p:nvPicPr>
        <p:blipFill>
          <a:blip r:embed="rId3"/>
          <a:srcRect/>
          <a:stretch>
            <a:fillRect/>
          </a:stretch>
        </p:blipFill>
        <p:spPr bwMode="auto">
          <a:xfrm>
            <a:off x="0" y="0"/>
            <a:ext cx="54864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2209800"/>
            <a:ext cx="6477000" cy="2246769"/>
          </a:xfrm>
          <a:prstGeom prst="rect">
            <a:avLst/>
          </a:prstGeom>
          <a:noFill/>
        </p:spPr>
        <p:txBody>
          <a:bodyPr wrap="square" rtlCol="0">
            <a:spAutoFit/>
          </a:bodyPr>
          <a:lstStyle/>
          <a:p>
            <a:pPr algn="ctr"/>
            <a:r>
              <a:rPr lang="en-US" sz="2400" b="1" i="1" dirty="0" smtClean="0">
                <a:solidFill>
                  <a:srgbClr val="C00000"/>
                </a:solidFill>
                <a:latin typeface="Arial" pitchFamily="34" charset="0"/>
                <a:cs typeface="Arial" pitchFamily="34" charset="0"/>
              </a:rPr>
              <a:t>“</a:t>
            </a:r>
            <a:r>
              <a:rPr lang="en-US" sz="2800" b="1" i="1" dirty="0" smtClean="0">
                <a:solidFill>
                  <a:srgbClr val="C00000"/>
                </a:solidFill>
                <a:latin typeface="Arial" pitchFamily="34" charset="0"/>
                <a:cs typeface="Arial" pitchFamily="34" charset="0"/>
              </a:rPr>
              <a:t>Now may our Lord Jesus Christ Himself, and our God and Father, who has loved us and given us everlasting consolation and good hope by grace.</a:t>
            </a:r>
            <a:r>
              <a:rPr lang="en-US" sz="2400" b="1" i="1" dirty="0" smtClean="0">
                <a:solidFill>
                  <a:srgbClr val="C00000"/>
                </a:solidFill>
                <a:latin typeface="Arial" pitchFamily="34" charset="0"/>
                <a:cs typeface="Arial" pitchFamily="34" charset="0"/>
              </a:rPr>
              <a:t>”</a:t>
            </a:r>
            <a:endParaRPr lang="en-US" sz="2400" b="1" i="1" dirty="0">
              <a:solidFill>
                <a:srgbClr val="C00000"/>
              </a:solidFill>
              <a:latin typeface="Arial" pitchFamily="34" charset="0"/>
              <a:cs typeface="Arial" pitchFamily="34" charset="0"/>
            </a:endParaRPr>
          </a:p>
        </p:txBody>
      </p:sp>
      <p:sp>
        <p:nvSpPr>
          <p:cNvPr id="4" name="TextBox 3"/>
          <p:cNvSpPr txBox="1"/>
          <p:nvPr/>
        </p:nvSpPr>
        <p:spPr>
          <a:xfrm>
            <a:off x="1905000" y="1447800"/>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2 Thessalonians 2:16</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2209800"/>
            <a:ext cx="6477000" cy="2677656"/>
          </a:xfrm>
          <a:prstGeom prst="rect">
            <a:avLst/>
          </a:prstGeom>
          <a:noFill/>
        </p:spPr>
        <p:txBody>
          <a:bodyPr wrap="square" rtlCol="0">
            <a:spAutoFit/>
          </a:bodyPr>
          <a:lstStyle/>
          <a:p>
            <a:pPr algn="ctr"/>
            <a:r>
              <a:rPr lang="en-US" sz="2400" b="1" i="1" dirty="0" smtClean="0">
                <a:solidFill>
                  <a:srgbClr val="C00000"/>
                </a:solidFill>
                <a:latin typeface="Arial" pitchFamily="34" charset="0"/>
                <a:cs typeface="Arial" pitchFamily="34" charset="0"/>
              </a:rPr>
              <a:t>“</a:t>
            </a:r>
            <a:r>
              <a:rPr lang="en-US" sz="2800" b="1" i="1" dirty="0" smtClean="0">
                <a:solidFill>
                  <a:srgbClr val="C00000"/>
                </a:solidFill>
                <a:latin typeface="Arial" pitchFamily="34" charset="0"/>
                <a:cs typeface="Arial" pitchFamily="34" charset="0"/>
              </a:rPr>
              <a:t>Then the churches throughout all Judea, Galilee, and Samaria had peace and were edified. And walking in the fear of the Lord and in the comfort of the Holy Spirit, they were multiplied.</a:t>
            </a:r>
            <a:r>
              <a:rPr lang="en-US" sz="2400" b="1" i="1" dirty="0" smtClean="0">
                <a:solidFill>
                  <a:srgbClr val="C00000"/>
                </a:solidFill>
                <a:latin typeface="Arial" pitchFamily="34" charset="0"/>
                <a:cs typeface="Arial" pitchFamily="34" charset="0"/>
              </a:rPr>
              <a:t>”</a:t>
            </a:r>
            <a:endParaRPr lang="en-US" sz="2400" b="1" i="1" dirty="0">
              <a:solidFill>
                <a:srgbClr val="C00000"/>
              </a:solidFill>
              <a:latin typeface="Arial" pitchFamily="34" charset="0"/>
              <a:cs typeface="Arial" pitchFamily="34" charset="0"/>
            </a:endParaRPr>
          </a:p>
        </p:txBody>
      </p:sp>
      <p:sp>
        <p:nvSpPr>
          <p:cNvPr id="4" name="TextBox 3"/>
          <p:cNvSpPr txBox="1"/>
          <p:nvPr/>
        </p:nvSpPr>
        <p:spPr>
          <a:xfrm>
            <a:off x="1676400" y="1447800"/>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Acts 9:31</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2209800"/>
            <a:ext cx="6477000" cy="2246769"/>
          </a:xfrm>
          <a:prstGeom prst="rect">
            <a:avLst/>
          </a:prstGeom>
          <a:noFill/>
        </p:spPr>
        <p:txBody>
          <a:bodyPr wrap="square" rtlCol="0">
            <a:spAutoFit/>
          </a:bodyPr>
          <a:lstStyle/>
          <a:p>
            <a:pPr algn="ctr"/>
            <a:r>
              <a:rPr lang="en-US" sz="2800" b="1" i="1" dirty="0" smtClean="0">
                <a:solidFill>
                  <a:srgbClr val="C00000"/>
                </a:solidFill>
                <a:latin typeface="Arial" pitchFamily="34" charset="0"/>
                <a:cs typeface="Arial" pitchFamily="34" charset="0"/>
              </a:rPr>
              <a:t>“For whatever things were written before were written for our learning, that we through the patience and </a:t>
            </a:r>
            <a:r>
              <a:rPr lang="en-US" sz="2800" b="1" dirty="0" smtClean="0">
                <a:latin typeface="Arial" pitchFamily="34" charset="0"/>
                <a:cs typeface="Arial" pitchFamily="34" charset="0"/>
              </a:rPr>
              <a:t>comfort of the Scriptures </a:t>
            </a:r>
            <a:r>
              <a:rPr lang="en-US" sz="2800" b="1" i="1" dirty="0" smtClean="0">
                <a:solidFill>
                  <a:srgbClr val="C00000"/>
                </a:solidFill>
                <a:latin typeface="Arial" pitchFamily="34" charset="0"/>
                <a:cs typeface="Arial" pitchFamily="34" charset="0"/>
              </a:rPr>
              <a:t>might have hope.”</a:t>
            </a:r>
            <a:endParaRPr lang="en-US" sz="2800" b="1" i="1" dirty="0">
              <a:solidFill>
                <a:srgbClr val="C00000"/>
              </a:solidFill>
              <a:latin typeface="Arial" pitchFamily="34" charset="0"/>
              <a:cs typeface="Arial" pitchFamily="34" charset="0"/>
            </a:endParaRPr>
          </a:p>
        </p:txBody>
      </p:sp>
      <p:sp>
        <p:nvSpPr>
          <p:cNvPr id="4" name="TextBox 3"/>
          <p:cNvSpPr txBox="1"/>
          <p:nvPr/>
        </p:nvSpPr>
        <p:spPr>
          <a:xfrm>
            <a:off x="1905000" y="1447800"/>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Romans 15:4</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2209800"/>
            <a:ext cx="6477000" cy="1384995"/>
          </a:xfrm>
          <a:prstGeom prst="rect">
            <a:avLst/>
          </a:prstGeom>
          <a:noFill/>
        </p:spPr>
        <p:txBody>
          <a:bodyPr wrap="square" rtlCol="0">
            <a:spAutoFit/>
          </a:bodyPr>
          <a:lstStyle/>
          <a:p>
            <a:pPr algn="ctr"/>
            <a:r>
              <a:rPr lang="en-US" sz="2400" b="1" i="1" dirty="0" smtClean="0">
                <a:solidFill>
                  <a:srgbClr val="C00000"/>
                </a:solidFill>
                <a:latin typeface="Arial" pitchFamily="34" charset="0"/>
                <a:cs typeface="Arial" pitchFamily="34" charset="0"/>
              </a:rPr>
              <a:t>“</a:t>
            </a:r>
            <a:r>
              <a:rPr lang="en-US" sz="2800" b="1" i="1" dirty="0" smtClean="0">
                <a:solidFill>
                  <a:srgbClr val="C00000"/>
                </a:solidFill>
                <a:latin typeface="Arial" pitchFamily="34" charset="0"/>
                <a:cs typeface="Arial" pitchFamily="34" charset="0"/>
              </a:rPr>
              <a:t>And I appeal to you, brethren, bear with the</a:t>
            </a:r>
            <a:r>
              <a:rPr lang="en-US" sz="2800" b="1" i="1" dirty="0" smtClean="0">
                <a:solidFill>
                  <a:srgbClr val="FF0000"/>
                </a:solidFill>
                <a:latin typeface="Arial" pitchFamily="34" charset="0"/>
                <a:cs typeface="Arial" pitchFamily="34" charset="0"/>
              </a:rPr>
              <a:t> </a:t>
            </a:r>
            <a:r>
              <a:rPr lang="en-US" sz="2800" b="1" dirty="0" smtClean="0">
                <a:latin typeface="Arial" pitchFamily="34" charset="0"/>
                <a:cs typeface="Arial" pitchFamily="34" charset="0"/>
              </a:rPr>
              <a:t>word of exhortation</a:t>
            </a:r>
            <a:r>
              <a:rPr lang="en-US" sz="2800" b="1" i="1" dirty="0" smtClean="0">
                <a:latin typeface="Arial" pitchFamily="34" charset="0"/>
                <a:cs typeface="Arial" pitchFamily="34" charset="0"/>
              </a:rPr>
              <a:t>,</a:t>
            </a:r>
            <a:r>
              <a:rPr lang="en-US" sz="2800" b="1" i="1" dirty="0" smtClean="0">
                <a:solidFill>
                  <a:srgbClr val="C00000"/>
                </a:solidFill>
                <a:latin typeface="Arial" pitchFamily="34" charset="0"/>
                <a:cs typeface="Arial" pitchFamily="34" charset="0"/>
              </a:rPr>
              <a:t> for I have written to you in few words.</a:t>
            </a:r>
            <a:r>
              <a:rPr lang="en-US" sz="2400" b="1" i="1" dirty="0" smtClean="0">
                <a:solidFill>
                  <a:srgbClr val="C00000"/>
                </a:solidFill>
                <a:latin typeface="Arial" pitchFamily="34" charset="0"/>
                <a:cs typeface="Arial" pitchFamily="34" charset="0"/>
              </a:rPr>
              <a:t>”</a:t>
            </a:r>
            <a:endParaRPr lang="en-US" sz="2400" b="1" i="1" dirty="0">
              <a:solidFill>
                <a:srgbClr val="C00000"/>
              </a:solidFill>
              <a:latin typeface="Arial" pitchFamily="34" charset="0"/>
              <a:cs typeface="Arial" pitchFamily="34" charset="0"/>
            </a:endParaRPr>
          </a:p>
        </p:txBody>
      </p:sp>
      <p:sp>
        <p:nvSpPr>
          <p:cNvPr id="4" name="TextBox 3"/>
          <p:cNvSpPr txBox="1"/>
          <p:nvPr/>
        </p:nvSpPr>
        <p:spPr>
          <a:xfrm>
            <a:off x="1905000" y="1447800"/>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Hebrews 13:22</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2209800"/>
            <a:ext cx="6477000" cy="1815882"/>
          </a:xfrm>
          <a:prstGeom prst="rect">
            <a:avLst/>
          </a:prstGeom>
          <a:noFill/>
        </p:spPr>
        <p:txBody>
          <a:bodyPr wrap="square" rtlCol="0">
            <a:spAutoFit/>
          </a:bodyPr>
          <a:lstStyle/>
          <a:p>
            <a:pPr algn="ctr"/>
            <a:r>
              <a:rPr lang="en-US" sz="2800" b="1" i="1" dirty="0" smtClean="0">
                <a:solidFill>
                  <a:srgbClr val="C00000"/>
                </a:solidFill>
                <a:latin typeface="Arial" pitchFamily="34" charset="0"/>
                <a:cs typeface="Arial" pitchFamily="34" charset="0"/>
              </a:rPr>
              <a:t>“For we have great joy and consolation in your love, because the hearts of the saints have been</a:t>
            </a:r>
            <a:r>
              <a:rPr lang="en-US" sz="2800" b="1" i="1" dirty="0" smtClean="0">
                <a:solidFill>
                  <a:srgbClr val="FF0000"/>
                </a:solidFill>
                <a:latin typeface="Arial" pitchFamily="34" charset="0"/>
                <a:cs typeface="Arial" pitchFamily="34" charset="0"/>
              </a:rPr>
              <a:t> </a:t>
            </a:r>
            <a:r>
              <a:rPr lang="en-US" sz="2800" b="1" dirty="0" smtClean="0">
                <a:latin typeface="Arial" pitchFamily="34" charset="0"/>
                <a:cs typeface="Arial" pitchFamily="34" charset="0"/>
              </a:rPr>
              <a:t>refreshed by you</a:t>
            </a:r>
            <a:r>
              <a:rPr lang="en-US" sz="2800" b="1" i="1" dirty="0" smtClean="0">
                <a:latin typeface="Arial" pitchFamily="34" charset="0"/>
                <a:cs typeface="Arial" pitchFamily="34" charset="0"/>
              </a:rPr>
              <a:t>,</a:t>
            </a:r>
            <a:r>
              <a:rPr lang="en-US" sz="2800" b="1" i="1" dirty="0" smtClean="0">
                <a:solidFill>
                  <a:srgbClr val="FF0000"/>
                </a:solidFill>
                <a:latin typeface="Arial" pitchFamily="34" charset="0"/>
                <a:cs typeface="Arial" pitchFamily="34" charset="0"/>
              </a:rPr>
              <a:t> </a:t>
            </a:r>
            <a:r>
              <a:rPr lang="en-US" sz="2800" b="1" i="1" dirty="0" smtClean="0">
                <a:solidFill>
                  <a:srgbClr val="C00000"/>
                </a:solidFill>
                <a:latin typeface="Arial" pitchFamily="34" charset="0"/>
                <a:cs typeface="Arial" pitchFamily="34" charset="0"/>
              </a:rPr>
              <a:t>brother.”</a:t>
            </a:r>
            <a:endParaRPr lang="en-US" sz="2800" b="1" i="1" dirty="0">
              <a:solidFill>
                <a:srgbClr val="C00000"/>
              </a:solidFill>
              <a:latin typeface="Arial" pitchFamily="34" charset="0"/>
              <a:cs typeface="Arial" pitchFamily="34" charset="0"/>
            </a:endParaRPr>
          </a:p>
        </p:txBody>
      </p:sp>
      <p:sp>
        <p:nvSpPr>
          <p:cNvPr id="4" name="TextBox 3"/>
          <p:cNvSpPr txBox="1"/>
          <p:nvPr/>
        </p:nvSpPr>
        <p:spPr>
          <a:xfrm>
            <a:off x="1905000" y="1447800"/>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Philemon 1:7</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457200"/>
            <a:ext cx="6681637" cy="707886"/>
          </a:xfrm>
          <a:prstGeom prst="rect">
            <a:avLst/>
          </a:prstGeom>
          <a:noFill/>
        </p:spPr>
        <p:txBody>
          <a:bodyPr wrap="none" rtlCol="0">
            <a:spAutoFit/>
          </a:bodyPr>
          <a:lstStyle/>
          <a:p>
            <a:pPr algn="ctr"/>
            <a:r>
              <a:rPr lang="en-US" sz="4000" b="1" dirty="0" smtClean="0">
                <a:solidFill>
                  <a:schemeClr val="bg2"/>
                </a:solidFill>
                <a:latin typeface="Arial" pitchFamily="34" charset="0"/>
                <a:cs typeface="Arial" pitchFamily="34" charset="0"/>
              </a:rPr>
              <a:t>The Example </a:t>
            </a:r>
            <a:r>
              <a:rPr lang="en-US" sz="4000" b="1" dirty="0" smtClean="0">
                <a:solidFill>
                  <a:schemeClr val="bg2"/>
                </a:solidFill>
                <a:latin typeface="Arial" pitchFamily="34" charset="0"/>
                <a:cs typeface="Arial" pitchFamily="34" charset="0"/>
              </a:rPr>
              <a:t>of Barnabas</a:t>
            </a:r>
            <a:endParaRPr lang="en-US" sz="4000" b="1" dirty="0">
              <a:solidFill>
                <a:schemeClr val="bg2"/>
              </a:solidFill>
              <a:latin typeface="Arial" pitchFamily="34" charset="0"/>
              <a:cs typeface="Arial" pitchFamily="34" charset="0"/>
            </a:endParaRPr>
          </a:p>
        </p:txBody>
      </p:sp>
      <p:pic>
        <p:nvPicPr>
          <p:cNvPr id="3" name="Picture 4"/>
          <p:cNvPicPr>
            <a:picLocks noChangeAspect="1" noChangeArrowheads="1"/>
          </p:cNvPicPr>
          <p:nvPr/>
        </p:nvPicPr>
        <p:blipFill>
          <a:blip r:embed="rId3"/>
          <a:srcRect/>
          <a:stretch>
            <a:fillRect/>
          </a:stretch>
        </p:blipFill>
        <p:spPr bwMode="auto">
          <a:xfrm>
            <a:off x="152400" y="1159087"/>
            <a:ext cx="2209800" cy="5622713"/>
          </a:xfrm>
          <a:prstGeom prst="rect">
            <a:avLst/>
          </a:prstGeom>
          <a:noFill/>
          <a:ln w="12700">
            <a:noFill/>
            <a:miter lim="800000"/>
            <a:headEnd/>
            <a:tailEnd/>
          </a:ln>
        </p:spPr>
      </p:pic>
      <p:pic>
        <p:nvPicPr>
          <p:cNvPr id="4" name="Picture 3"/>
          <p:cNvPicPr>
            <a:picLocks noChangeAspect="1" noChangeArrowheads="1"/>
          </p:cNvPicPr>
          <p:nvPr/>
        </p:nvPicPr>
        <p:blipFill>
          <a:blip r:embed="rId4">
            <a:duotone>
              <a:prstClr val="black"/>
              <a:srgbClr val="D9C3A5">
                <a:tint val="50000"/>
                <a:satMod val="180000"/>
              </a:srgbClr>
            </a:duotone>
          </a:blip>
          <a:srcRect/>
          <a:stretch>
            <a:fillRect/>
          </a:stretch>
        </p:blipFill>
        <p:spPr bwMode="auto">
          <a:xfrm>
            <a:off x="2057400" y="1676400"/>
            <a:ext cx="7086602" cy="5181600"/>
          </a:xfrm>
          <a:prstGeom prst="rect">
            <a:avLst/>
          </a:prstGeom>
          <a:noFill/>
          <a:ln w="9525">
            <a:noFill/>
            <a:miter lim="800000"/>
            <a:headEnd/>
            <a:tailEnd/>
          </a:ln>
          <a:effectLst/>
        </p:spPr>
      </p:pic>
      <p:sp>
        <p:nvSpPr>
          <p:cNvPr id="5" name="TextBox 4"/>
          <p:cNvSpPr txBox="1"/>
          <p:nvPr/>
        </p:nvSpPr>
        <p:spPr>
          <a:xfrm>
            <a:off x="3124200" y="2438400"/>
            <a:ext cx="4953000" cy="3539430"/>
          </a:xfrm>
          <a:prstGeom prst="rect">
            <a:avLst/>
          </a:prstGeom>
          <a:noFill/>
        </p:spPr>
        <p:txBody>
          <a:bodyPr wrap="square" rtlCol="0">
            <a:spAutoFit/>
          </a:bodyPr>
          <a:lstStyle/>
          <a:p>
            <a:pPr algn="ctr"/>
            <a:r>
              <a:rPr lang="en-US" sz="2800" i="1" dirty="0" smtClean="0">
                <a:solidFill>
                  <a:srgbClr val="C00000"/>
                </a:solidFill>
                <a:latin typeface="Arial" pitchFamily="34" charset="0"/>
                <a:cs typeface="Arial" pitchFamily="34" charset="0"/>
              </a:rPr>
              <a:t>“And </a:t>
            </a:r>
            <a:r>
              <a:rPr lang="en-US" sz="2800" i="1" dirty="0" err="1" smtClean="0">
                <a:solidFill>
                  <a:srgbClr val="C00000"/>
                </a:solidFill>
                <a:latin typeface="Arial" pitchFamily="34" charset="0"/>
                <a:cs typeface="Arial" pitchFamily="34" charset="0"/>
              </a:rPr>
              <a:t>Joses</a:t>
            </a:r>
            <a:r>
              <a:rPr lang="en-US" sz="2800" i="1" dirty="0" smtClean="0">
                <a:solidFill>
                  <a:srgbClr val="C00000"/>
                </a:solidFill>
                <a:latin typeface="Arial" pitchFamily="34" charset="0"/>
                <a:cs typeface="Arial" pitchFamily="34" charset="0"/>
              </a:rPr>
              <a:t>, who was also named Barnabas by the apostles (which is translated Son of Encouragement), a Levite of the country of Cyprus, having land, sold it, and brought the money and laid it at the apostles' feet.”</a:t>
            </a:r>
            <a:endParaRPr lang="en-US" sz="2800" i="1" dirty="0">
              <a:solidFill>
                <a:srgbClr val="C00000"/>
              </a:solidFill>
              <a:latin typeface="Arial" pitchFamily="34" charset="0"/>
              <a:cs typeface="Arial" pitchFamily="34" charset="0"/>
            </a:endParaRPr>
          </a:p>
        </p:txBody>
      </p:sp>
      <p:sp>
        <p:nvSpPr>
          <p:cNvPr id="6" name="TextBox 5"/>
          <p:cNvSpPr txBox="1"/>
          <p:nvPr/>
        </p:nvSpPr>
        <p:spPr>
          <a:xfrm>
            <a:off x="3657600" y="1981200"/>
            <a:ext cx="3657600" cy="584775"/>
          </a:xfrm>
          <a:prstGeom prst="rect">
            <a:avLst/>
          </a:prstGeom>
          <a:noFill/>
        </p:spPr>
        <p:txBody>
          <a:bodyPr wrap="square" rtlCol="0">
            <a:spAutoFit/>
          </a:bodyPr>
          <a:lstStyle/>
          <a:p>
            <a:pPr algn="ctr"/>
            <a:r>
              <a:rPr lang="en-US" sz="3200" b="1" u="sng" dirty="0" smtClean="0">
                <a:solidFill>
                  <a:srgbClr val="C00000"/>
                </a:solidFill>
                <a:latin typeface="Arial" pitchFamily="34" charset="0"/>
                <a:cs typeface="Arial" pitchFamily="34" charset="0"/>
              </a:rPr>
              <a:t>Acts 4:36,37</a:t>
            </a:r>
            <a:endParaRPr lang="en-US" sz="3200" b="1" u="sng"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p:val>
                                            <p:fltVal val="0.5"/>
                                          </p:val>
                                        </p:tav>
                                        <p:tav tm="100000">
                                          <p:val>
                                            <p:strVal val="#ppt_x"/>
                                          </p:val>
                                        </p:tav>
                                      </p:tavLst>
                                    </p:anim>
                                    <p:anim calcmode="lin" valueType="num">
                                      <p:cBhvr>
                                        <p:cTn id="10" dur="1000" fill="hold"/>
                                        <p:tgtEl>
                                          <p:spTgt spid="6"/>
                                        </p:tgtEl>
                                        <p:attrNameLst>
                                          <p:attrName>ppt_y</p:attrName>
                                        </p:attrNameLst>
                                      </p:cBhvr>
                                      <p:tavLst>
                                        <p:tav tm="0">
                                          <p:val>
                                            <p:fltVal val="0.5"/>
                                          </p:val>
                                        </p:tav>
                                        <p:tav tm="100000">
                                          <p:val>
                                            <p:strVal val="#ppt_y"/>
                                          </p:val>
                                        </p:tav>
                                      </p:tavLst>
                                    </p:anim>
                                  </p:childTnLst>
                                </p:cTn>
                              </p:par>
                              <p:par>
                                <p:cTn id="11" presetID="23" presetClass="entr" presetSubtype="52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ppt_x</p:attrName>
                                        </p:attrNameLst>
                                      </p:cBhvr>
                                      <p:tavLst>
                                        <p:tav tm="0">
                                          <p:val>
                                            <p:fltVal val="0.5"/>
                                          </p:val>
                                        </p:tav>
                                        <p:tav tm="100000">
                                          <p:val>
                                            <p:strVal val="#ppt_x"/>
                                          </p:val>
                                        </p:tav>
                                      </p:tavLst>
                                    </p:anim>
                                    <p:anim calcmode="lin" valueType="num">
                                      <p:cBhvr>
                                        <p:cTn id="16" dur="1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3600" b="1" u="sng" dirty="0" smtClean="0">
                <a:solidFill>
                  <a:schemeClr val="bg2"/>
                </a:solidFill>
                <a:latin typeface="Arial" pitchFamily="34" charset="0"/>
                <a:cs typeface="Arial" pitchFamily="34" charset="0"/>
              </a:rPr>
              <a:t>I Will Encourage Others </a:t>
            </a:r>
            <a:r>
              <a:rPr lang="en-US" sz="3600" b="1" u="sng" dirty="0" smtClean="0">
                <a:solidFill>
                  <a:schemeClr val="bg2"/>
                </a:solidFill>
                <a:latin typeface="Arial" pitchFamily="34" charset="0"/>
                <a:cs typeface="Arial" pitchFamily="34" charset="0"/>
              </a:rPr>
              <a:t>by Practicing </a:t>
            </a:r>
            <a:r>
              <a:rPr lang="en-US" sz="3600" b="1" u="sng" dirty="0" smtClean="0">
                <a:solidFill>
                  <a:schemeClr val="bg2"/>
                </a:solidFill>
                <a:latin typeface="Arial" pitchFamily="34" charset="0"/>
                <a:cs typeface="Arial" pitchFamily="34" charset="0"/>
              </a:rPr>
              <a:t>Good Stewardship</a:t>
            </a:r>
            <a:endParaRPr lang="en-US" sz="3600" b="1" u="sng" dirty="0">
              <a:solidFill>
                <a:schemeClr val="bg2"/>
              </a:solidFill>
              <a:latin typeface="Arial" pitchFamily="34" charset="0"/>
              <a:cs typeface="Arial" pitchFamily="34" charset="0"/>
            </a:endParaRPr>
          </a:p>
        </p:txBody>
      </p:sp>
      <p:sp>
        <p:nvSpPr>
          <p:cNvPr id="5" name="TextBox 4"/>
          <p:cNvSpPr txBox="1"/>
          <p:nvPr/>
        </p:nvSpPr>
        <p:spPr>
          <a:xfrm>
            <a:off x="4343400" y="1676400"/>
            <a:ext cx="4495800" cy="5047536"/>
          </a:xfrm>
          <a:prstGeom prst="rect">
            <a:avLst/>
          </a:prstGeom>
          <a:noFill/>
        </p:spPr>
        <p:txBody>
          <a:bodyPr wrap="square" rtlCol="0">
            <a:spAutoFit/>
          </a:bodyPr>
          <a:lstStyle/>
          <a:p>
            <a:pPr marL="457200" indent="-457200">
              <a:spcAft>
                <a:spcPts val="1200"/>
              </a:spcAft>
              <a:buClr>
                <a:schemeClr val="tx1"/>
              </a:buClr>
              <a:buFont typeface="Wingdings 2" pitchFamily="18" charset="2"/>
              <a:buChar char="ö"/>
            </a:pPr>
            <a:r>
              <a:rPr lang="en-US" sz="3200" b="1" dirty="0" smtClean="0">
                <a:latin typeface="Arial" pitchFamily="34" charset="0"/>
                <a:cs typeface="Arial" pitchFamily="34" charset="0"/>
              </a:rPr>
              <a:t>Difference between ownership and stewardship</a:t>
            </a:r>
          </a:p>
          <a:p>
            <a:r>
              <a:rPr lang="en-US" sz="2400" b="1" i="1" dirty="0" smtClean="0">
                <a:solidFill>
                  <a:schemeClr val="bg2"/>
                </a:solidFill>
                <a:latin typeface="Arial Narrow" pitchFamily="34" charset="0"/>
              </a:rPr>
              <a:t>“If anyone speaks, let him speak as the oracles of God. If anyone ministers, let him do it as with the ability which God supplies, that in all things God may be glorified through Jesus Christ, to whom belong the glory and the dominion forever and ever. Amen.” </a:t>
            </a:r>
            <a:r>
              <a:rPr lang="en-US" sz="2400" b="1" i="1" dirty="0" smtClean="0">
                <a:solidFill>
                  <a:schemeClr val="bg2"/>
                </a:solidFill>
                <a:latin typeface="Arial Narrow" pitchFamily="34" charset="0"/>
              </a:rPr>
              <a:t/>
            </a:r>
            <a:br>
              <a:rPr lang="en-US" sz="2400" b="1" i="1" dirty="0" smtClean="0">
                <a:solidFill>
                  <a:schemeClr val="bg2"/>
                </a:solidFill>
                <a:latin typeface="Arial Narrow" pitchFamily="34" charset="0"/>
              </a:rPr>
            </a:br>
            <a:r>
              <a:rPr lang="en-US" sz="2400" b="1" i="1" dirty="0" smtClean="0">
                <a:solidFill>
                  <a:schemeClr val="bg2"/>
                </a:solidFill>
                <a:latin typeface="Arial Narrow" pitchFamily="34" charset="0"/>
              </a:rPr>
              <a:t>{</a:t>
            </a:r>
            <a:r>
              <a:rPr lang="en-US" sz="2400" b="1" i="1" dirty="0" smtClean="0">
                <a:solidFill>
                  <a:schemeClr val="bg2"/>
                </a:solidFill>
                <a:latin typeface="Arial Narrow" pitchFamily="34" charset="0"/>
              </a:rPr>
              <a:t>1 Peter 4:11}</a:t>
            </a:r>
            <a:endParaRPr lang="en-US" sz="2400" b="1" i="1" dirty="0">
              <a:solidFill>
                <a:schemeClr val="bg2"/>
              </a:solidFill>
              <a:latin typeface="Arial Narrow" pitchFamily="34" charset="0"/>
            </a:endParaRPr>
          </a:p>
        </p:txBody>
      </p:sp>
      <p:pic>
        <p:nvPicPr>
          <p:cNvPr id="6" name="Picture 2" descr="http://www.ayoswebdesign.com/images/blog/kids_sharing.jpg"/>
          <p:cNvPicPr>
            <a:picLocks noChangeAspect="1" noChangeArrowheads="1"/>
          </p:cNvPicPr>
          <p:nvPr/>
        </p:nvPicPr>
        <p:blipFill>
          <a:blip r:embed="rId3"/>
          <a:srcRect/>
          <a:stretch>
            <a:fillRect/>
          </a:stretch>
        </p:blipFill>
        <p:spPr bwMode="auto">
          <a:xfrm>
            <a:off x="0" y="1905000"/>
            <a:ext cx="4448802" cy="4724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43400" y="1676400"/>
            <a:ext cx="4495800" cy="4662815"/>
          </a:xfrm>
          <a:prstGeom prst="rect">
            <a:avLst/>
          </a:prstGeom>
          <a:noFill/>
        </p:spPr>
        <p:txBody>
          <a:bodyPr wrap="square" rtlCol="0">
            <a:spAutoFit/>
          </a:bodyPr>
          <a:lstStyle/>
          <a:p>
            <a:pPr marL="457200" indent="-457200">
              <a:spcAft>
                <a:spcPts val="600"/>
              </a:spcAft>
              <a:buClr>
                <a:schemeClr val="tx1"/>
              </a:buClr>
              <a:buFont typeface="Wingdings 2" pitchFamily="18" charset="2"/>
              <a:buChar char="ö"/>
            </a:pPr>
            <a:r>
              <a:rPr lang="en-US" sz="3200" b="1" dirty="0" smtClean="0">
                <a:latin typeface="Arial" pitchFamily="34" charset="0"/>
                <a:cs typeface="Arial" pitchFamily="34" charset="0"/>
              </a:rPr>
              <a:t>God does not ask us to give what we do not </a:t>
            </a:r>
            <a:r>
              <a:rPr lang="en-US" sz="3200" b="1" dirty="0" smtClean="0">
                <a:latin typeface="Arial" pitchFamily="34" charset="0"/>
                <a:cs typeface="Arial" pitchFamily="34" charset="0"/>
              </a:rPr>
              <a:t>have.</a:t>
            </a:r>
            <a:endParaRPr lang="en-US" sz="3200" b="1" dirty="0" smtClean="0">
              <a:latin typeface="Arial" pitchFamily="34" charset="0"/>
              <a:cs typeface="Arial" pitchFamily="34" charset="0"/>
            </a:endParaRPr>
          </a:p>
          <a:p>
            <a:r>
              <a:rPr lang="en-US" sz="2800" b="1" i="1" dirty="0" smtClean="0">
                <a:solidFill>
                  <a:schemeClr val="bg2"/>
                </a:solidFill>
                <a:latin typeface="Arial" pitchFamily="34" charset="0"/>
                <a:cs typeface="Arial" pitchFamily="34" charset="0"/>
              </a:rPr>
              <a:t>“Then Peter said, ‘Silver and gold I do not have, but what I do have I give you: In the name of Jesus Christ of Nazareth, rise up and walk.” </a:t>
            </a:r>
            <a:r>
              <a:rPr lang="en-US" sz="2800" b="1" i="1" dirty="0" smtClean="0">
                <a:solidFill>
                  <a:schemeClr val="bg2"/>
                </a:solidFill>
                <a:latin typeface="Arial" pitchFamily="34" charset="0"/>
                <a:cs typeface="Arial" pitchFamily="34" charset="0"/>
              </a:rPr>
              <a:t/>
            </a:r>
            <a:br>
              <a:rPr lang="en-US" sz="2800" b="1" i="1" dirty="0" smtClean="0">
                <a:solidFill>
                  <a:schemeClr val="bg2"/>
                </a:solidFill>
                <a:latin typeface="Arial" pitchFamily="34" charset="0"/>
                <a:cs typeface="Arial" pitchFamily="34" charset="0"/>
              </a:rPr>
            </a:br>
            <a:r>
              <a:rPr lang="en-US" sz="2800" b="1" i="1" dirty="0" smtClean="0">
                <a:solidFill>
                  <a:schemeClr val="bg2"/>
                </a:solidFill>
                <a:latin typeface="Arial" pitchFamily="34" charset="0"/>
                <a:cs typeface="Arial" pitchFamily="34" charset="0"/>
              </a:rPr>
              <a:t>{</a:t>
            </a:r>
            <a:r>
              <a:rPr lang="en-US" sz="2800" b="1" i="1" dirty="0" smtClean="0">
                <a:solidFill>
                  <a:schemeClr val="bg2"/>
                </a:solidFill>
                <a:latin typeface="Arial" pitchFamily="34" charset="0"/>
                <a:cs typeface="Arial" pitchFamily="34" charset="0"/>
              </a:rPr>
              <a:t>Acts 3:6}</a:t>
            </a:r>
            <a:endParaRPr lang="en-US" sz="2800" b="1" i="1" dirty="0">
              <a:solidFill>
                <a:schemeClr val="bg2"/>
              </a:solidFill>
              <a:latin typeface="Arial" pitchFamily="34" charset="0"/>
              <a:cs typeface="Arial" pitchFamily="34" charset="0"/>
            </a:endParaRPr>
          </a:p>
        </p:txBody>
      </p:sp>
      <p:pic>
        <p:nvPicPr>
          <p:cNvPr id="6" name="Picture 2" descr="http://www.ayoswebdesign.com/images/blog/kids_sharing.jpg"/>
          <p:cNvPicPr>
            <a:picLocks noChangeAspect="1" noChangeArrowheads="1"/>
          </p:cNvPicPr>
          <p:nvPr/>
        </p:nvPicPr>
        <p:blipFill>
          <a:blip r:embed="rId3"/>
          <a:srcRect/>
          <a:stretch>
            <a:fillRect/>
          </a:stretch>
        </p:blipFill>
        <p:spPr bwMode="auto">
          <a:xfrm>
            <a:off x="0" y="1905000"/>
            <a:ext cx="4448802" cy="4724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 name="Title 1"/>
          <p:cNvSpPr>
            <a:spLocks noGrp="1"/>
          </p:cNvSpPr>
          <p:nvPr>
            <p:ph type="title"/>
          </p:nvPr>
        </p:nvSpPr>
        <p:spPr/>
        <p:txBody>
          <a:bodyPr>
            <a:noAutofit/>
          </a:bodyPr>
          <a:lstStyle/>
          <a:p>
            <a:r>
              <a:rPr lang="en-US" sz="3600" b="1" u="sng" dirty="0" smtClean="0">
                <a:solidFill>
                  <a:schemeClr val="bg2"/>
                </a:solidFill>
                <a:latin typeface="Arial" pitchFamily="34" charset="0"/>
                <a:cs typeface="Arial" pitchFamily="34" charset="0"/>
              </a:rPr>
              <a:t>I Will Encourage Others </a:t>
            </a:r>
            <a:r>
              <a:rPr lang="en-US" sz="3600" b="1" u="sng" dirty="0" smtClean="0">
                <a:solidFill>
                  <a:schemeClr val="bg2"/>
                </a:solidFill>
                <a:latin typeface="Arial" pitchFamily="34" charset="0"/>
                <a:cs typeface="Arial" pitchFamily="34" charset="0"/>
              </a:rPr>
              <a:t>by Practicing </a:t>
            </a:r>
            <a:r>
              <a:rPr lang="en-US" sz="3600" b="1" u="sng" dirty="0" smtClean="0">
                <a:solidFill>
                  <a:schemeClr val="bg2"/>
                </a:solidFill>
                <a:latin typeface="Arial" pitchFamily="34" charset="0"/>
                <a:cs typeface="Arial" pitchFamily="34" charset="0"/>
              </a:rPr>
              <a:t>Good Stewardship</a:t>
            </a:r>
            <a:endParaRPr lang="en-US" sz="3600" b="1" u="sng"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14800" y="1676400"/>
            <a:ext cx="4724400" cy="4662815"/>
          </a:xfrm>
          <a:prstGeom prst="rect">
            <a:avLst/>
          </a:prstGeom>
          <a:noFill/>
        </p:spPr>
        <p:txBody>
          <a:bodyPr wrap="square" rtlCol="0">
            <a:spAutoFit/>
          </a:bodyPr>
          <a:lstStyle/>
          <a:p>
            <a:pPr marL="457200" indent="-457200">
              <a:spcAft>
                <a:spcPts val="600"/>
              </a:spcAft>
              <a:buClr>
                <a:schemeClr val="tx1"/>
              </a:buClr>
              <a:buFont typeface="Wingdings 2" pitchFamily="18" charset="2"/>
              <a:buChar char="ö"/>
            </a:pPr>
            <a:r>
              <a:rPr lang="en-US" sz="3200" b="1" dirty="0" smtClean="0">
                <a:latin typeface="Arial" pitchFamily="34" charset="0"/>
                <a:cs typeface="Arial" pitchFamily="34" charset="0"/>
              </a:rPr>
              <a:t>Applies to both physical and spiritual needs.</a:t>
            </a:r>
          </a:p>
          <a:p>
            <a:r>
              <a:rPr lang="en-US" sz="2800" b="1" i="1" dirty="0" smtClean="0">
                <a:solidFill>
                  <a:schemeClr val="bg2"/>
                </a:solidFill>
                <a:latin typeface="Arial Narrow" pitchFamily="34" charset="0"/>
              </a:rPr>
              <a:t>“I have shown you in every way, by laboring like this, that you must support the weak. And remember the words of the Lord Jesus, that He said, 'It is more blessed to give than to receive</a:t>
            </a:r>
            <a:r>
              <a:rPr lang="en-US" sz="2800" b="1" i="1" dirty="0" smtClean="0">
                <a:solidFill>
                  <a:schemeClr val="bg2"/>
                </a:solidFill>
                <a:latin typeface="Arial Narrow" pitchFamily="34" charset="0"/>
              </a:rPr>
              <a:t>.’” </a:t>
            </a:r>
            <a:r>
              <a:rPr lang="en-US" sz="2800" b="1" i="1" dirty="0" smtClean="0">
                <a:solidFill>
                  <a:schemeClr val="bg2"/>
                </a:solidFill>
                <a:latin typeface="Arial Narrow" pitchFamily="34" charset="0"/>
              </a:rPr>
              <a:t>{Acts 20:35}</a:t>
            </a:r>
            <a:endParaRPr lang="en-US" sz="2800" b="1" i="1" dirty="0">
              <a:solidFill>
                <a:schemeClr val="bg2"/>
              </a:solidFill>
              <a:latin typeface="Arial Narrow" pitchFamily="34" charset="0"/>
            </a:endParaRPr>
          </a:p>
        </p:txBody>
      </p:sp>
      <p:pic>
        <p:nvPicPr>
          <p:cNvPr id="6" name="Picture 2" descr="http://www.ayoswebdesign.com/images/blog/kids_sharing.jpg"/>
          <p:cNvPicPr>
            <a:picLocks noChangeAspect="1" noChangeArrowheads="1"/>
          </p:cNvPicPr>
          <p:nvPr/>
        </p:nvPicPr>
        <p:blipFill>
          <a:blip r:embed="rId3"/>
          <a:srcRect/>
          <a:stretch>
            <a:fillRect/>
          </a:stretch>
        </p:blipFill>
        <p:spPr bwMode="auto">
          <a:xfrm>
            <a:off x="0" y="1905000"/>
            <a:ext cx="4448802" cy="4724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itle 1"/>
          <p:cNvSpPr>
            <a:spLocks noGrp="1"/>
          </p:cNvSpPr>
          <p:nvPr>
            <p:ph type="title"/>
          </p:nvPr>
        </p:nvSpPr>
        <p:spPr/>
        <p:txBody>
          <a:bodyPr>
            <a:noAutofit/>
          </a:bodyPr>
          <a:lstStyle/>
          <a:p>
            <a:r>
              <a:rPr lang="en-US" sz="3600" b="1" u="sng" dirty="0" smtClean="0">
                <a:solidFill>
                  <a:schemeClr val="bg2"/>
                </a:solidFill>
                <a:latin typeface="Arial" pitchFamily="34" charset="0"/>
                <a:cs typeface="Arial" pitchFamily="34" charset="0"/>
              </a:rPr>
              <a:t>I Will Encourage Others </a:t>
            </a:r>
            <a:r>
              <a:rPr lang="en-US" sz="3600" b="1" u="sng" dirty="0" smtClean="0">
                <a:solidFill>
                  <a:schemeClr val="bg2"/>
                </a:solidFill>
                <a:latin typeface="Arial" pitchFamily="34" charset="0"/>
                <a:cs typeface="Arial" pitchFamily="34" charset="0"/>
              </a:rPr>
              <a:t>by Practicing </a:t>
            </a:r>
            <a:r>
              <a:rPr lang="en-US" sz="3600" b="1" u="sng" dirty="0" smtClean="0">
                <a:solidFill>
                  <a:schemeClr val="bg2"/>
                </a:solidFill>
                <a:latin typeface="Arial" pitchFamily="34" charset="0"/>
                <a:cs typeface="Arial" pitchFamily="34" charset="0"/>
              </a:rPr>
              <a:t>Good Stewardship</a:t>
            </a:r>
            <a:endParaRPr lang="en-US" sz="3600" b="1" u="sng"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4000" b="1" u="sng" dirty="0" smtClean="0">
                <a:solidFill>
                  <a:schemeClr val="bg2"/>
                </a:solidFill>
                <a:latin typeface="Arial" pitchFamily="34" charset="0"/>
                <a:cs typeface="Arial" pitchFamily="34" charset="0"/>
              </a:rPr>
              <a:t>I Will Encourage Others </a:t>
            </a:r>
            <a:r>
              <a:rPr lang="en-US" sz="4000" b="1" u="sng" dirty="0" smtClean="0">
                <a:solidFill>
                  <a:schemeClr val="bg2"/>
                </a:solidFill>
                <a:latin typeface="Arial" pitchFamily="34" charset="0"/>
                <a:cs typeface="Arial" pitchFamily="34" charset="0"/>
              </a:rPr>
              <a:t>by Believing </a:t>
            </a:r>
            <a:r>
              <a:rPr lang="en-US" sz="4000" b="1" u="sng" dirty="0" smtClean="0">
                <a:solidFill>
                  <a:schemeClr val="bg2"/>
                </a:solidFill>
                <a:latin typeface="Arial" pitchFamily="34" charset="0"/>
                <a:cs typeface="Arial" pitchFamily="34" charset="0"/>
              </a:rPr>
              <a:t>in Them</a:t>
            </a:r>
            <a:endParaRPr lang="en-US" sz="4000" b="1" u="sng" dirty="0">
              <a:solidFill>
                <a:schemeClr val="bg2"/>
              </a:solidFill>
              <a:latin typeface="Arial" pitchFamily="34" charset="0"/>
              <a:cs typeface="Arial" pitchFamily="34" charset="0"/>
            </a:endParaRPr>
          </a:p>
        </p:txBody>
      </p:sp>
      <p:sp>
        <p:nvSpPr>
          <p:cNvPr id="5" name="TextBox 4"/>
          <p:cNvSpPr txBox="1"/>
          <p:nvPr/>
        </p:nvSpPr>
        <p:spPr>
          <a:xfrm>
            <a:off x="3429000" y="1676400"/>
            <a:ext cx="5410200" cy="4247317"/>
          </a:xfrm>
          <a:prstGeom prst="rect">
            <a:avLst/>
          </a:prstGeom>
          <a:noFill/>
        </p:spPr>
        <p:txBody>
          <a:bodyPr wrap="square" rtlCol="0">
            <a:spAutoFit/>
          </a:bodyPr>
          <a:lstStyle/>
          <a:p>
            <a:pPr marL="457200" indent="-457200">
              <a:spcAft>
                <a:spcPts val="1200"/>
              </a:spcAft>
              <a:buClr>
                <a:schemeClr val="tx1"/>
              </a:buClr>
              <a:buFont typeface="Wingdings 2" pitchFamily="18" charset="2"/>
              <a:buChar char="ö"/>
            </a:pPr>
            <a:r>
              <a:rPr lang="en-US" sz="3200" b="1" dirty="0" smtClean="0">
                <a:latin typeface="Arial" pitchFamily="34" charset="0"/>
                <a:cs typeface="Arial" pitchFamily="34" charset="0"/>
              </a:rPr>
              <a:t>Barnabas defended Paul as a new Christian.</a:t>
            </a:r>
          </a:p>
          <a:p>
            <a:r>
              <a:rPr lang="en-US" sz="2800" b="1" i="1" dirty="0" smtClean="0">
                <a:solidFill>
                  <a:schemeClr val="bg2"/>
                </a:solidFill>
                <a:latin typeface="Arial Narrow" pitchFamily="34" charset="0"/>
              </a:rPr>
              <a:t>“But Barnabas took him and brought him to the apostles. And he declared to them how he had seen the Lord on the road, and that He had spoken to him, and how he had preached boldly at Damascus in the name of Jesus.” {Acts 9:26}</a:t>
            </a:r>
            <a:endParaRPr lang="en-US" sz="2800" b="1" i="1" dirty="0">
              <a:solidFill>
                <a:schemeClr val="bg2"/>
              </a:solidFill>
              <a:latin typeface="Arial Narrow" pitchFamily="34" charset="0"/>
            </a:endParaRPr>
          </a:p>
        </p:txBody>
      </p:sp>
      <p:pic>
        <p:nvPicPr>
          <p:cNvPr id="7" name="Picture 4"/>
          <p:cNvPicPr>
            <a:picLocks noChangeAspect="1" noChangeArrowheads="1"/>
          </p:cNvPicPr>
          <p:nvPr/>
        </p:nvPicPr>
        <p:blipFill>
          <a:blip r:embed="rId3"/>
          <a:srcRect/>
          <a:stretch>
            <a:fillRect/>
          </a:stretch>
        </p:blipFill>
        <p:spPr bwMode="auto">
          <a:xfrm>
            <a:off x="228600" y="1600200"/>
            <a:ext cx="3048000" cy="52578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762000"/>
            <a:ext cx="9144002" cy="6172200"/>
          </a:xfrm>
          <a:prstGeom prst="rect">
            <a:avLst/>
          </a:prstGeom>
          <a:noFill/>
          <a:ln w="9525">
            <a:noFill/>
            <a:miter lim="800000"/>
            <a:headEnd/>
            <a:tailEnd/>
          </a:ln>
          <a:effectLst/>
        </p:spPr>
      </p:pic>
      <p:sp>
        <p:nvSpPr>
          <p:cNvPr id="3" name="TextBox 2"/>
          <p:cNvSpPr txBox="1"/>
          <p:nvPr/>
        </p:nvSpPr>
        <p:spPr>
          <a:xfrm>
            <a:off x="1295400" y="1676400"/>
            <a:ext cx="6477000" cy="4154984"/>
          </a:xfrm>
          <a:prstGeom prst="rect">
            <a:avLst/>
          </a:prstGeom>
          <a:noFill/>
        </p:spPr>
        <p:txBody>
          <a:bodyPr wrap="square" rtlCol="0">
            <a:spAutoFit/>
          </a:bodyPr>
          <a:lstStyle/>
          <a:p>
            <a:pPr algn="ctr"/>
            <a:r>
              <a:rPr lang="en-US" sz="2400" b="1" i="1" dirty="0" smtClean="0">
                <a:solidFill>
                  <a:srgbClr val="C00000"/>
                </a:solidFill>
                <a:latin typeface="Arial" pitchFamily="34" charset="0"/>
                <a:cs typeface="Arial" pitchFamily="34" charset="0"/>
              </a:rPr>
              <a:t>“For I want you to know what a great conflict I have for you and those in Laodicea, and for as many as have not seen my face in the flesh,</a:t>
            </a:r>
            <a:r>
              <a:rPr lang="en-US" sz="2400" b="1" i="1" dirty="0" smtClean="0">
                <a:solidFill>
                  <a:srgbClr val="FF0000"/>
                </a:solidFill>
                <a:latin typeface="Arial" pitchFamily="34" charset="0"/>
                <a:cs typeface="Arial" pitchFamily="34" charset="0"/>
              </a:rPr>
              <a:t> </a:t>
            </a:r>
            <a:r>
              <a:rPr lang="en-US" sz="2400" b="1" u="sng" dirty="0" smtClean="0">
                <a:latin typeface="Arial" pitchFamily="34" charset="0"/>
                <a:cs typeface="Arial" pitchFamily="34" charset="0"/>
              </a:rPr>
              <a:t>that their hearts may be encouraged</a:t>
            </a:r>
            <a:r>
              <a:rPr lang="en-US" sz="2400" b="1" i="1" dirty="0" smtClean="0">
                <a:latin typeface="Arial" pitchFamily="34" charset="0"/>
                <a:cs typeface="Arial" pitchFamily="34" charset="0"/>
              </a:rPr>
              <a:t>,</a:t>
            </a:r>
            <a:r>
              <a:rPr lang="en-US" sz="2400" b="1" i="1" dirty="0" smtClean="0">
                <a:solidFill>
                  <a:srgbClr val="FF0000"/>
                </a:solidFill>
                <a:latin typeface="Arial" pitchFamily="34" charset="0"/>
                <a:cs typeface="Arial" pitchFamily="34" charset="0"/>
              </a:rPr>
              <a:t> </a:t>
            </a:r>
            <a:r>
              <a:rPr lang="en-US" sz="2400" b="1" i="1" dirty="0" smtClean="0">
                <a:solidFill>
                  <a:srgbClr val="C00000"/>
                </a:solidFill>
                <a:latin typeface="Arial" pitchFamily="34" charset="0"/>
                <a:cs typeface="Arial" pitchFamily="34" charset="0"/>
              </a:rPr>
              <a:t>being knit together in love, and attaining to all riches of the full assurance of understanding, to the knowledge of the mystery of God, both of the Father and of Christ, in whom are hidden all the treasures of wisdom and knowledge.”</a:t>
            </a:r>
            <a:endParaRPr lang="en-US" sz="2400" b="1" i="1" dirty="0">
              <a:solidFill>
                <a:srgbClr val="C00000"/>
              </a:solidFill>
              <a:latin typeface="Arial" pitchFamily="34" charset="0"/>
              <a:cs typeface="Arial" pitchFamily="34" charset="0"/>
            </a:endParaRPr>
          </a:p>
        </p:txBody>
      </p:sp>
      <p:sp>
        <p:nvSpPr>
          <p:cNvPr id="4" name="TextBox 3"/>
          <p:cNvSpPr txBox="1"/>
          <p:nvPr/>
        </p:nvSpPr>
        <p:spPr>
          <a:xfrm>
            <a:off x="2209800" y="1066801"/>
            <a:ext cx="46482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Colossians 2:1-3</a:t>
            </a:r>
            <a:endParaRPr lang="en-US" sz="3200" b="1" i="1" u="sng" dirty="0">
              <a:solidFill>
                <a:srgbClr val="C00000"/>
              </a:solidFill>
              <a:latin typeface="Arial" pitchFamily="34" charset="0"/>
              <a:cs typeface="Arial" pitchFamily="34" charset="0"/>
            </a:endParaRPr>
          </a:p>
        </p:txBody>
      </p:sp>
      <p:sp>
        <p:nvSpPr>
          <p:cNvPr id="5" name="TextBox 4"/>
          <p:cNvSpPr txBox="1"/>
          <p:nvPr/>
        </p:nvSpPr>
        <p:spPr>
          <a:xfrm>
            <a:off x="457200" y="152400"/>
            <a:ext cx="8229600" cy="707886"/>
          </a:xfrm>
          <a:prstGeom prst="rect">
            <a:avLst/>
          </a:prstGeom>
          <a:noFill/>
        </p:spPr>
        <p:txBody>
          <a:bodyPr wrap="square" rtlCol="0">
            <a:spAutoFit/>
          </a:bodyPr>
          <a:lstStyle/>
          <a:p>
            <a:pPr algn="ctr"/>
            <a:r>
              <a:rPr lang="en-US" sz="4000" b="1" dirty="0" smtClean="0">
                <a:solidFill>
                  <a:schemeClr val="bg2"/>
                </a:solidFill>
                <a:latin typeface="Arial" pitchFamily="34" charset="0"/>
                <a:cs typeface="Arial" pitchFamily="34" charset="0"/>
              </a:rPr>
              <a:t>Five Ways to Encourage Others</a:t>
            </a:r>
            <a:endParaRPr lang="en-US" sz="4000" b="1"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1447800"/>
            <a:ext cx="5791200" cy="4678204"/>
          </a:xfrm>
          <a:prstGeom prst="rect">
            <a:avLst/>
          </a:prstGeom>
          <a:noFill/>
        </p:spPr>
        <p:txBody>
          <a:bodyPr wrap="square" rtlCol="0">
            <a:spAutoFit/>
          </a:bodyPr>
          <a:lstStyle/>
          <a:p>
            <a:pPr marL="457200" indent="-457200">
              <a:spcAft>
                <a:spcPts val="1200"/>
              </a:spcAft>
              <a:buClr>
                <a:schemeClr val="tx1"/>
              </a:buClr>
              <a:buFont typeface="Wingdings 2" pitchFamily="18" charset="2"/>
              <a:buChar char="ö"/>
            </a:pPr>
            <a:r>
              <a:rPr lang="en-US" sz="3200" b="1" dirty="0" smtClean="0">
                <a:latin typeface="Arial" pitchFamily="34" charset="0"/>
                <a:cs typeface="Arial" pitchFamily="34" charset="0"/>
              </a:rPr>
              <a:t>It’s not always easy to see the good in others.</a:t>
            </a:r>
          </a:p>
          <a:p>
            <a:r>
              <a:rPr lang="en-US" sz="2800" b="1" i="1" dirty="0" smtClean="0">
                <a:solidFill>
                  <a:schemeClr val="bg2"/>
                </a:solidFill>
                <a:latin typeface="Arial Narrow" pitchFamily="34" charset="0"/>
              </a:rPr>
              <a:t>“Then Saul, still breathing threats and murder against the disciples of the Lord, went to the high priest and asked letters from him to the synagogues of Damascus, so that if he found any who were of the Way, whether men or women, he might bring them bound to Jerusalem</a:t>
            </a:r>
            <a:r>
              <a:rPr lang="en-US" sz="2800" b="1" i="1" dirty="0" smtClean="0">
                <a:solidFill>
                  <a:schemeClr val="bg2"/>
                </a:solidFill>
                <a:latin typeface="Arial Narrow" pitchFamily="34" charset="0"/>
              </a:rPr>
              <a:t>.” {</a:t>
            </a:r>
            <a:r>
              <a:rPr lang="en-US" sz="2800" b="1" i="1" dirty="0" smtClean="0">
                <a:solidFill>
                  <a:schemeClr val="bg2"/>
                </a:solidFill>
                <a:latin typeface="Arial Narrow" pitchFamily="34" charset="0"/>
              </a:rPr>
              <a:t>Acts 9:1,2}</a:t>
            </a:r>
            <a:endParaRPr lang="en-US" sz="2800" b="1" i="1" dirty="0">
              <a:solidFill>
                <a:schemeClr val="bg2"/>
              </a:solidFill>
              <a:latin typeface="Arial Narrow" pitchFamily="34" charset="0"/>
            </a:endParaRPr>
          </a:p>
        </p:txBody>
      </p:sp>
      <p:pic>
        <p:nvPicPr>
          <p:cNvPr id="7" name="Picture 4"/>
          <p:cNvPicPr>
            <a:picLocks noChangeAspect="1" noChangeArrowheads="1"/>
          </p:cNvPicPr>
          <p:nvPr/>
        </p:nvPicPr>
        <p:blipFill>
          <a:blip r:embed="rId3"/>
          <a:srcRect/>
          <a:stretch>
            <a:fillRect/>
          </a:stretch>
        </p:blipFill>
        <p:spPr bwMode="auto">
          <a:xfrm>
            <a:off x="228600" y="1600200"/>
            <a:ext cx="2590800" cy="5257800"/>
          </a:xfrm>
          <a:prstGeom prst="rect">
            <a:avLst/>
          </a:prstGeom>
          <a:noFill/>
          <a:ln w="9525">
            <a:noFill/>
            <a:miter lim="800000"/>
            <a:headEnd/>
            <a:tailEnd/>
          </a:ln>
          <a:effectLst/>
        </p:spPr>
      </p:pic>
      <p:sp>
        <p:nvSpPr>
          <p:cNvPr id="8" name="Title 1"/>
          <p:cNvSpPr>
            <a:spLocks noGrp="1"/>
          </p:cNvSpPr>
          <p:nvPr>
            <p:ph type="title"/>
          </p:nvPr>
        </p:nvSpPr>
        <p:spPr/>
        <p:txBody>
          <a:bodyPr>
            <a:noAutofit/>
          </a:bodyPr>
          <a:lstStyle/>
          <a:p>
            <a:r>
              <a:rPr lang="en-US" sz="4000" b="1" u="sng" dirty="0" smtClean="0">
                <a:solidFill>
                  <a:schemeClr val="bg2"/>
                </a:solidFill>
                <a:latin typeface="Arial" pitchFamily="34" charset="0"/>
                <a:cs typeface="Arial" pitchFamily="34" charset="0"/>
              </a:rPr>
              <a:t>I Will Encourage Others </a:t>
            </a:r>
            <a:r>
              <a:rPr lang="en-US" sz="4000" b="1" u="sng" dirty="0" smtClean="0">
                <a:solidFill>
                  <a:schemeClr val="bg2"/>
                </a:solidFill>
                <a:latin typeface="Arial" pitchFamily="34" charset="0"/>
                <a:cs typeface="Arial" pitchFamily="34" charset="0"/>
              </a:rPr>
              <a:t>by Believing </a:t>
            </a:r>
            <a:r>
              <a:rPr lang="en-US" sz="4000" b="1" u="sng" dirty="0" smtClean="0">
                <a:solidFill>
                  <a:schemeClr val="bg2"/>
                </a:solidFill>
                <a:latin typeface="Arial" pitchFamily="34" charset="0"/>
                <a:cs typeface="Arial" pitchFamily="34" charset="0"/>
              </a:rPr>
              <a:t>in Them</a:t>
            </a:r>
            <a:endParaRPr lang="en-US" sz="4000" b="1" u="sng"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3800" y="1447800"/>
            <a:ext cx="5105400" cy="3431709"/>
          </a:xfrm>
          <a:prstGeom prst="rect">
            <a:avLst/>
          </a:prstGeom>
          <a:noFill/>
        </p:spPr>
        <p:txBody>
          <a:bodyPr wrap="square" rtlCol="0">
            <a:spAutoFit/>
          </a:bodyPr>
          <a:lstStyle/>
          <a:p>
            <a:pPr marL="457200" indent="-457200">
              <a:spcAft>
                <a:spcPts val="1200"/>
              </a:spcAft>
              <a:buClr>
                <a:schemeClr val="tx1"/>
              </a:buClr>
              <a:buFont typeface="Wingdings 2" pitchFamily="18" charset="2"/>
              <a:buChar char="ö"/>
            </a:pPr>
            <a:r>
              <a:rPr lang="en-US" sz="3200" b="1" dirty="0" smtClean="0">
                <a:latin typeface="Arial" pitchFamily="34" charset="0"/>
                <a:cs typeface="Arial" pitchFamily="34" charset="0"/>
              </a:rPr>
              <a:t>Love </a:t>
            </a:r>
            <a:r>
              <a:rPr lang="en-US" sz="3200" b="1" dirty="0" smtClean="0">
                <a:latin typeface="Arial" pitchFamily="34" charset="0"/>
                <a:cs typeface="Arial" pitchFamily="34" charset="0"/>
              </a:rPr>
              <a:t>believes all things!</a:t>
            </a:r>
          </a:p>
          <a:p>
            <a:r>
              <a:rPr lang="en-US" sz="2800" b="1" i="1" dirty="0" smtClean="0">
                <a:solidFill>
                  <a:schemeClr val="bg2"/>
                </a:solidFill>
                <a:latin typeface="Arial" pitchFamily="34" charset="0"/>
                <a:cs typeface="Arial" pitchFamily="34" charset="0"/>
              </a:rPr>
              <a:t>“Bears all things, believes all things, hopes all things, endures all things. Love never fails...”                                                {1 Corinthians 13:7,8}</a:t>
            </a:r>
            <a:endParaRPr lang="en-US" sz="2800" b="1" i="1" dirty="0">
              <a:solidFill>
                <a:schemeClr val="bg2"/>
              </a:solidFill>
              <a:latin typeface="Arial" pitchFamily="34" charset="0"/>
              <a:cs typeface="Arial" pitchFamily="34" charset="0"/>
            </a:endParaRPr>
          </a:p>
        </p:txBody>
      </p:sp>
      <p:pic>
        <p:nvPicPr>
          <p:cNvPr id="7" name="Picture 4"/>
          <p:cNvPicPr>
            <a:picLocks noChangeAspect="1" noChangeArrowheads="1"/>
          </p:cNvPicPr>
          <p:nvPr/>
        </p:nvPicPr>
        <p:blipFill>
          <a:blip r:embed="rId3"/>
          <a:srcRect/>
          <a:stretch>
            <a:fillRect/>
          </a:stretch>
        </p:blipFill>
        <p:spPr bwMode="auto">
          <a:xfrm>
            <a:off x="228600" y="1600200"/>
            <a:ext cx="3352800" cy="5257800"/>
          </a:xfrm>
          <a:prstGeom prst="rect">
            <a:avLst/>
          </a:prstGeom>
          <a:noFill/>
          <a:ln w="9525">
            <a:noFill/>
            <a:miter lim="800000"/>
            <a:headEnd/>
            <a:tailEnd/>
          </a:ln>
          <a:effectLst/>
        </p:spPr>
      </p:pic>
      <p:sp>
        <p:nvSpPr>
          <p:cNvPr id="8" name="Title 1"/>
          <p:cNvSpPr>
            <a:spLocks noGrp="1"/>
          </p:cNvSpPr>
          <p:nvPr>
            <p:ph type="title"/>
          </p:nvPr>
        </p:nvSpPr>
        <p:spPr/>
        <p:txBody>
          <a:bodyPr>
            <a:noAutofit/>
          </a:bodyPr>
          <a:lstStyle/>
          <a:p>
            <a:r>
              <a:rPr lang="en-US" sz="4000" b="1" u="sng" dirty="0" smtClean="0">
                <a:solidFill>
                  <a:schemeClr val="bg2"/>
                </a:solidFill>
                <a:latin typeface="Arial" pitchFamily="34" charset="0"/>
                <a:cs typeface="Arial" pitchFamily="34" charset="0"/>
              </a:rPr>
              <a:t>I Will Encourage Others </a:t>
            </a:r>
            <a:r>
              <a:rPr lang="en-US" sz="4000" b="1" u="sng" dirty="0" smtClean="0">
                <a:solidFill>
                  <a:schemeClr val="bg2"/>
                </a:solidFill>
                <a:latin typeface="Arial" pitchFamily="34" charset="0"/>
                <a:cs typeface="Arial" pitchFamily="34" charset="0"/>
              </a:rPr>
              <a:t>by Believing </a:t>
            </a:r>
            <a:r>
              <a:rPr lang="en-US" sz="4000" b="1" u="sng" dirty="0" smtClean="0">
                <a:solidFill>
                  <a:schemeClr val="bg2"/>
                </a:solidFill>
                <a:latin typeface="Arial" pitchFamily="34" charset="0"/>
                <a:cs typeface="Arial" pitchFamily="34" charset="0"/>
              </a:rPr>
              <a:t>in Them</a:t>
            </a:r>
            <a:endParaRPr lang="en-US" sz="4000" b="1" u="sng"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763000" cy="1143000"/>
          </a:xfrm>
        </p:spPr>
        <p:txBody>
          <a:bodyPr>
            <a:noAutofit/>
          </a:bodyPr>
          <a:lstStyle/>
          <a:p>
            <a:pPr>
              <a:spcAft>
                <a:spcPts val="1200"/>
              </a:spcAft>
            </a:pPr>
            <a:r>
              <a:rPr lang="en-US" sz="3600" b="1" u="sng" dirty="0" smtClean="0">
                <a:solidFill>
                  <a:schemeClr val="bg2"/>
                </a:solidFill>
                <a:latin typeface="Arial" pitchFamily="34" charset="0"/>
                <a:cs typeface="Arial" pitchFamily="34" charset="0"/>
              </a:rPr>
              <a:t>I Will Encourage Others </a:t>
            </a:r>
            <a:r>
              <a:rPr lang="en-US" sz="3600" b="1" u="sng" dirty="0" smtClean="0">
                <a:solidFill>
                  <a:schemeClr val="bg2"/>
                </a:solidFill>
                <a:latin typeface="Arial" pitchFamily="34" charset="0"/>
                <a:cs typeface="Arial" pitchFamily="34" charset="0"/>
              </a:rPr>
              <a:t>by Helping </a:t>
            </a:r>
            <a:r>
              <a:rPr lang="en-US" sz="3600" b="1" u="sng" dirty="0" smtClean="0">
                <a:solidFill>
                  <a:schemeClr val="bg2"/>
                </a:solidFill>
                <a:latin typeface="Arial" pitchFamily="34" charset="0"/>
                <a:cs typeface="Arial" pitchFamily="34" charset="0"/>
              </a:rPr>
              <a:t>Them Grow</a:t>
            </a:r>
            <a:endParaRPr lang="en-US" sz="3600" b="1" u="sng" dirty="0">
              <a:solidFill>
                <a:schemeClr val="bg2"/>
              </a:solidFill>
              <a:latin typeface="Arial" pitchFamily="34" charset="0"/>
              <a:cs typeface="Arial" pitchFamily="34" charset="0"/>
            </a:endParaRPr>
          </a:p>
        </p:txBody>
      </p:sp>
      <p:sp>
        <p:nvSpPr>
          <p:cNvPr id="5" name="TextBox 4"/>
          <p:cNvSpPr txBox="1"/>
          <p:nvPr/>
        </p:nvSpPr>
        <p:spPr>
          <a:xfrm>
            <a:off x="3200400" y="1418540"/>
            <a:ext cx="5638800" cy="4601260"/>
          </a:xfrm>
          <a:prstGeom prst="rect">
            <a:avLst/>
          </a:prstGeom>
          <a:noFill/>
        </p:spPr>
        <p:txBody>
          <a:bodyPr wrap="square" rtlCol="0">
            <a:spAutoFit/>
          </a:bodyPr>
          <a:lstStyle/>
          <a:p>
            <a:pPr marL="457200" indent="-457200">
              <a:spcBef>
                <a:spcPts val="1200"/>
              </a:spcBef>
              <a:spcAft>
                <a:spcPts val="600"/>
              </a:spcAft>
              <a:buClr>
                <a:schemeClr val="tx1"/>
              </a:buClr>
              <a:buFont typeface="Wingdings 2" pitchFamily="18" charset="2"/>
              <a:buChar char="ö"/>
            </a:pPr>
            <a:r>
              <a:rPr lang="en-US" sz="3200" b="1" dirty="0" smtClean="0">
                <a:latin typeface="Arial" pitchFamily="34" charset="0"/>
                <a:cs typeface="Arial" pitchFamily="34" charset="0"/>
              </a:rPr>
              <a:t>Barnabas sent as far as Antioch</a:t>
            </a:r>
          </a:p>
          <a:p>
            <a:r>
              <a:rPr lang="en-US" sz="2800" b="1" i="1" dirty="0" smtClean="0">
                <a:solidFill>
                  <a:schemeClr val="bg2"/>
                </a:solidFill>
                <a:latin typeface="Arial Narrow" pitchFamily="34" charset="0"/>
              </a:rPr>
              <a:t>“Then news of these things came to the ears of the church in Jerusalem, and they sent out Barnabas to go as far as Antioch. When he came and had seen the grace of God, he was glad, and encouraged them all that with purpose of heart they should continue with the Lord.” </a:t>
            </a:r>
            <a:r>
              <a:rPr lang="en-US" sz="2800" b="1" i="1" dirty="0" smtClean="0">
                <a:solidFill>
                  <a:schemeClr val="bg2"/>
                </a:solidFill>
                <a:latin typeface="Arial Narrow" pitchFamily="34" charset="0"/>
              </a:rPr>
              <a:t>{</a:t>
            </a:r>
            <a:r>
              <a:rPr lang="en-US" sz="2800" b="1" i="1" dirty="0" smtClean="0">
                <a:solidFill>
                  <a:schemeClr val="bg2"/>
                </a:solidFill>
                <a:latin typeface="Arial Narrow" pitchFamily="34" charset="0"/>
              </a:rPr>
              <a:t>Acts 11:22,23}</a:t>
            </a:r>
            <a:endParaRPr lang="en-US" sz="2800" b="1" i="1" dirty="0">
              <a:solidFill>
                <a:schemeClr val="bg2"/>
              </a:solidFill>
              <a:latin typeface="Arial Narrow" pitchFamily="34" charset="0"/>
            </a:endParaRPr>
          </a:p>
        </p:txBody>
      </p:sp>
      <p:pic>
        <p:nvPicPr>
          <p:cNvPr id="6" name="Picture 2" descr="http://www.biblestudents.org/absco/images/tach1319.jpg"/>
          <p:cNvPicPr>
            <a:picLocks noChangeAspect="1" noChangeArrowheads="1"/>
          </p:cNvPicPr>
          <p:nvPr/>
        </p:nvPicPr>
        <p:blipFill>
          <a:blip r:embed="rId3"/>
          <a:srcRect/>
          <a:stretch>
            <a:fillRect/>
          </a:stretch>
        </p:blipFill>
        <p:spPr bwMode="auto">
          <a:xfrm>
            <a:off x="0" y="1524000"/>
            <a:ext cx="2952017" cy="5334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763000" cy="1143000"/>
          </a:xfrm>
        </p:spPr>
        <p:txBody>
          <a:bodyPr>
            <a:noAutofit/>
          </a:bodyPr>
          <a:lstStyle/>
          <a:p>
            <a:r>
              <a:rPr lang="en-US" sz="3600" b="1" u="sng" dirty="0" smtClean="0">
                <a:solidFill>
                  <a:schemeClr val="bg2"/>
                </a:solidFill>
                <a:latin typeface="Arial" pitchFamily="34" charset="0"/>
                <a:cs typeface="Arial" pitchFamily="34" charset="0"/>
              </a:rPr>
              <a:t>I Will Encourage Others </a:t>
            </a:r>
            <a:r>
              <a:rPr lang="en-US" sz="3600" b="1" u="sng" dirty="0" smtClean="0">
                <a:solidFill>
                  <a:schemeClr val="bg2"/>
                </a:solidFill>
                <a:latin typeface="Arial" pitchFamily="34" charset="0"/>
                <a:cs typeface="Arial" pitchFamily="34" charset="0"/>
              </a:rPr>
              <a:t>by Providing </a:t>
            </a:r>
            <a:r>
              <a:rPr lang="en-US" sz="3600" b="1" u="sng" dirty="0" smtClean="0">
                <a:solidFill>
                  <a:schemeClr val="bg2"/>
                </a:solidFill>
                <a:latin typeface="Arial" pitchFamily="34" charset="0"/>
                <a:cs typeface="Arial" pitchFamily="34" charset="0"/>
              </a:rPr>
              <a:t>Them Opportunities</a:t>
            </a:r>
            <a:endParaRPr lang="en-US" sz="3600" b="1" u="sng" dirty="0">
              <a:solidFill>
                <a:schemeClr val="bg2"/>
              </a:solidFill>
              <a:latin typeface="Arial" pitchFamily="34" charset="0"/>
              <a:cs typeface="Arial" pitchFamily="34" charset="0"/>
            </a:endParaRPr>
          </a:p>
        </p:txBody>
      </p:sp>
      <p:sp>
        <p:nvSpPr>
          <p:cNvPr id="5" name="TextBox 4"/>
          <p:cNvSpPr txBox="1"/>
          <p:nvPr/>
        </p:nvSpPr>
        <p:spPr>
          <a:xfrm>
            <a:off x="3200400" y="1295400"/>
            <a:ext cx="5638800" cy="4678204"/>
          </a:xfrm>
          <a:prstGeom prst="rect">
            <a:avLst/>
          </a:prstGeom>
          <a:noFill/>
        </p:spPr>
        <p:txBody>
          <a:bodyPr wrap="square" rtlCol="0">
            <a:spAutoFit/>
          </a:bodyPr>
          <a:lstStyle/>
          <a:p>
            <a:pPr marL="457200" indent="-457200">
              <a:spcAft>
                <a:spcPts val="600"/>
              </a:spcAft>
              <a:buClr>
                <a:schemeClr val="tx1"/>
              </a:buClr>
              <a:buFont typeface="Wingdings 2" pitchFamily="18" charset="2"/>
              <a:buChar char="ö"/>
            </a:pPr>
            <a:r>
              <a:rPr lang="en-US" sz="3200" b="1" dirty="0" smtClean="0">
                <a:latin typeface="Arial" pitchFamily="34" charset="0"/>
                <a:cs typeface="Arial" pitchFamily="34" charset="0"/>
              </a:rPr>
              <a:t>Barnabas sought out </a:t>
            </a:r>
            <a:r>
              <a:rPr lang="en-US" sz="3200" b="1" dirty="0" smtClean="0">
                <a:latin typeface="Arial" pitchFamily="34" charset="0"/>
                <a:cs typeface="Arial" pitchFamily="34" charset="0"/>
              </a:rPr>
              <a:t>Paul.</a:t>
            </a:r>
            <a:endParaRPr lang="en-US" sz="3200" b="1" dirty="0" smtClean="0">
              <a:latin typeface="Arial" pitchFamily="34" charset="0"/>
              <a:cs typeface="Arial" pitchFamily="34" charset="0"/>
            </a:endParaRPr>
          </a:p>
          <a:p>
            <a:pPr>
              <a:spcBef>
                <a:spcPts val="600"/>
              </a:spcBef>
            </a:pPr>
            <a:r>
              <a:rPr lang="en-US" sz="2800" b="1" i="1" dirty="0" smtClean="0">
                <a:solidFill>
                  <a:schemeClr val="bg2"/>
                </a:solidFill>
                <a:latin typeface="Arial Narrow" pitchFamily="34" charset="0"/>
              </a:rPr>
              <a:t>“Then Barnabas departed for Tarsus to seek Saul. And when he had found him, he brought him to Antioch. So it was that for a whole year they assembled with the church and taught a great many people. And the disciples were first called Christians in Antioch</a:t>
            </a:r>
            <a:r>
              <a:rPr lang="en-US" sz="2800" b="1" i="1" dirty="0" smtClean="0">
                <a:solidFill>
                  <a:schemeClr val="bg2"/>
                </a:solidFill>
                <a:latin typeface="Arial Narrow" pitchFamily="34" charset="0"/>
              </a:rPr>
              <a:t>.”</a:t>
            </a:r>
            <a:br>
              <a:rPr lang="en-US" sz="2800" b="1" i="1" dirty="0" smtClean="0">
                <a:solidFill>
                  <a:schemeClr val="bg2"/>
                </a:solidFill>
                <a:latin typeface="Arial Narrow" pitchFamily="34" charset="0"/>
              </a:rPr>
            </a:br>
            <a:r>
              <a:rPr lang="en-US" sz="2800" b="1" i="1" dirty="0" smtClean="0">
                <a:solidFill>
                  <a:schemeClr val="bg2"/>
                </a:solidFill>
                <a:latin typeface="Arial Narrow" pitchFamily="34" charset="0"/>
              </a:rPr>
              <a:t>{</a:t>
            </a:r>
            <a:r>
              <a:rPr lang="en-US" sz="2800" b="1" i="1" dirty="0" smtClean="0">
                <a:solidFill>
                  <a:schemeClr val="bg2"/>
                </a:solidFill>
                <a:latin typeface="Arial Narrow" pitchFamily="34" charset="0"/>
              </a:rPr>
              <a:t>Acts 11:25,26}</a:t>
            </a:r>
            <a:endParaRPr lang="en-US" sz="2800" b="1" i="1" dirty="0">
              <a:solidFill>
                <a:schemeClr val="bg2"/>
              </a:solidFill>
              <a:latin typeface="Arial Narrow" pitchFamily="34" charset="0"/>
            </a:endParaRPr>
          </a:p>
        </p:txBody>
      </p:sp>
      <p:pic>
        <p:nvPicPr>
          <p:cNvPr id="7" name="Picture 2" descr="http://www.kcm.co.kr/glp/ce/rs/rs222.jpg"/>
          <p:cNvPicPr>
            <a:picLocks noChangeAspect="1" noChangeArrowheads="1"/>
          </p:cNvPicPr>
          <p:nvPr/>
        </p:nvPicPr>
        <p:blipFill>
          <a:blip r:embed="rId3"/>
          <a:srcRect/>
          <a:stretch>
            <a:fillRect/>
          </a:stretch>
        </p:blipFill>
        <p:spPr bwMode="auto">
          <a:xfrm>
            <a:off x="0" y="1676400"/>
            <a:ext cx="2838450" cy="4886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763000" cy="1143000"/>
          </a:xfrm>
        </p:spPr>
        <p:txBody>
          <a:bodyPr>
            <a:noAutofit/>
          </a:bodyPr>
          <a:lstStyle/>
          <a:p>
            <a:r>
              <a:rPr lang="en-US" sz="3600" b="1" u="sng" dirty="0" smtClean="0">
                <a:solidFill>
                  <a:schemeClr val="bg2"/>
                </a:solidFill>
                <a:latin typeface="Arial" pitchFamily="34" charset="0"/>
                <a:cs typeface="Arial" pitchFamily="34" charset="0"/>
              </a:rPr>
              <a:t>I Will Encourage Others By Giving Them Second Chances</a:t>
            </a:r>
            <a:endParaRPr lang="en-US" sz="3600" b="1" u="sng" dirty="0">
              <a:solidFill>
                <a:schemeClr val="bg2"/>
              </a:solidFill>
              <a:latin typeface="Arial" pitchFamily="34" charset="0"/>
              <a:cs typeface="Arial" pitchFamily="34" charset="0"/>
            </a:endParaRPr>
          </a:p>
        </p:txBody>
      </p:sp>
      <p:sp>
        <p:nvSpPr>
          <p:cNvPr id="5" name="TextBox 4"/>
          <p:cNvSpPr txBox="1"/>
          <p:nvPr/>
        </p:nvSpPr>
        <p:spPr>
          <a:xfrm>
            <a:off x="3200400" y="1584841"/>
            <a:ext cx="5638800" cy="4739759"/>
          </a:xfrm>
          <a:prstGeom prst="rect">
            <a:avLst/>
          </a:prstGeom>
          <a:noFill/>
        </p:spPr>
        <p:txBody>
          <a:bodyPr wrap="square" rtlCol="0">
            <a:spAutoFit/>
          </a:bodyPr>
          <a:lstStyle/>
          <a:p>
            <a:pPr marL="457200" indent="-457200">
              <a:spcAft>
                <a:spcPts val="1200"/>
              </a:spcAft>
              <a:buClr>
                <a:schemeClr val="tx1"/>
              </a:buClr>
              <a:buFont typeface="Wingdings 2" pitchFamily="18" charset="2"/>
              <a:buChar char="ö"/>
            </a:pPr>
            <a:r>
              <a:rPr lang="en-US" sz="3200" b="1" dirty="0" smtClean="0">
                <a:latin typeface="Arial" pitchFamily="34" charset="0"/>
                <a:cs typeface="Arial" pitchFamily="34" charset="0"/>
              </a:rPr>
              <a:t>Barnabas </a:t>
            </a:r>
            <a:r>
              <a:rPr lang="en-US" sz="3200" b="1" dirty="0" smtClean="0">
                <a:latin typeface="Arial" pitchFamily="34" charset="0"/>
                <a:cs typeface="Arial" pitchFamily="34" charset="0"/>
              </a:rPr>
              <a:t>wanted </a:t>
            </a:r>
            <a:r>
              <a:rPr lang="en-US" sz="3200" b="1" dirty="0" smtClean="0">
                <a:latin typeface="Arial" pitchFamily="34" charset="0"/>
                <a:cs typeface="Arial" pitchFamily="34" charset="0"/>
              </a:rPr>
              <a:t>to give John Mark another chance.</a:t>
            </a:r>
          </a:p>
          <a:p>
            <a:r>
              <a:rPr lang="en-US" sz="2800" b="1" i="1" dirty="0" smtClean="0">
                <a:solidFill>
                  <a:schemeClr val="bg2"/>
                </a:solidFill>
                <a:latin typeface="Arial Narrow" pitchFamily="34" charset="0"/>
              </a:rPr>
              <a:t>“Now Barnabas was determined to take with them John called Mark. But Paul insisted that they should not take with them the one who had departed from them in </a:t>
            </a:r>
            <a:r>
              <a:rPr lang="en-US" sz="2800" b="1" i="1" dirty="0" err="1" smtClean="0">
                <a:solidFill>
                  <a:schemeClr val="bg2"/>
                </a:solidFill>
                <a:latin typeface="Arial Narrow" pitchFamily="34" charset="0"/>
              </a:rPr>
              <a:t>Pamphylia</a:t>
            </a:r>
            <a:r>
              <a:rPr lang="en-US" sz="2800" b="1" i="1" dirty="0" smtClean="0">
                <a:solidFill>
                  <a:schemeClr val="bg2"/>
                </a:solidFill>
                <a:latin typeface="Arial Narrow" pitchFamily="34" charset="0"/>
              </a:rPr>
              <a:t>, and had not gone with them to the work.” </a:t>
            </a:r>
            <a:r>
              <a:rPr lang="en-US" sz="2800" b="1" i="1" dirty="0" smtClean="0">
                <a:solidFill>
                  <a:schemeClr val="bg2"/>
                </a:solidFill>
                <a:latin typeface="Arial Narrow" pitchFamily="34" charset="0"/>
              </a:rPr>
              <a:t/>
            </a:r>
            <a:br>
              <a:rPr lang="en-US" sz="2800" b="1" i="1" dirty="0" smtClean="0">
                <a:solidFill>
                  <a:schemeClr val="bg2"/>
                </a:solidFill>
                <a:latin typeface="Arial Narrow" pitchFamily="34" charset="0"/>
              </a:rPr>
            </a:br>
            <a:r>
              <a:rPr lang="en-US" sz="2800" b="1" i="1" dirty="0" smtClean="0">
                <a:solidFill>
                  <a:schemeClr val="bg2"/>
                </a:solidFill>
                <a:latin typeface="Arial Narrow" pitchFamily="34" charset="0"/>
              </a:rPr>
              <a:t>{</a:t>
            </a:r>
            <a:r>
              <a:rPr lang="en-US" sz="2800" b="1" i="1" dirty="0" smtClean="0">
                <a:solidFill>
                  <a:schemeClr val="bg2"/>
                </a:solidFill>
                <a:latin typeface="Arial Narrow" pitchFamily="34" charset="0"/>
              </a:rPr>
              <a:t>Acts 15:37,38}</a:t>
            </a:r>
            <a:endParaRPr lang="en-US" sz="2800" b="1" i="1" dirty="0">
              <a:solidFill>
                <a:schemeClr val="bg2"/>
              </a:solidFill>
              <a:latin typeface="Arial Narrow" pitchFamily="34" charset="0"/>
            </a:endParaRPr>
          </a:p>
        </p:txBody>
      </p:sp>
      <p:pic>
        <p:nvPicPr>
          <p:cNvPr id="7" name="Picture 2" descr="http://www.kcm.co.kr/glp/ce/rs/rs222.jpg"/>
          <p:cNvPicPr>
            <a:picLocks noChangeAspect="1" noChangeArrowheads="1"/>
          </p:cNvPicPr>
          <p:nvPr/>
        </p:nvPicPr>
        <p:blipFill>
          <a:blip r:embed="rId3"/>
          <a:srcRect/>
          <a:stretch>
            <a:fillRect/>
          </a:stretch>
        </p:blipFill>
        <p:spPr bwMode="auto">
          <a:xfrm>
            <a:off x="0" y="1676400"/>
            <a:ext cx="2838450" cy="4886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1219200"/>
            <a:ext cx="6019800" cy="5078313"/>
          </a:xfrm>
          <a:prstGeom prst="rect">
            <a:avLst/>
          </a:prstGeom>
          <a:noFill/>
        </p:spPr>
        <p:txBody>
          <a:bodyPr wrap="square" rtlCol="0">
            <a:spAutoFit/>
          </a:bodyPr>
          <a:lstStyle/>
          <a:p>
            <a:pPr marL="457200" indent="-457200">
              <a:spcAft>
                <a:spcPts val="1200"/>
              </a:spcAft>
              <a:buClr>
                <a:schemeClr val="bg2"/>
              </a:buClr>
              <a:buFont typeface="Wingdings 2" pitchFamily="18" charset="2"/>
              <a:buChar char="ö"/>
            </a:pPr>
            <a:r>
              <a:rPr lang="en-US" sz="3200" dirty="0" smtClean="0">
                <a:solidFill>
                  <a:schemeClr val="bg1"/>
                </a:solidFill>
                <a:latin typeface="Arial" pitchFamily="34" charset="0"/>
                <a:cs typeface="Arial" pitchFamily="34" charset="0"/>
              </a:rPr>
              <a:t>By practicing good stewardship </a:t>
            </a:r>
          </a:p>
          <a:p>
            <a:pPr marL="457200" indent="-457200">
              <a:spcAft>
                <a:spcPts val="1200"/>
              </a:spcAft>
              <a:buClr>
                <a:schemeClr val="bg2"/>
              </a:buClr>
              <a:buFont typeface="Wingdings 2" pitchFamily="18" charset="2"/>
              <a:buChar char="ö"/>
            </a:pPr>
            <a:r>
              <a:rPr lang="en-US" sz="3200" dirty="0" smtClean="0">
                <a:solidFill>
                  <a:schemeClr val="bg1"/>
                </a:solidFill>
                <a:latin typeface="Arial" pitchFamily="34" charset="0"/>
                <a:cs typeface="Arial" pitchFamily="34" charset="0"/>
              </a:rPr>
              <a:t>By </a:t>
            </a:r>
            <a:r>
              <a:rPr lang="en-US" sz="3200" dirty="0" smtClean="0">
                <a:solidFill>
                  <a:schemeClr val="bg1"/>
                </a:solidFill>
                <a:latin typeface="Arial" pitchFamily="34" charset="0"/>
                <a:cs typeface="Arial" pitchFamily="34" charset="0"/>
              </a:rPr>
              <a:t>believing in them</a:t>
            </a:r>
            <a:endParaRPr lang="en-US" sz="3200" dirty="0" smtClean="0">
              <a:solidFill>
                <a:schemeClr val="bg1"/>
              </a:solidFill>
              <a:latin typeface="Arial" pitchFamily="34" charset="0"/>
              <a:cs typeface="Arial" pitchFamily="34" charset="0"/>
            </a:endParaRPr>
          </a:p>
          <a:p>
            <a:pPr marL="457200" indent="-457200">
              <a:spcAft>
                <a:spcPts val="1200"/>
              </a:spcAft>
              <a:buClr>
                <a:schemeClr val="bg2"/>
              </a:buClr>
              <a:buFont typeface="Wingdings 2" pitchFamily="18" charset="2"/>
              <a:buChar char="ö"/>
            </a:pPr>
            <a:r>
              <a:rPr lang="en-US" sz="3200" dirty="0" smtClean="0">
                <a:solidFill>
                  <a:schemeClr val="bg1"/>
                </a:solidFill>
                <a:latin typeface="Arial" pitchFamily="34" charset="0"/>
                <a:cs typeface="Arial" pitchFamily="34" charset="0"/>
              </a:rPr>
              <a:t>By </a:t>
            </a:r>
            <a:r>
              <a:rPr lang="en-US" sz="3200" dirty="0" smtClean="0">
                <a:solidFill>
                  <a:schemeClr val="bg1"/>
                </a:solidFill>
                <a:latin typeface="Arial" pitchFamily="34" charset="0"/>
                <a:cs typeface="Arial" pitchFamily="34" charset="0"/>
              </a:rPr>
              <a:t>helping them grow</a:t>
            </a:r>
            <a:endParaRPr lang="en-US" sz="3200" dirty="0" smtClean="0">
              <a:solidFill>
                <a:schemeClr val="bg1"/>
              </a:solidFill>
              <a:latin typeface="Arial" pitchFamily="34" charset="0"/>
              <a:cs typeface="Arial" pitchFamily="34" charset="0"/>
            </a:endParaRPr>
          </a:p>
          <a:p>
            <a:pPr marL="457200" indent="-457200">
              <a:spcAft>
                <a:spcPts val="1200"/>
              </a:spcAft>
              <a:buClr>
                <a:schemeClr val="bg2"/>
              </a:buClr>
              <a:buFont typeface="Wingdings 2" pitchFamily="18" charset="2"/>
              <a:buChar char="ö"/>
            </a:pPr>
            <a:r>
              <a:rPr lang="en-US" sz="3200" dirty="0" smtClean="0">
                <a:solidFill>
                  <a:schemeClr val="bg1"/>
                </a:solidFill>
                <a:latin typeface="Arial" pitchFamily="34" charset="0"/>
                <a:cs typeface="Arial" pitchFamily="34" charset="0"/>
              </a:rPr>
              <a:t>By providing </a:t>
            </a:r>
            <a:r>
              <a:rPr lang="en-US" sz="3200" dirty="0" smtClean="0">
                <a:solidFill>
                  <a:schemeClr val="bg1"/>
                </a:solidFill>
                <a:latin typeface="Arial" pitchFamily="34" charset="0"/>
                <a:cs typeface="Arial" pitchFamily="34" charset="0"/>
              </a:rPr>
              <a:t>them opportunities</a:t>
            </a:r>
            <a:endParaRPr lang="en-US" sz="3200" dirty="0" smtClean="0">
              <a:solidFill>
                <a:schemeClr val="bg1"/>
              </a:solidFill>
              <a:latin typeface="Arial" pitchFamily="34" charset="0"/>
              <a:cs typeface="Arial" pitchFamily="34" charset="0"/>
            </a:endParaRPr>
          </a:p>
          <a:p>
            <a:pPr marL="457200" indent="-457200">
              <a:spcAft>
                <a:spcPts val="1200"/>
              </a:spcAft>
              <a:buClr>
                <a:schemeClr val="bg2"/>
              </a:buClr>
              <a:buFont typeface="Wingdings 2" pitchFamily="18" charset="2"/>
              <a:buChar char="ö"/>
            </a:pPr>
            <a:r>
              <a:rPr lang="en-US" sz="3200" dirty="0" smtClean="0">
                <a:solidFill>
                  <a:schemeClr val="bg1"/>
                </a:solidFill>
                <a:latin typeface="Arial" pitchFamily="34" charset="0"/>
                <a:cs typeface="Arial" pitchFamily="34" charset="0"/>
              </a:rPr>
              <a:t>By giving them second chances </a:t>
            </a:r>
            <a:r>
              <a:rPr lang="en-US" sz="3200" dirty="0" smtClean="0">
                <a:solidFill>
                  <a:schemeClr val="bg1"/>
                </a:solidFill>
                <a:latin typeface="Arial" pitchFamily="34" charset="0"/>
                <a:cs typeface="Arial" pitchFamily="34" charset="0"/>
              </a:rPr>
              <a:t> </a:t>
            </a:r>
            <a:endParaRPr lang="en-US" sz="3200" dirty="0" smtClean="0">
              <a:solidFill>
                <a:schemeClr val="bg1"/>
              </a:solidFill>
              <a:latin typeface="Arial" pitchFamily="34" charset="0"/>
              <a:cs typeface="Arial" pitchFamily="34" charset="0"/>
            </a:endParaRPr>
          </a:p>
          <a:p>
            <a:endParaRPr lang="en-US" dirty="0">
              <a:latin typeface="Arial" pitchFamily="34" charset="0"/>
              <a:cs typeface="Arial" pitchFamily="34" charset="0"/>
            </a:endParaRPr>
          </a:p>
        </p:txBody>
      </p:sp>
      <p:pic>
        <p:nvPicPr>
          <p:cNvPr id="6" name="Picture 5"/>
          <p:cNvPicPr>
            <a:picLocks noChangeAspect="1" noChangeArrowheads="1"/>
          </p:cNvPicPr>
          <p:nvPr/>
        </p:nvPicPr>
        <p:blipFill>
          <a:blip r:embed="rId3"/>
          <a:srcRect/>
          <a:stretch>
            <a:fillRect/>
          </a:stretch>
        </p:blipFill>
        <p:spPr bwMode="auto">
          <a:xfrm>
            <a:off x="457200" y="685800"/>
            <a:ext cx="2393159" cy="6172200"/>
          </a:xfrm>
          <a:prstGeom prst="rect">
            <a:avLst/>
          </a:prstGeom>
          <a:noFill/>
          <a:ln w="9525">
            <a:noFill/>
            <a:miter lim="800000"/>
            <a:headEnd/>
            <a:tailEnd/>
          </a:ln>
          <a:effectLst/>
        </p:spPr>
      </p:pic>
      <p:sp>
        <p:nvSpPr>
          <p:cNvPr id="7" name="TextBox 6"/>
          <p:cNvSpPr txBox="1"/>
          <p:nvPr/>
        </p:nvSpPr>
        <p:spPr>
          <a:xfrm>
            <a:off x="2895600" y="5867400"/>
            <a:ext cx="6172200" cy="584775"/>
          </a:xfrm>
          <a:prstGeom prst="rect">
            <a:avLst/>
          </a:prstGeom>
          <a:noFill/>
        </p:spPr>
        <p:txBody>
          <a:bodyPr wrap="square" rtlCol="0">
            <a:spAutoFit/>
          </a:bodyPr>
          <a:lstStyle/>
          <a:p>
            <a:pPr algn="ctr"/>
            <a:r>
              <a:rPr lang="en-US" sz="3200" b="1" dirty="0" smtClean="0">
                <a:latin typeface="Arial" pitchFamily="34" charset="0"/>
                <a:cs typeface="Arial" pitchFamily="34" charset="0"/>
              </a:rPr>
              <a:t>I Will Encourage Others!</a:t>
            </a:r>
            <a:endParaRPr lang="en-US" sz="3200" b="1" dirty="0">
              <a:latin typeface="Arial" pitchFamily="34" charset="0"/>
              <a:cs typeface="Arial" pitchFamily="34" charset="0"/>
            </a:endParaRPr>
          </a:p>
        </p:txBody>
      </p:sp>
      <p:sp>
        <p:nvSpPr>
          <p:cNvPr id="9" name="Title 8"/>
          <p:cNvSpPr txBox="1">
            <a:spLocks noGrp="1"/>
          </p:cNvSpPr>
          <p:nvPr>
            <p:ph type="title"/>
          </p:nvPr>
        </p:nvSpPr>
        <p:spPr>
          <a:xfrm>
            <a:off x="457200" y="76200"/>
            <a:ext cx="8229600" cy="1143000"/>
          </a:xfrm>
          <a:prstGeom prst="rect">
            <a:avLst/>
          </a:prstGeom>
          <a:noFill/>
        </p:spPr>
        <p:txBody>
          <a:bodyPr wrap="square" rtlCol="0">
            <a:spAutoFit/>
          </a:bodyPr>
          <a:lstStyle/>
          <a:p>
            <a:pPr algn="ctr"/>
            <a:r>
              <a:rPr lang="en-US" sz="4000" b="1" dirty="0" smtClean="0">
                <a:solidFill>
                  <a:schemeClr val="bg2"/>
                </a:solidFill>
                <a:latin typeface="Arial" pitchFamily="34" charset="0"/>
                <a:cs typeface="Arial" pitchFamily="34" charset="0"/>
              </a:rPr>
              <a:t>Five Ways to Encourage Others</a:t>
            </a:r>
            <a:endParaRPr lang="en-US" sz="4000" b="1"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4000" b="1" u="sng" dirty="0" smtClean="0">
                <a:solidFill>
                  <a:schemeClr val="bg2"/>
                </a:solidFill>
                <a:latin typeface="Arial" pitchFamily="34" charset="0"/>
                <a:cs typeface="Arial" pitchFamily="34" charset="0"/>
              </a:rPr>
              <a:t>Encourage</a:t>
            </a:r>
            <a:endParaRPr lang="en-US" sz="4000" b="1" u="sng" dirty="0">
              <a:solidFill>
                <a:schemeClr val="bg2"/>
              </a:solidFill>
              <a:latin typeface="Arial" pitchFamily="34" charset="0"/>
              <a:cs typeface="Arial" pitchFamily="34" charset="0"/>
            </a:endParaRPr>
          </a:p>
        </p:txBody>
      </p:sp>
      <p:pic>
        <p:nvPicPr>
          <p:cNvPr id="4" name="Picture 2" descr="http://pro.corbis.com/images/42-15193185.jpg?size=572&amp;uid=%7BFE242434-7817-47B3-804C-FA76D73F77BB%7D"/>
          <p:cNvPicPr>
            <a:picLocks noGrp="1" noChangeAspect="1" noChangeArrowheads="1"/>
          </p:cNvPicPr>
          <p:nvPr>
            <p:ph idx="1"/>
          </p:nvPr>
        </p:nvPicPr>
        <p:blipFill>
          <a:blip r:embed="rId3"/>
          <a:srcRect/>
          <a:stretch>
            <a:fillRect/>
          </a:stretch>
        </p:blipFill>
        <p:spPr bwMode="auto">
          <a:xfrm>
            <a:off x="381000" y="1447800"/>
            <a:ext cx="4343400" cy="502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4419600" y="1432441"/>
            <a:ext cx="4495800" cy="5601533"/>
          </a:xfrm>
          <a:prstGeom prst="rect">
            <a:avLst/>
          </a:prstGeom>
          <a:noFill/>
        </p:spPr>
        <p:txBody>
          <a:bodyPr wrap="square" rtlCol="0">
            <a:spAutoFit/>
          </a:bodyPr>
          <a:lstStyle/>
          <a:p>
            <a:pPr algn="ctr">
              <a:spcAft>
                <a:spcPts val="600"/>
              </a:spcAft>
              <a:buClr>
                <a:schemeClr val="accent2"/>
              </a:buClr>
            </a:pPr>
            <a:r>
              <a:rPr lang="en-US" sz="2600" b="1" dirty="0" smtClean="0">
                <a:solidFill>
                  <a:schemeClr val="bg2"/>
                </a:solidFill>
                <a:latin typeface="Arial Narrow" pitchFamily="34" charset="0"/>
              </a:rPr>
              <a:t>(n) </a:t>
            </a:r>
            <a:r>
              <a:rPr lang="en-US" sz="2600" b="1" dirty="0" err="1" smtClean="0">
                <a:solidFill>
                  <a:schemeClr val="bg2"/>
                </a:solidFill>
                <a:latin typeface="Arial Narrow" pitchFamily="34" charset="0"/>
              </a:rPr>
              <a:t>Paraklēsis</a:t>
            </a:r>
            <a:r>
              <a:rPr lang="en-US" sz="2600" b="1" dirty="0" smtClean="0">
                <a:solidFill>
                  <a:schemeClr val="bg2"/>
                </a:solidFill>
                <a:latin typeface="Arial Narrow" pitchFamily="34" charset="0"/>
              </a:rPr>
              <a:t> – (v) </a:t>
            </a:r>
            <a:r>
              <a:rPr lang="en-US" sz="2600" b="1" dirty="0" err="1" smtClean="0">
                <a:solidFill>
                  <a:schemeClr val="bg2"/>
                </a:solidFill>
                <a:latin typeface="Arial Narrow" pitchFamily="34" charset="0"/>
              </a:rPr>
              <a:t>parakaleō</a:t>
            </a:r>
            <a:endParaRPr lang="en-US" sz="2600" b="1" dirty="0" smtClean="0">
              <a:solidFill>
                <a:schemeClr val="bg2"/>
              </a:solidFill>
              <a:latin typeface="Arial Narrow" pitchFamily="34" charset="0"/>
            </a:endParaRPr>
          </a:p>
          <a:p>
            <a:pPr marL="457200" indent="-457200">
              <a:spcAft>
                <a:spcPts val="600"/>
              </a:spcAft>
              <a:buClr>
                <a:srgbClr val="FFCC99"/>
              </a:buClr>
              <a:buFont typeface="Arial" pitchFamily="34" charset="0"/>
              <a:buChar char="•"/>
            </a:pPr>
            <a:r>
              <a:rPr lang="en-US" sz="2600" dirty="0" smtClean="0">
                <a:solidFill>
                  <a:schemeClr val="bg2"/>
                </a:solidFill>
                <a:latin typeface="Arial Narrow" pitchFamily="34" charset="0"/>
              </a:rPr>
              <a:t>Lit. -“to call to one’s side, call for, summon”: </a:t>
            </a:r>
          </a:p>
          <a:p>
            <a:pPr marL="457200" indent="-457200">
              <a:spcAft>
                <a:spcPts val="600"/>
              </a:spcAft>
              <a:buClr>
                <a:srgbClr val="FFCC99"/>
              </a:buClr>
              <a:buFont typeface="Arial" pitchFamily="34" charset="0"/>
              <a:buChar char="•"/>
            </a:pPr>
            <a:r>
              <a:rPr lang="en-US" sz="2600" dirty="0" smtClean="0">
                <a:solidFill>
                  <a:schemeClr val="bg2"/>
                </a:solidFill>
                <a:latin typeface="Arial Narrow" pitchFamily="34" charset="0"/>
              </a:rPr>
              <a:t>“to admonish, exhort”: — “to beg, entreat, beseech” — “to console, to encourage and strengthen by consolation, to comfort,” - it combines the ideas of exhorting and comforting and encouraging . . .                   </a:t>
            </a:r>
          </a:p>
          <a:p>
            <a:pPr algn="ctr">
              <a:spcAft>
                <a:spcPts val="600"/>
              </a:spcAft>
              <a:buClr>
                <a:schemeClr val="accent2"/>
              </a:buClr>
            </a:pPr>
            <a:r>
              <a:rPr lang="en-US" sz="2600" b="1" i="1" dirty="0" smtClean="0">
                <a:solidFill>
                  <a:schemeClr val="bg2"/>
                </a:solidFill>
                <a:latin typeface="Arial Narrow" pitchFamily="34" charset="0"/>
              </a:rPr>
              <a:t>—</a:t>
            </a:r>
            <a:r>
              <a:rPr lang="en-US" sz="2600" b="1" dirty="0" smtClean="0">
                <a:solidFill>
                  <a:schemeClr val="bg2"/>
                </a:solidFill>
                <a:latin typeface="Arial Narrow" pitchFamily="34" charset="0"/>
              </a:rPr>
              <a:t>Thayer's Greek-English Lexicon</a:t>
            </a:r>
          </a:p>
          <a:p>
            <a:endParaRPr lang="en-US" sz="2600" dirty="0">
              <a:solidFill>
                <a:schemeClr val="bg2"/>
              </a:solidFill>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ro.corbis.com/images/42-15193185.jpg?size=572&amp;uid=%7BFE242434-7817-47B3-804C-FA76D73F77BB%7D"/>
          <p:cNvPicPr>
            <a:picLocks noGrp="1" noChangeAspect="1" noChangeArrowheads="1"/>
          </p:cNvPicPr>
          <p:nvPr>
            <p:ph idx="1"/>
          </p:nvPr>
        </p:nvPicPr>
        <p:blipFill>
          <a:blip r:embed="rId3"/>
          <a:srcRect/>
          <a:stretch>
            <a:fillRect/>
          </a:stretch>
        </p:blipFill>
        <p:spPr bwMode="auto">
          <a:xfrm>
            <a:off x="381000" y="1447800"/>
            <a:ext cx="4343400" cy="5029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5" name="TextBox 4"/>
          <p:cNvSpPr txBox="1"/>
          <p:nvPr/>
        </p:nvSpPr>
        <p:spPr>
          <a:xfrm>
            <a:off x="4419600" y="1295400"/>
            <a:ext cx="4495800" cy="5155257"/>
          </a:xfrm>
          <a:prstGeom prst="rect">
            <a:avLst/>
          </a:prstGeom>
          <a:noFill/>
        </p:spPr>
        <p:txBody>
          <a:bodyPr wrap="square" rtlCol="0">
            <a:spAutoFit/>
          </a:bodyPr>
          <a:lstStyle/>
          <a:p>
            <a:pPr marL="514350" indent="-514350">
              <a:spcAft>
                <a:spcPts val="1200"/>
              </a:spcAft>
              <a:buClr>
                <a:schemeClr val="bg2"/>
              </a:buClr>
              <a:buFont typeface="+mj-lt"/>
              <a:buAutoNum type="arabicPeriod"/>
            </a:pPr>
            <a:r>
              <a:rPr lang="en-US" sz="3200" dirty="0" smtClean="0">
                <a:solidFill>
                  <a:schemeClr val="bg2"/>
                </a:solidFill>
                <a:latin typeface="Arial Narrow" pitchFamily="34" charset="0"/>
              </a:rPr>
              <a:t>a: to inspire with courage, spirit, or hope: hearten - b: to attempt to persuade: urge </a:t>
            </a:r>
          </a:p>
          <a:p>
            <a:pPr marL="514350" indent="-514350">
              <a:spcAft>
                <a:spcPts val="1200"/>
              </a:spcAft>
              <a:buClr>
                <a:schemeClr val="bg2"/>
              </a:buClr>
              <a:buFont typeface="+mj-lt"/>
              <a:buAutoNum type="arabicPeriod"/>
            </a:pPr>
            <a:r>
              <a:rPr lang="en-US" sz="3200" dirty="0" smtClean="0">
                <a:solidFill>
                  <a:schemeClr val="bg2"/>
                </a:solidFill>
                <a:latin typeface="Arial Narrow" pitchFamily="34" charset="0"/>
              </a:rPr>
              <a:t>to spur on: stimulate </a:t>
            </a:r>
          </a:p>
          <a:p>
            <a:pPr marL="514350" indent="-514350">
              <a:spcAft>
                <a:spcPts val="600"/>
              </a:spcAft>
              <a:buClr>
                <a:schemeClr val="bg2"/>
              </a:buClr>
              <a:buFont typeface="+mj-lt"/>
              <a:buAutoNum type="arabicPeriod"/>
            </a:pPr>
            <a:r>
              <a:rPr lang="en-US" sz="3200" dirty="0" smtClean="0">
                <a:solidFill>
                  <a:schemeClr val="bg2"/>
                </a:solidFill>
                <a:latin typeface="Arial Narrow" pitchFamily="34" charset="0"/>
              </a:rPr>
              <a:t>to give help or patronage to: foster </a:t>
            </a:r>
          </a:p>
          <a:p>
            <a:pPr marL="457200" indent="-457200">
              <a:spcAft>
                <a:spcPts val="600"/>
              </a:spcAft>
              <a:buClr>
                <a:schemeClr val="bg2"/>
              </a:buClr>
            </a:pPr>
            <a:r>
              <a:rPr lang="en-US" sz="2400" dirty="0" smtClean="0">
                <a:solidFill>
                  <a:schemeClr val="bg1"/>
                </a:solidFill>
                <a:latin typeface="Arial Narrow" pitchFamily="34" charset="0"/>
              </a:rPr>
              <a:t>                   </a:t>
            </a:r>
          </a:p>
          <a:p>
            <a:pPr marL="457200" indent="-457200" algn="ctr">
              <a:spcAft>
                <a:spcPts val="600"/>
              </a:spcAft>
              <a:buClr>
                <a:schemeClr val="bg2"/>
              </a:buClr>
            </a:pPr>
            <a:r>
              <a:rPr lang="en-US" sz="2800" b="1" i="1" dirty="0" smtClean="0">
                <a:latin typeface="Arial Narrow" pitchFamily="34" charset="0"/>
              </a:rPr>
              <a:t>—</a:t>
            </a:r>
            <a:r>
              <a:rPr lang="en-US" sz="2800" b="1" dirty="0" smtClean="0">
                <a:latin typeface="Arial Narrow" pitchFamily="34" charset="0"/>
              </a:rPr>
              <a:t>Merriam Webster</a:t>
            </a:r>
          </a:p>
          <a:p>
            <a:pPr marL="342900" indent="-342900">
              <a:buClr>
                <a:schemeClr val="bg2"/>
              </a:buClr>
              <a:buFont typeface="+mj-lt"/>
              <a:buAutoNum type="arabicPeriod"/>
            </a:pPr>
            <a:endParaRPr lang="en-US" dirty="0">
              <a:latin typeface="Arial Narrow" pitchFamily="34" charset="0"/>
            </a:endParaRPr>
          </a:p>
        </p:txBody>
      </p:sp>
      <p:sp>
        <p:nvSpPr>
          <p:cNvPr id="7" name="Title 1"/>
          <p:cNvSpPr>
            <a:spLocks noGrp="1"/>
          </p:cNvSpPr>
          <p:nvPr>
            <p:ph type="title"/>
          </p:nvPr>
        </p:nvSpPr>
        <p:spPr>
          <a:xfrm>
            <a:off x="457200" y="152400"/>
            <a:ext cx="8229600" cy="1143000"/>
          </a:xfrm>
        </p:spPr>
        <p:txBody>
          <a:bodyPr>
            <a:normAutofit/>
          </a:bodyPr>
          <a:lstStyle/>
          <a:p>
            <a:r>
              <a:rPr lang="en-US" sz="4000" b="1" u="sng" dirty="0" smtClean="0">
                <a:solidFill>
                  <a:schemeClr val="bg2"/>
                </a:solidFill>
                <a:latin typeface="Arial" pitchFamily="34" charset="0"/>
                <a:cs typeface="Arial" pitchFamily="34" charset="0"/>
              </a:rPr>
              <a:t>Encourage</a:t>
            </a:r>
            <a:endParaRPr lang="en-US" sz="4000" b="1" u="sng" dirty="0">
              <a:solidFill>
                <a:schemeClr val="bg2"/>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Autofit/>
          </a:bodyPr>
          <a:lstStyle/>
          <a:p>
            <a:r>
              <a:rPr lang="en-US" sz="4000" b="1" u="sng" dirty="0" smtClean="0">
                <a:solidFill>
                  <a:schemeClr val="bg2"/>
                </a:solidFill>
                <a:latin typeface="Arial" pitchFamily="34" charset="0"/>
                <a:cs typeface="Arial" pitchFamily="34" charset="0"/>
              </a:rPr>
              <a:t>Why We Need Encouragement</a:t>
            </a:r>
            <a:endParaRPr lang="en-US" sz="4000" b="1" u="sng" dirty="0">
              <a:solidFill>
                <a:schemeClr val="bg2"/>
              </a:solidFill>
              <a:latin typeface="Arial" pitchFamily="34" charset="0"/>
              <a:cs typeface="Arial" pitchFamily="34" charset="0"/>
            </a:endParaRPr>
          </a:p>
        </p:txBody>
      </p:sp>
      <p:sp>
        <p:nvSpPr>
          <p:cNvPr id="5" name="TextBox 4"/>
          <p:cNvSpPr txBox="1"/>
          <p:nvPr/>
        </p:nvSpPr>
        <p:spPr>
          <a:xfrm>
            <a:off x="4114800" y="1883182"/>
            <a:ext cx="4495800" cy="3831818"/>
          </a:xfrm>
          <a:prstGeom prst="rect">
            <a:avLst/>
          </a:prstGeom>
          <a:noFill/>
        </p:spPr>
        <p:txBody>
          <a:bodyPr wrap="square" rtlCol="0">
            <a:spAutoFit/>
          </a:bodyPr>
          <a:lstStyle/>
          <a:p>
            <a:pPr marL="457200" indent="-457200">
              <a:spcAft>
                <a:spcPts val="600"/>
              </a:spcAft>
              <a:buClr>
                <a:schemeClr val="tx1"/>
              </a:buClr>
              <a:buFont typeface="Wingdings 2" pitchFamily="18" charset="2"/>
              <a:buChar char="ö"/>
            </a:pPr>
            <a:r>
              <a:rPr lang="en-US" sz="3600" b="1" dirty="0" smtClean="0">
                <a:latin typeface="Arial" pitchFamily="34" charset="0"/>
                <a:cs typeface="Arial" pitchFamily="34" charset="0"/>
              </a:rPr>
              <a:t>Life experiences demand</a:t>
            </a:r>
            <a:r>
              <a:rPr lang="en-US" sz="3200" b="1" dirty="0" smtClean="0">
                <a:latin typeface="Arial" pitchFamily="34" charset="0"/>
                <a:cs typeface="Arial" pitchFamily="34" charset="0"/>
              </a:rPr>
              <a:t>…</a:t>
            </a:r>
          </a:p>
          <a:p>
            <a:pPr marL="914400" lvl="1" indent="-457200">
              <a:spcAft>
                <a:spcPts val="600"/>
              </a:spcAft>
              <a:buClr>
                <a:schemeClr val="bg2"/>
              </a:buClr>
              <a:buFont typeface="Wingdings 2" pitchFamily="18" charset="2"/>
              <a:buChar char="ö"/>
            </a:pPr>
            <a:r>
              <a:rPr lang="en-US" sz="3200" b="1" dirty="0" smtClean="0">
                <a:solidFill>
                  <a:schemeClr val="bg2"/>
                </a:solidFill>
                <a:latin typeface="Arial" pitchFamily="34" charset="0"/>
                <a:cs typeface="Arial" pitchFamily="34" charset="0"/>
              </a:rPr>
              <a:t>Courage</a:t>
            </a:r>
          </a:p>
          <a:p>
            <a:pPr marL="914400" lvl="1" indent="-457200">
              <a:spcAft>
                <a:spcPts val="600"/>
              </a:spcAft>
              <a:buClr>
                <a:schemeClr val="bg2"/>
              </a:buClr>
              <a:buFont typeface="Wingdings 2" pitchFamily="18" charset="2"/>
              <a:buChar char="ö"/>
            </a:pPr>
            <a:r>
              <a:rPr lang="en-US" sz="3200" b="1" dirty="0" smtClean="0">
                <a:solidFill>
                  <a:schemeClr val="bg2"/>
                </a:solidFill>
                <a:latin typeface="Arial" pitchFamily="34" charset="0"/>
                <a:cs typeface="Arial" pitchFamily="34" charset="0"/>
              </a:rPr>
              <a:t>Confidence</a:t>
            </a:r>
          </a:p>
          <a:p>
            <a:pPr marL="914400" lvl="1" indent="-457200">
              <a:spcAft>
                <a:spcPts val="600"/>
              </a:spcAft>
              <a:buClr>
                <a:schemeClr val="bg2"/>
              </a:buClr>
              <a:buFont typeface="Wingdings 2" pitchFamily="18" charset="2"/>
              <a:buChar char="ö"/>
            </a:pPr>
            <a:r>
              <a:rPr lang="en-US" sz="3200" b="1" dirty="0" smtClean="0">
                <a:solidFill>
                  <a:schemeClr val="bg2"/>
                </a:solidFill>
                <a:latin typeface="Arial" pitchFamily="34" charset="0"/>
                <a:cs typeface="Arial" pitchFamily="34" charset="0"/>
              </a:rPr>
              <a:t>Hope</a:t>
            </a:r>
          </a:p>
          <a:p>
            <a:pPr marL="914400" lvl="1" indent="-457200">
              <a:spcAft>
                <a:spcPts val="600"/>
              </a:spcAft>
              <a:buClr>
                <a:schemeClr val="bg2"/>
              </a:buClr>
              <a:buFont typeface="Wingdings 2" pitchFamily="18" charset="2"/>
              <a:buChar char="ö"/>
            </a:pPr>
            <a:r>
              <a:rPr lang="en-US" sz="3200" b="1" dirty="0" smtClean="0">
                <a:solidFill>
                  <a:schemeClr val="bg2"/>
                </a:solidFill>
                <a:latin typeface="Arial" pitchFamily="34" charset="0"/>
                <a:cs typeface="Arial" pitchFamily="34" charset="0"/>
              </a:rPr>
              <a:t>Interdependence!</a:t>
            </a:r>
          </a:p>
          <a:p>
            <a:endParaRPr lang="en-US" dirty="0"/>
          </a:p>
        </p:txBody>
      </p:sp>
      <p:pic>
        <p:nvPicPr>
          <p:cNvPr id="7" name="Picture 2" descr="courage1.jpg"/>
          <p:cNvPicPr>
            <a:picLocks noChangeAspect="1" noChangeArrowheads="1"/>
          </p:cNvPicPr>
          <p:nvPr/>
        </p:nvPicPr>
        <p:blipFill>
          <a:blip r:embed="rId3"/>
          <a:srcRect/>
          <a:stretch>
            <a:fillRect/>
          </a:stretch>
        </p:blipFill>
        <p:spPr bwMode="auto">
          <a:xfrm>
            <a:off x="228600" y="1638299"/>
            <a:ext cx="3352800" cy="468630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edge">
                                      <p:cBhvr>
                                        <p:cTn id="7" dur="20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edge">
                                      <p:cBhvr>
                                        <p:cTn id="12" dur="2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edge">
                                      <p:cBhvr>
                                        <p:cTn id="17" dur="2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edge">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63000" cy="1143000"/>
          </a:xfrm>
        </p:spPr>
        <p:txBody>
          <a:bodyPr>
            <a:noAutofit/>
          </a:bodyPr>
          <a:lstStyle/>
          <a:p>
            <a:r>
              <a:rPr lang="en-US" sz="4000" b="1" u="sng" dirty="0" smtClean="0">
                <a:solidFill>
                  <a:schemeClr val="bg2"/>
                </a:solidFill>
                <a:latin typeface="Arial" pitchFamily="34" charset="0"/>
                <a:cs typeface="Arial" pitchFamily="34" charset="0"/>
              </a:rPr>
              <a:t>Our Source </a:t>
            </a:r>
            <a:r>
              <a:rPr lang="en-US" sz="4000" b="1" u="sng" dirty="0" smtClean="0">
                <a:solidFill>
                  <a:schemeClr val="bg2"/>
                </a:solidFill>
                <a:latin typeface="Arial" pitchFamily="34" charset="0"/>
                <a:cs typeface="Arial" pitchFamily="34" charset="0"/>
              </a:rPr>
              <a:t>of </a:t>
            </a:r>
            <a:r>
              <a:rPr lang="en-US" sz="4000" b="1" u="sng" dirty="0" smtClean="0">
                <a:solidFill>
                  <a:schemeClr val="bg2"/>
                </a:solidFill>
                <a:latin typeface="Arial" pitchFamily="34" charset="0"/>
                <a:cs typeface="Arial" pitchFamily="34" charset="0"/>
              </a:rPr>
              <a:t>Encouragement</a:t>
            </a:r>
            <a:endParaRPr lang="en-US" sz="4000" b="1" u="sng" dirty="0">
              <a:solidFill>
                <a:schemeClr val="bg2"/>
              </a:solidFill>
              <a:latin typeface="Arial" pitchFamily="34" charset="0"/>
              <a:cs typeface="Arial" pitchFamily="34" charset="0"/>
            </a:endParaRPr>
          </a:p>
        </p:txBody>
      </p:sp>
      <p:sp>
        <p:nvSpPr>
          <p:cNvPr id="5" name="TextBox 4"/>
          <p:cNvSpPr txBox="1"/>
          <p:nvPr/>
        </p:nvSpPr>
        <p:spPr>
          <a:xfrm>
            <a:off x="3581400" y="1828800"/>
            <a:ext cx="5181600" cy="3816429"/>
          </a:xfrm>
          <a:prstGeom prst="rect">
            <a:avLst/>
          </a:prstGeom>
          <a:noFill/>
        </p:spPr>
        <p:txBody>
          <a:bodyPr wrap="square" rtlCol="0">
            <a:spAutoFit/>
          </a:bodyPr>
          <a:lstStyle/>
          <a:p>
            <a:pPr marL="457200" indent="-457200">
              <a:spcAft>
                <a:spcPts val="600"/>
              </a:spcAft>
              <a:buClr>
                <a:schemeClr val="tx1"/>
              </a:buClr>
              <a:buFont typeface="Wingdings 2" pitchFamily="18" charset="2"/>
              <a:buChar char="ö"/>
            </a:pPr>
            <a:r>
              <a:rPr lang="en-US" sz="3600" b="1" dirty="0" smtClean="0">
                <a:latin typeface="Arial" pitchFamily="34" charset="0"/>
                <a:cs typeface="Arial" pitchFamily="34" charset="0"/>
              </a:rPr>
              <a:t>The Godhead—Father, </a:t>
            </a:r>
            <a:r>
              <a:rPr lang="en-US" sz="3600" b="1" dirty="0" smtClean="0">
                <a:latin typeface="Arial" pitchFamily="34" charset="0"/>
                <a:cs typeface="Arial" pitchFamily="34" charset="0"/>
              </a:rPr>
              <a:t>Son, </a:t>
            </a:r>
            <a:r>
              <a:rPr lang="en-US" sz="3600" b="1" dirty="0" smtClean="0">
                <a:latin typeface="Arial" pitchFamily="34" charset="0"/>
                <a:cs typeface="Arial" pitchFamily="34" charset="0"/>
              </a:rPr>
              <a:t>and Holy Spirit</a:t>
            </a:r>
          </a:p>
          <a:p>
            <a:pPr marL="914400" lvl="1" indent="-457200">
              <a:spcAft>
                <a:spcPts val="600"/>
              </a:spcAft>
              <a:buClr>
                <a:schemeClr val="bg2"/>
              </a:buClr>
              <a:buFont typeface="Wingdings 2" pitchFamily="18" charset="2"/>
              <a:buChar char="ö"/>
            </a:pPr>
            <a:r>
              <a:rPr lang="en-US" sz="3200" b="1" dirty="0" smtClean="0">
                <a:solidFill>
                  <a:schemeClr val="bg2"/>
                </a:solidFill>
                <a:latin typeface="Arial" pitchFamily="34" charset="0"/>
                <a:cs typeface="Arial" pitchFamily="34" charset="0"/>
              </a:rPr>
              <a:t>2 Corinthians 1:3-7</a:t>
            </a:r>
          </a:p>
          <a:p>
            <a:pPr marL="914400" lvl="1" indent="-457200">
              <a:spcAft>
                <a:spcPts val="600"/>
              </a:spcAft>
              <a:buClr>
                <a:schemeClr val="bg2"/>
              </a:buClr>
              <a:buFont typeface="Wingdings 2" pitchFamily="18" charset="2"/>
              <a:buChar char="ö"/>
            </a:pPr>
            <a:r>
              <a:rPr lang="en-US" sz="3200" b="1" dirty="0" smtClean="0">
                <a:solidFill>
                  <a:schemeClr val="bg2"/>
                </a:solidFill>
                <a:latin typeface="Arial" pitchFamily="34" charset="0"/>
                <a:cs typeface="Arial" pitchFamily="34" charset="0"/>
              </a:rPr>
              <a:t>2 Thessalonians 2:16</a:t>
            </a:r>
          </a:p>
          <a:p>
            <a:pPr marL="914400" lvl="1" indent="-457200">
              <a:spcAft>
                <a:spcPts val="600"/>
              </a:spcAft>
              <a:buClr>
                <a:schemeClr val="bg2"/>
              </a:buClr>
              <a:buFont typeface="Wingdings 2" pitchFamily="18" charset="2"/>
              <a:buChar char="ö"/>
            </a:pPr>
            <a:r>
              <a:rPr lang="en-US" sz="3200" b="1" dirty="0" smtClean="0">
                <a:solidFill>
                  <a:schemeClr val="bg2"/>
                </a:solidFill>
                <a:latin typeface="Arial" pitchFamily="34" charset="0"/>
                <a:cs typeface="Arial" pitchFamily="34" charset="0"/>
              </a:rPr>
              <a:t>Acts 9:31</a:t>
            </a:r>
          </a:p>
          <a:p>
            <a:endParaRPr lang="en-US" dirty="0">
              <a:latin typeface="Arial" pitchFamily="34" charset="0"/>
              <a:cs typeface="Arial" pitchFamily="34" charset="0"/>
            </a:endParaRPr>
          </a:p>
        </p:txBody>
      </p:sp>
      <p:pic>
        <p:nvPicPr>
          <p:cNvPr id="6" name="Picture 5"/>
          <p:cNvPicPr>
            <a:picLocks noChangeAspect="1" noChangeArrowheads="1"/>
          </p:cNvPicPr>
          <p:nvPr/>
        </p:nvPicPr>
        <p:blipFill>
          <a:blip r:embed="rId3"/>
          <a:srcRect/>
          <a:stretch>
            <a:fillRect/>
          </a:stretch>
        </p:blipFill>
        <p:spPr bwMode="auto">
          <a:xfrm>
            <a:off x="457200" y="685800"/>
            <a:ext cx="2393159" cy="6172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1676400"/>
            <a:ext cx="6477000" cy="3908762"/>
          </a:xfrm>
          <a:prstGeom prst="rect">
            <a:avLst/>
          </a:prstGeom>
          <a:noFill/>
        </p:spPr>
        <p:txBody>
          <a:bodyPr wrap="square" rtlCol="0">
            <a:spAutoFit/>
          </a:bodyPr>
          <a:lstStyle/>
          <a:p>
            <a:pPr algn="ctr"/>
            <a:r>
              <a:rPr lang="en-US" sz="2400" b="1" i="1" dirty="0" smtClean="0">
                <a:solidFill>
                  <a:srgbClr val="C00000"/>
                </a:solidFill>
                <a:latin typeface="Arial" pitchFamily="34" charset="0"/>
                <a:cs typeface="Arial" pitchFamily="34" charset="0"/>
              </a:rPr>
              <a:t>“</a:t>
            </a:r>
            <a:r>
              <a:rPr lang="en-US" sz="2800" b="1" i="1" dirty="0" smtClean="0">
                <a:solidFill>
                  <a:srgbClr val="C00000"/>
                </a:solidFill>
                <a:latin typeface="Arial" pitchFamily="34" charset="0"/>
                <a:cs typeface="Arial" pitchFamily="34" charset="0"/>
              </a:rPr>
              <a:t>Blessed be the God and Father of our Lord Jesus Christ, the Father of mercies and</a:t>
            </a:r>
            <a:r>
              <a:rPr lang="en-US" sz="2800" b="1" i="1" dirty="0" smtClean="0">
                <a:solidFill>
                  <a:srgbClr val="FF0000"/>
                </a:solidFill>
                <a:latin typeface="Arial" pitchFamily="34" charset="0"/>
                <a:cs typeface="Arial" pitchFamily="34" charset="0"/>
              </a:rPr>
              <a:t> </a:t>
            </a:r>
            <a:r>
              <a:rPr lang="en-US" sz="2800" b="1" dirty="0" smtClean="0">
                <a:latin typeface="Arial" pitchFamily="34" charset="0"/>
                <a:cs typeface="Arial" pitchFamily="34" charset="0"/>
              </a:rPr>
              <a:t>God of all comfort</a:t>
            </a:r>
            <a:r>
              <a:rPr lang="en-US" sz="2800" b="1" i="1" dirty="0" smtClean="0">
                <a:latin typeface="Arial" pitchFamily="34" charset="0"/>
                <a:cs typeface="Arial" pitchFamily="34" charset="0"/>
              </a:rPr>
              <a:t>,</a:t>
            </a:r>
            <a:r>
              <a:rPr lang="en-US" sz="2800" b="1" i="1" dirty="0" smtClean="0">
                <a:solidFill>
                  <a:srgbClr val="FF0000"/>
                </a:solidFill>
                <a:latin typeface="Arial" pitchFamily="34" charset="0"/>
                <a:cs typeface="Arial" pitchFamily="34" charset="0"/>
              </a:rPr>
              <a:t> </a:t>
            </a:r>
            <a:r>
              <a:rPr lang="en-US" sz="2800" b="1" i="1" dirty="0" smtClean="0">
                <a:solidFill>
                  <a:srgbClr val="C00000"/>
                </a:solidFill>
                <a:latin typeface="Arial" pitchFamily="34" charset="0"/>
                <a:cs typeface="Arial" pitchFamily="34" charset="0"/>
              </a:rPr>
              <a:t>who comforts us in all our tribulation, that we may be able to comfort those who are in any trouble, with the comfort with which we ourselves are comforted by God</a:t>
            </a:r>
            <a:r>
              <a:rPr lang="en-US" sz="2400" b="1" i="1" dirty="0" smtClean="0">
                <a:solidFill>
                  <a:srgbClr val="C00000"/>
                </a:solidFill>
                <a:latin typeface="Arial" pitchFamily="34" charset="0"/>
                <a:cs typeface="Arial" pitchFamily="34" charset="0"/>
              </a:rPr>
              <a:t>…</a:t>
            </a:r>
          </a:p>
          <a:p>
            <a:pPr algn="ctr"/>
            <a:r>
              <a:rPr lang="en-US" sz="2400" b="1" i="1" dirty="0" smtClean="0">
                <a:solidFill>
                  <a:srgbClr val="FF0000"/>
                </a:solidFill>
                <a:latin typeface="Arial" pitchFamily="34" charset="0"/>
                <a:cs typeface="Arial" pitchFamily="34" charset="0"/>
              </a:rPr>
              <a:t> </a:t>
            </a:r>
            <a:endParaRPr lang="en-US" sz="2400" b="1" i="1" dirty="0">
              <a:solidFill>
                <a:srgbClr val="FF0000"/>
              </a:solidFill>
              <a:latin typeface="Arial" pitchFamily="34" charset="0"/>
              <a:cs typeface="Arial" pitchFamily="34" charset="0"/>
            </a:endParaRPr>
          </a:p>
        </p:txBody>
      </p:sp>
      <p:sp>
        <p:nvSpPr>
          <p:cNvPr id="4" name="TextBox 3"/>
          <p:cNvSpPr txBox="1"/>
          <p:nvPr/>
        </p:nvSpPr>
        <p:spPr>
          <a:xfrm>
            <a:off x="1828800" y="1066801"/>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2 Corinthians 1:3-7</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1600200"/>
            <a:ext cx="6477000" cy="4339650"/>
          </a:xfrm>
          <a:prstGeom prst="rect">
            <a:avLst/>
          </a:prstGeom>
          <a:noFill/>
        </p:spPr>
        <p:txBody>
          <a:bodyPr wrap="square" rtlCol="0">
            <a:spAutoFit/>
          </a:bodyPr>
          <a:lstStyle/>
          <a:p>
            <a:pPr algn="ctr"/>
            <a:r>
              <a:rPr lang="en-US" sz="2400" b="1" i="1" dirty="0" smtClean="0">
                <a:solidFill>
                  <a:srgbClr val="C00000"/>
                </a:solidFill>
                <a:latin typeface="Arial" pitchFamily="34" charset="0"/>
                <a:cs typeface="Arial" pitchFamily="34" charset="0"/>
              </a:rPr>
              <a:t>“</a:t>
            </a:r>
            <a:r>
              <a:rPr lang="en-US" sz="2800" b="1" i="1" dirty="0" smtClean="0">
                <a:solidFill>
                  <a:srgbClr val="C00000"/>
                </a:solidFill>
                <a:latin typeface="Arial" pitchFamily="34" charset="0"/>
                <a:cs typeface="Arial" pitchFamily="34" charset="0"/>
              </a:rPr>
              <a:t>For as the sufferings of Christ abound in us,</a:t>
            </a:r>
            <a:r>
              <a:rPr lang="en-US" sz="2800" b="1" i="1" dirty="0" smtClean="0">
                <a:solidFill>
                  <a:srgbClr val="FF0000"/>
                </a:solidFill>
                <a:latin typeface="Arial" pitchFamily="34" charset="0"/>
                <a:cs typeface="Arial" pitchFamily="34" charset="0"/>
              </a:rPr>
              <a:t> </a:t>
            </a:r>
            <a:r>
              <a:rPr lang="en-US" sz="2800" b="1" dirty="0" smtClean="0">
                <a:latin typeface="Arial" pitchFamily="34" charset="0"/>
                <a:cs typeface="Arial" pitchFamily="34" charset="0"/>
              </a:rPr>
              <a:t>so our consolation also abounds </a:t>
            </a:r>
            <a:r>
              <a:rPr lang="en-US" sz="2800" b="1" i="1" dirty="0" smtClean="0">
                <a:solidFill>
                  <a:srgbClr val="C00000"/>
                </a:solidFill>
                <a:latin typeface="Arial" pitchFamily="34" charset="0"/>
                <a:cs typeface="Arial" pitchFamily="34" charset="0"/>
              </a:rPr>
              <a:t>through Christ. Now if we are afflicted, it is for your consolation and salvation, which is effective for enduring the same sufferings which we also suffer. Or if we are comforted, it is for your consolation and salvation</a:t>
            </a:r>
            <a:r>
              <a:rPr lang="en-US" sz="2400" b="1" i="1" dirty="0" smtClean="0">
                <a:solidFill>
                  <a:srgbClr val="FF0000"/>
                </a:solidFill>
                <a:latin typeface="Arial" pitchFamily="34" charset="0"/>
                <a:cs typeface="Arial" pitchFamily="34" charset="0"/>
              </a:rPr>
              <a:t>…</a:t>
            </a:r>
          </a:p>
          <a:p>
            <a:pPr algn="ctr"/>
            <a:r>
              <a:rPr lang="en-US" sz="2400" b="1" i="1" dirty="0" smtClean="0">
                <a:solidFill>
                  <a:srgbClr val="FF0000"/>
                </a:solidFill>
                <a:latin typeface="Arial" pitchFamily="34" charset="0"/>
                <a:cs typeface="Arial" pitchFamily="34" charset="0"/>
              </a:rPr>
              <a:t> </a:t>
            </a:r>
            <a:endParaRPr lang="en-US" sz="2400" b="1" i="1" dirty="0">
              <a:solidFill>
                <a:srgbClr val="FF0000"/>
              </a:solidFill>
              <a:latin typeface="Arial" pitchFamily="34" charset="0"/>
              <a:cs typeface="Arial" pitchFamily="34" charset="0"/>
            </a:endParaRPr>
          </a:p>
        </p:txBody>
      </p:sp>
      <p:sp>
        <p:nvSpPr>
          <p:cNvPr id="4" name="TextBox 3"/>
          <p:cNvSpPr txBox="1"/>
          <p:nvPr/>
        </p:nvSpPr>
        <p:spPr>
          <a:xfrm>
            <a:off x="1828800" y="990600"/>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2 Corinthians 1:3-7</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noChangeArrowheads="1"/>
          </p:cNvPicPr>
          <p:nvPr/>
        </p:nvPicPr>
        <p:blipFill>
          <a:blip r:embed="rId3">
            <a:duotone>
              <a:prstClr val="black"/>
              <a:srgbClr val="D9C3A5">
                <a:tint val="50000"/>
                <a:satMod val="180000"/>
              </a:srgbClr>
            </a:duotone>
          </a:blip>
          <a:srcRect/>
          <a:stretch>
            <a:fillRect/>
          </a:stretch>
        </p:blipFill>
        <p:spPr bwMode="auto">
          <a:xfrm>
            <a:off x="0" y="685800"/>
            <a:ext cx="9144002" cy="6172200"/>
          </a:xfrm>
          <a:prstGeom prst="rect">
            <a:avLst/>
          </a:prstGeom>
          <a:noFill/>
          <a:ln w="9525">
            <a:noFill/>
            <a:miter lim="800000"/>
            <a:headEnd/>
            <a:tailEnd/>
          </a:ln>
          <a:effectLst/>
        </p:spPr>
      </p:pic>
      <p:sp>
        <p:nvSpPr>
          <p:cNvPr id="3" name="TextBox 2"/>
          <p:cNvSpPr txBox="1"/>
          <p:nvPr/>
        </p:nvSpPr>
        <p:spPr>
          <a:xfrm>
            <a:off x="1295400" y="2209800"/>
            <a:ext cx="6477000" cy="1815882"/>
          </a:xfrm>
          <a:prstGeom prst="rect">
            <a:avLst/>
          </a:prstGeom>
          <a:noFill/>
        </p:spPr>
        <p:txBody>
          <a:bodyPr wrap="square" rtlCol="0">
            <a:spAutoFit/>
          </a:bodyPr>
          <a:lstStyle/>
          <a:p>
            <a:pPr algn="ctr"/>
            <a:r>
              <a:rPr lang="en-US" sz="2400" b="1" i="1" dirty="0" smtClean="0">
                <a:solidFill>
                  <a:srgbClr val="C00000"/>
                </a:solidFill>
                <a:latin typeface="Arial" pitchFamily="34" charset="0"/>
                <a:cs typeface="Arial" pitchFamily="34" charset="0"/>
              </a:rPr>
              <a:t>“</a:t>
            </a:r>
            <a:r>
              <a:rPr lang="en-US" sz="2800" b="1" i="1" dirty="0" smtClean="0">
                <a:solidFill>
                  <a:srgbClr val="C00000"/>
                </a:solidFill>
                <a:latin typeface="Arial" pitchFamily="34" charset="0"/>
                <a:cs typeface="Arial" pitchFamily="34" charset="0"/>
              </a:rPr>
              <a:t>And our hope for you is steadfast, because we know that as you are partakers of the sufferings, so also you will</a:t>
            </a:r>
            <a:r>
              <a:rPr lang="en-US" sz="2800" b="1" i="1" dirty="0" smtClean="0">
                <a:solidFill>
                  <a:srgbClr val="FF0000"/>
                </a:solidFill>
                <a:latin typeface="Arial" pitchFamily="34" charset="0"/>
                <a:cs typeface="Arial" pitchFamily="34" charset="0"/>
              </a:rPr>
              <a:t> </a:t>
            </a:r>
            <a:r>
              <a:rPr lang="en-US" sz="2800" b="1" dirty="0" smtClean="0">
                <a:latin typeface="Arial" pitchFamily="34" charset="0"/>
                <a:cs typeface="Arial" pitchFamily="34" charset="0"/>
              </a:rPr>
              <a:t>partake of the consolation</a:t>
            </a:r>
            <a:r>
              <a:rPr lang="en-US" sz="2800" b="1" i="1" dirty="0" smtClean="0">
                <a:latin typeface="Arial" pitchFamily="34" charset="0"/>
                <a:cs typeface="Arial" pitchFamily="34" charset="0"/>
              </a:rPr>
              <a:t>.”</a:t>
            </a:r>
            <a:r>
              <a:rPr lang="en-US" sz="2400" b="1" i="1" dirty="0" smtClean="0">
                <a:solidFill>
                  <a:srgbClr val="FF0000"/>
                </a:solidFill>
                <a:latin typeface="Arial" pitchFamily="34" charset="0"/>
                <a:cs typeface="Arial" pitchFamily="34" charset="0"/>
              </a:rPr>
              <a:t> </a:t>
            </a:r>
            <a:endParaRPr lang="en-US" sz="2400" b="1" i="1" dirty="0">
              <a:solidFill>
                <a:srgbClr val="FF0000"/>
              </a:solidFill>
              <a:latin typeface="Arial" pitchFamily="34" charset="0"/>
              <a:cs typeface="Arial" pitchFamily="34" charset="0"/>
            </a:endParaRPr>
          </a:p>
        </p:txBody>
      </p:sp>
      <p:sp>
        <p:nvSpPr>
          <p:cNvPr id="4" name="TextBox 3"/>
          <p:cNvSpPr txBox="1"/>
          <p:nvPr/>
        </p:nvSpPr>
        <p:spPr>
          <a:xfrm>
            <a:off x="1905000" y="1447800"/>
            <a:ext cx="5181600" cy="584775"/>
          </a:xfrm>
          <a:prstGeom prst="rect">
            <a:avLst/>
          </a:prstGeom>
          <a:noFill/>
        </p:spPr>
        <p:txBody>
          <a:bodyPr wrap="square" rtlCol="0">
            <a:spAutoFit/>
          </a:bodyPr>
          <a:lstStyle/>
          <a:p>
            <a:pPr algn="ctr"/>
            <a:r>
              <a:rPr lang="en-US" sz="3200" b="1" i="1" u="sng" dirty="0" smtClean="0">
                <a:solidFill>
                  <a:srgbClr val="C00000"/>
                </a:solidFill>
                <a:latin typeface="Arial" pitchFamily="34" charset="0"/>
                <a:cs typeface="Arial" pitchFamily="34" charset="0"/>
              </a:rPr>
              <a:t>2 Corinthians 1:3-7</a:t>
            </a:r>
            <a:endParaRPr lang="en-US" sz="3200" b="1" i="1" u="sng" dirty="0">
              <a:solidFill>
                <a:srgbClr val="C00000"/>
              </a:solidFill>
              <a:latin typeface="Arial" pitchFamily="34" charset="0"/>
              <a:cs typeface="Arial" pitchFamily="34" charset="0"/>
            </a:endParaRPr>
          </a:p>
        </p:txBody>
      </p:sp>
      <p:sp>
        <p:nvSpPr>
          <p:cNvPr id="6" name="Title 1"/>
          <p:cNvSpPr txBox="1">
            <a:spLocks/>
          </p:cNvSpPr>
          <p:nvPr/>
        </p:nvSpPr>
        <p:spPr>
          <a:xfrm>
            <a:off x="228600" y="0"/>
            <a:ext cx="8763000" cy="11430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sng" strike="noStrike" kern="1200" cap="none" spc="0" normalizeH="0" baseline="0" noProof="0" dirty="0" smtClean="0">
                <a:ln>
                  <a:noFill/>
                </a:ln>
                <a:solidFill>
                  <a:schemeClr val="bg2"/>
                </a:solidFill>
                <a:effectLst/>
                <a:uLnTx/>
                <a:uFillTx/>
                <a:latin typeface="Arial" pitchFamily="34" charset="0"/>
                <a:ea typeface="+mj-ea"/>
                <a:cs typeface="Arial" pitchFamily="34" charset="0"/>
              </a:rPr>
              <a:t>Our Source of Encouragement</a:t>
            </a:r>
            <a:endParaRPr kumimoji="0" lang="en-US" sz="4000" b="1" i="0" u="sng" strike="noStrike" kern="1200" cap="none" spc="0" normalizeH="0" baseline="0" noProof="0" dirty="0">
              <a:ln>
                <a:noFill/>
              </a:ln>
              <a:solidFill>
                <a:schemeClr val="bg2"/>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TotalTime>
  <Words>1968</Words>
  <Application>Microsoft Office PowerPoint</Application>
  <PresentationFormat>On-screen Show (4:3)</PresentationFormat>
  <Paragraphs>158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Encourage</vt:lpstr>
      <vt:lpstr>Encourage</vt:lpstr>
      <vt:lpstr>Why We Need Encouragement</vt:lpstr>
      <vt:lpstr>Our Source of Encouragement</vt:lpstr>
      <vt:lpstr>Slide 7</vt:lpstr>
      <vt:lpstr>Slide 8</vt:lpstr>
      <vt:lpstr>Slide 9</vt:lpstr>
      <vt:lpstr>Slide 10</vt:lpstr>
      <vt:lpstr>Slide 11</vt:lpstr>
      <vt:lpstr>Slide 12</vt:lpstr>
      <vt:lpstr>Slide 13</vt:lpstr>
      <vt:lpstr>Slide 14</vt:lpstr>
      <vt:lpstr>Slide 15</vt:lpstr>
      <vt:lpstr>I Will Encourage Others by Practicing Good Stewardship</vt:lpstr>
      <vt:lpstr>I Will Encourage Others by Practicing Good Stewardship</vt:lpstr>
      <vt:lpstr>I Will Encourage Others by Practicing Good Stewardship</vt:lpstr>
      <vt:lpstr>I Will Encourage Others by Believing in Them</vt:lpstr>
      <vt:lpstr>I Will Encourage Others by Believing in Them</vt:lpstr>
      <vt:lpstr>I Will Encourage Others by Believing in Them</vt:lpstr>
      <vt:lpstr>I Will Encourage Others by Helping Them Grow</vt:lpstr>
      <vt:lpstr>I Will Encourage Others by Providing Them Opportunities</vt:lpstr>
      <vt:lpstr>I Will Encourage Others By Giving Them Second Chances</vt:lpstr>
      <vt:lpstr>Five Ways to Encourage Others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 Greer</dc:creator>
  <cp:lastModifiedBy>Carolyn Rix</cp:lastModifiedBy>
  <cp:revision>16</cp:revision>
  <dcterms:created xsi:type="dcterms:W3CDTF">2009-05-06T19:19:32Z</dcterms:created>
  <dcterms:modified xsi:type="dcterms:W3CDTF">2010-07-14T22:39:50Z</dcterms:modified>
</cp:coreProperties>
</file>