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C00000"/>
    <a:srgbClr val="D9D9D9"/>
    <a:srgbClr val="CC00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6717" autoAdjust="0"/>
  </p:normalViewPr>
  <p:slideViewPr>
    <p:cSldViewPr>
      <p:cViewPr varScale="1">
        <p:scale>
          <a:sx n="47" d="100"/>
          <a:sy n="47" d="100"/>
        </p:scale>
        <p:origin x="-667"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29D0B4-AFD4-48C5-B0DD-C7D61E432C04}" type="datetimeFigureOut">
              <a:rPr lang="en-US" smtClean="0"/>
              <a:pPr/>
              <a:t>6/29/2010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CA02B-F30C-403F-9E21-E9ECDA8E1A6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Title</a:t>
            </a:r>
            <a:r>
              <a:rPr lang="en-US" u="sng" baseline="0" dirty="0" smtClean="0"/>
              <a:t> Slide</a:t>
            </a:r>
            <a:r>
              <a:rPr lang="en-US" b="1" baseline="0" dirty="0" smtClean="0"/>
              <a:t>: The One and ONLY Reason People Go to Hell </a:t>
            </a:r>
            <a:r>
              <a:rPr lang="en-US" baseline="0" dirty="0" smtClean="0"/>
              <a:t>(</a:t>
            </a:r>
            <a:r>
              <a:rPr lang="en-US" i="1" baseline="0" dirty="0" smtClean="0"/>
              <a:t>by Curtis Hutson</a:t>
            </a:r>
            <a:r>
              <a:rPr lang="en-US" baseline="0" dirty="0" smtClean="0"/>
              <a:t>)…examine his article…Renowned Baptist preacher who died in 1995. Late editor of Sword of the Lord in Murfreesboro, TN until death in 1995. Thoughts taken from article ,”</a:t>
            </a:r>
            <a:r>
              <a:rPr lang="en-US" b="1" baseline="0" dirty="0" smtClean="0"/>
              <a:t>The One Thing That Determines Salvation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What is Sin</a:t>
            </a:r>
            <a:r>
              <a:rPr lang="en-US" b="0" u="none" dirty="0" smtClean="0"/>
              <a:t>? Defined as…</a:t>
            </a:r>
            <a:r>
              <a:rPr lang="en-US" b="0" u="none" baseline="0" dirty="0" smtClean="0"/>
              <a:t>(</a:t>
            </a:r>
            <a:r>
              <a:rPr lang="en-US" b="1" baseline="0" dirty="0" smtClean="0"/>
              <a:t>1 Jno.3:4; 2 Jno.9</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What is Sin</a:t>
            </a:r>
            <a:r>
              <a:rPr lang="en-US" b="0" u="none" dirty="0" smtClean="0"/>
              <a:t>? Defined as…</a:t>
            </a:r>
            <a:r>
              <a:rPr lang="en-US" b="0" u="none" baseline="0" dirty="0" smtClean="0"/>
              <a:t>(</a:t>
            </a:r>
            <a:r>
              <a:rPr lang="en-US" b="1" baseline="0" dirty="0" smtClean="0"/>
              <a:t>Matthew 7:21-23</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Lawlessness</a:t>
            </a:r>
            <a:r>
              <a:rPr lang="en-US" dirty="0" smtClean="0"/>
              <a:t>:</a:t>
            </a:r>
            <a:r>
              <a:rPr lang="en-US" baseline="0" dirty="0" smtClean="0"/>
              <a:t> </a:t>
            </a:r>
          </a:p>
          <a:p>
            <a:pPr marL="228600" indent="-228600">
              <a:buAutoNum type="arabicParenBoth"/>
            </a:pPr>
            <a:r>
              <a:rPr lang="en-US" baseline="0" dirty="0" smtClean="0"/>
              <a:t>Acting without authority. </a:t>
            </a:r>
          </a:p>
          <a:p>
            <a:pPr marL="228600" indent="-228600">
              <a:buAutoNum type="arabicParenBoth"/>
            </a:pPr>
            <a:r>
              <a:rPr lang="en-US" baseline="0" dirty="0" smtClean="0"/>
              <a:t>State of being without law. (3) Bible sense: Acting without authority from Christ. (</a:t>
            </a:r>
            <a:r>
              <a:rPr lang="en-US" b="1" baseline="0" dirty="0" smtClean="0"/>
              <a:t>Col.3:17</a:t>
            </a:r>
            <a:r>
              <a:rPr lang="en-US" baseline="0" dirty="0" smtClean="0"/>
              <a:t>) </a:t>
            </a:r>
            <a:r>
              <a:rPr lang="en-US" b="1" baseline="0" dirty="0" smtClean="0"/>
              <a:t>Lawless Acts</a:t>
            </a:r>
            <a:r>
              <a:rPr lang="en-US" baseline="0" dirty="0" smtClean="0"/>
              <a:t>…examples </a:t>
            </a:r>
          </a:p>
          <a:p>
            <a:pPr marL="685800" lvl="1" indent="-228600">
              <a:buFont typeface="Arial" pitchFamily="34" charset="0"/>
              <a:buChar char="•"/>
            </a:pPr>
            <a:r>
              <a:rPr lang="en-US" baseline="0" dirty="0" smtClean="0"/>
              <a:t>Circumcision (</a:t>
            </a:r>
            <a:r>
              <a:rPr lang="en-US" b="1" baseline="0" dirty="0" smtClean="0"/>
              <a:t>Acts 15</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What is Sin</a:t>
            </a:r>
            <a:r>
              <a:rPr lang="en-US" b="0" u="none" dirty="0" smtClean="0"/>
              <a:t>? Defined as…</a:t>
            </a:r>
            <a:r>
              <a:rPr lang="en-US" b="0" u="none" baseline="0" dirty="0" smtClean="0"/>
              <a:t>(</a:t>
            </a:r>
            <a:r>
              <a:rPr lang="en-US" b="1" baseline="0" dirty="0" smtClean="0"/>
              <a:t>1 Jno.5:17; Psa.119:172; Rom.1:17</a:t>
            </a:r>
            <a:r>
              <a:rPr lang="en-US" baseline="0" dirty="0" smtClean="0"/>
              <a:t>) Violating God’s revealed will is unrighteous—therefore SINFUL!</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32BF1-23EA-4FC3-854D-E66E3AE376B5}" type="slidenum">
              <a:rPr lang="en-US"/>
              <a:pPr/>
              <a:t>14</a:t>
            </a:fld>
            <a:endParaRPr lang="en-US" dirty="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b="1" dirty="0" smtClean="0"/>
              <a:t>All Unrighteousness</a:t>
            </a:r>
            <a:r>
              <a:rPr lang="en-US" dirty="0" smtClean="0"/>
              <a:t>…explain the chart…</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What is Sin</a:t>
            </a:r>
            <a:r>
              <a:rPr lang="en-US" b="0" u="none" dirty="0" smtClean="0"/>
              <a:t>? Defined as…</a:t>
            </a:r>
            <a:r>
              <a:rPr lang="en-US" b="0" u="none" baseline="0" dirty="0" smtClean="0"/>
              <a:t>(</a:t>
            </a:r>
            <a:r>
              <a:rPr lang="en-US" b="1" baseline="0" dirty="0" smtClean="0"/>
              <a:t>Jam.4:17; 1 Jno.3:17,18</a:t>
            </a:r>
            <a:r>
              <a:rPr lang="en-US" baseline="0" dirty="0" smtClean="0"/>
              <a:t>) Rejected opportunities will be charged to our accounts. Glimpse of the judgment scene—</a:t>
            </a:r>
            <a:r>
              <a:rPr lang="en-US" b="1" baseline="0" dirty="0" smtClean="0"/>
              <a:t>Matt.25:41-46</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538F3A-C9BB-47D9-821F-8478CD300043}" type="slidenum">
              <a:rPr lang="en-US"/>
              <a:pPr/>
              <a:t>16</a:t>
            </a:fld>
            <a:endParaRPr lang="en-US" dirty="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US" dirty="0" smtClean="0"/>
              <a:t>Sin Is: </a:t>
            </a:r>
            <a:r>
              <a:rPr lang="en-US" b="1" dirty="0" smtClean="0"/>
              <a:t>NOT DOING GOOD </a:t>
            </a:r>
          </a:p>
          <a:p>
            <a:r>
              <a:rPr lang="en-US" dirty="0" smtClean="0"/>
              <a:t>(1) Seeing good you can accomplish—but not acting! Examples...</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What is Sin</a:t>
            </a:r>
            <a:r>
              <a:rPr lang="en-US" b="0" u="none" dirty="0" smtClean="0"/>
              <a:t>? Defined as…</a:t>
            </a:r>
            <a:r>
              <a:rPr lang="en-US" b="0" u="none" baseline="0" dirty="0" smtClean="0"/>
              <a:t>(</a:t>
            </a:r>
            <a:r>
              <a:rPr lang="en-US" b="1" baseline="0" dirty="0" smtClean="0"/>
              <a:t>Romans 14:5,22,23</a:t>
            </a:r>
            <a:r>
              <a:rPr lang="en-US" baseline="0" dirty="0" smtClean="0"/>
              <a:t>) Violation of one’s conscience…</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02902-C37D-4D49-B2A6-6556887BA842}" type="slidenum">
              <a:rPr lang="en-US"/>
              <a:pPr/>
              <a:t>18</a:t>
            </a:fld>
            <a:endParaRPr lang="en-US" dirty="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r>
              <a:rPr lang="en-US" dirty="0" smtClean="0"/>
              <a:t>Sin Is: </a:t>
            </a:r>
            <a:r>
              <a:rPr lang="en-US" b="1" dirty="0" smtClean="0"/>
              <a:t>Violating One’s Conscience</a:t>
            </a:r>
            <a:r>
              <a:rPr lang="en-US" dirty="0" smtClean="0"/>
              <a:t>…Must have conscience rooted</a:t>
            </a:r>
            <a:r>
              <a:rPr lang="en-US" baseline="0" dirty="0" smtClean="0"/>
              <a:t> and grounded in truth!</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102489-18D2-4870-91CF-848A5DC5EFFF}" type="slidenum">
              <a:rPr lang="en-US"/>
              <a:pPr/>
              <a:t>19</a:t>
            </a:fld>
            <a:endParaRPr lang="en-US" dirty="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dirty="0" smtClean="0"/>
              <a:t>Review…</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Mr. Hutson’s Conclusions: </a:t>
            </a:r>
            <a:r>
              <a:rPr lang="en-US" b="1" dirty="0" smtClean="0"/>
              <a:t>People are</a:t>
            </a:r>
            <a:r>
              <a:rPr lang="en-US" b="1" baseline="0" dirty="0" smtClean="0"/>
              <a:t> not going to hell because</a:t>
            </a:r>
            <a:r>
              <a:rPr lang="en-US" baseline="0" dirty="0" smtClean="0"/>
              <a:t>: </a:t>
            </a:r>
          </a:p>
          <a:p>
            <a:pPr marL="228600" indent="-228600">
              <a:buAutoNum type="arabicParenBoth"/>
            </a:pPr>
            <a:r>
              <a:rPr lang="en-US" baseline="0" dirty="0" smtClean="0"/>
              <a:t>They sin </a:t>
            </a:r>
          </a:p>
          <a:p>
            <a:pPr marL="228600" indent="-228600">
              <a:buAutoNum type="arabicParenBoth"/>
            </a:pPr>
            <a:r>
              <a:rPr lang="en-US" baseline="0" dirty="0" smtClean="0"/>
              <a:t>They will not stop sinning </a:t>
            </a:r>
          </a:p>
          <a:p>
            <a:pPr marL="228600" indent="-228600">
              <a:buAutoNum type="arabicParenBoth"/>
            </a:pPr>
            <a:r>
              <a:rPr lang="en-US" baseline="0" dirty="0" smtClean="0"/>
              <a:t>Of the kinds of sins they commit. </a:t>
            </a:r>
          </a:p>
          <a:p>
            <a:pPr marL="228600" indent="-228600">
              <a:buAutoNum type="arabicParenBoth"/>
            </a:pPr>
            <a:r>
              <a:rPr lang="en-US" baseline="0" dirty="0" smtClean="0"/>
              <a:t>They do not live like Christians </a:t>
            </a:r>
          </a:p>
          <a:p>
            <a:pPr marL="228600" indent="-228600">
              <a:buAutoNum type="arabicParenBoth"/>
            </a:pPr>
            <a:r>
              <a:rPr lang="en-US" baseline="0" dirty="0" smtClean="0"/>
              <a:t>They have not been baptized. </a:t>
            </a:r>
          </a:p>
          <a:p>
            <a:pPr marL="228600" indent="-228600">
              <a:buAutoNum type="arabicParenBoth"/>
            </a:pPr>
            <a:endParaRPr lang="en-US" baseline="0" dirty="0" smtClean="0"/>
          </a:p>
          <a:p>
            <a:pPr marL="228600" indent="-228600">
              <a:buNone/>
            </a:pPr>
            <a:r>
              <a:rPr lang="en-US" baseline="0" dirty="0" smtClean="0"/>
              <a:t>Then pray tell—what will cause one to be lost?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The Cure For Sin</a:t>
            </a:r>
            <a:r>
              <a:rPr lang="en-US" b="0" u="none" dirty="0" smtClean="0"/>
              <a:t>? Defined as…</a:t>
            </a:r>
            <a:r>
              <a:rPr lang="en-US" b="0" u="none" baseline="0" dirty="0" smtClean="0"/>
              <a:t>(</a:t>
            </a:r>
            <a:r>
              <a:rPr lang="en-US" b="1" baseline="0" dirty="0" smtClean="0"/>
              <a:t>Gen.12:3; Isa.53:5</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The Cure For Sin</a:t>
            </a:r>
            <a:r>
              <a:rPr lang="en-US" b="0" u="none" dirty="0" smtClean="0"/>
              <a:t>? Defined as…</a:t>
            </a:r>
            <a:r>
              <a:rPr lang="en-US" b="0" u="none" baseline="0" dirty="0" smtClean="0"/>
              <a:t>(</a:t>
            </a:r>
            <a:r>
              <a:rPr lang="en-US" b="1" baseline="0" dirty="0" smtClean="0"/>
              <a:t>Matt.26:28; Eph.1:7</a:t>
            </a:r>
            <a:r>
              <a:rPr lang="en-US" baseline="0" dirty="0" smtClean="0"/>
              <a:t>) God sent His Son </a:t>
            </a:r>
            <a:r>
              <a:rPr lang="en-US" b="1" baseline="0" dirty="0" smtClean="0"/>
              <a:t>(Jno.3:16; Rom.3:24-26</a:t>
            </a:r>
            <a:r>
              <a:rPr lang="en-US" baseline="0" dirty="0" smtClean="0"/>
              <a:t>) to offer His life on the cross—the shedding of His precious blood would redeem sinful man (</a:t>
            </a:r>
            <a:r>
              <a:rPr lang="en-US" b="1" baseline="0" dirty="0" smtClean="0"/>
              <a:t>1 Pet.1:18,19)</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721BE3-E160-4D74-8D0C-9A23262CDBA6}" type="slidenum">
              <a:rPr lang="en-US"/>
              <a:pPr/>
              <a:t>22</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b="1" dirty="0" smtClean="0"/>
              <a:t>Ugliness of Sin</a:t>
            </a:r>
            <a:r>
              <a:rPr lang="en-US" dirty="0" smtClean="0"/>
              <a:t>…Explain chart…</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34FD1B-4A87-423E-8D13-9E846CE8E9DF}" type="slidenum">
              <a:rPr lang="en-US"/>
              <a:pPr/>
              <a:t>23</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b="1" dirty="0" smtClean="0"/>
              <a:t>Cure for Sin is Conditional!</a:t>
            </a:r>
            <a:r>
              <a:rPr lang="en-US" b="1" baseline="0" dirty="0" smtClean="0"/>
              <a:t> </a:t>
            </a:r>
            <a:r>
              <a:rPr lang="en-US" baseline="0" dirty="0" smtClean="0"/>
              <a:t>Explain the chart…</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1118EE-2450-435C-8FD5-4000E0DFE980}" type="slidenum">
              <a:rPr lang="en-US"/>
              <a:pPr/>
              <a:t>24</a:t>
            </a:fld>
            <a:endParaRPr lang="en-US" dirty="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b="1" dirty="0" smtClean="0"/>
              <a:t>How to Avoid Sin</a:t>
            </a:r>
            <a:r>
              <a:rPr lang="en-US" dirty="0" smtClean="0"/>
              <a:t>…explain the chart…</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C9500-95D2-4F2B-92DC-FA6F95149F9A}" type="slidenum">
              <a:rPr lang="en-US"/>
              <a:pPr/>
              <a:t>25</a:t>
            </a:fld>
            <a:endParaRPr lang="en-US" dirty="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Concluding Thoughts</a:t>
            </a:r>
            <a:r>
              <a:rPr lang="en-US" b="1" baseline="0" dirty="0" smtClean="0"/>
              <a:t>: The One and ONLY Reason People Go to Hell </a:t>
            </a:r>
            <a:r>
              <a:rPr lang="en-US" baseline="0" dirty="0" smtClean="0"/>
              <a:t>(</a:t>
            </a:r>
            <a:r>
              <a:rPr lang="en-US" i="1" baseline="0" dirty="0" smtClean="0"/>
              <a:t>by Curtis Hutson</a:t>
            </a:r>
            <a:r>
              <a:rPr lang="en-US" baseline="0" dirty="0" smtClean="0"/>
              <a:t>)…examine his </a:t>
            </a:r>
            <a:r>
              <a:rPr lang="en-US" baseline="0" dirty="0" smtClean="0"/>
              <a:t>article…Renowned </a:t>
            </a:r>
            <a:r>
              <a:rPr lang="en-US" baseline="0" dirty="0" smtClean="0"/>
              <a:t>Baptist preacher who died in 1995. </a:t>
            </a:r>
            <a:r>
              <a:rPr lang="en-US" baseline="0" dirty="0" smtClean="0"/>
              <a:t>Editor of  </a:t>
            </a:r>
            <a:r>
              <a:rPr lang="en-US" baseline="0" dirty="0" smtClean="0"/>
              <a:t>Sword of the Lord in Murfreesboro, TN until </a:t>
            </a:r>
            <a:r>
              <a:rPr lang="en-US" baseline="0" dirty="0" smtClean="0"/>
              <a:t>his death </a:t>
            </a:r>
            <a:r>
              <a:rPr lang="en-US" baseline="0" dirty="0" smtClean="0"/>
              <a:t>in 1995. Thoughts taken from article </a:t>
            </a:r>
            <a:r>
              <a:rPr lang="en-US" baseline="0" dirty="0" smtClean="0"/>
              <a:t>”</a:t>
            </a:r>
            <a:r>
              <a:rPr lang="en-US" b="1" baseline="0" dirty="0" smtClean="0"/>
              <a:t>The One Thing That Determines Salvation</a:t>
            </a:r>
            <a:r>
              <a:rPr lang="en-US" baseline="0" dirty="0" smtClean="0"/>
              <a:t>.” I think we have </a:t>
            </a:r>
            <a:r>
              <a:rPr lang="en-US" baseline="0" dirty="0" smtClean="0"/>
              <a:t>found </a:t>
            </a:r>
            <a:r>
              <a:rPr lang="en-US" baseline="0" dirty="0" smtClean="0"/>
              <a:t>out Mr. Hutson’s conclusions (including many other in the other denominations) does not square with God’s definitions and understanding about sin</a:t>
            </a:r>
            <a:r>
              <a:rPr lang="en-US" baseline="0" dirty="0" smtClean="0"/>
              <a:t>. </a:t>
            </a:r>
            <a:r>
              <a:rPr lang="en-US" baseline="0" dirty="0" smtClean="0"/>
              <a:t>One must make a choice—accept Mr. Huston’s wisdom—or accept God’s. The choice is yours!</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Mr. Hutson’s Conclusions: </a:t>
            </a:r>
            <a:r>
              <a:rPr lang="en-US" b="1" dirty="0" smtClean="0"/>
              <a:t>Quote from article</a:t>
            </a:r>
            <a:r>
              <a:rPr lang="en-US" b="0" dirty="0" smtClean="0"/>
              <a:t>… According to Mr. </a:t>
            </a:r>
            <a:r>
              <a:rPr lang="en-US" b="0" dirty="0" err="1" smtClean="0"/>
              <a:t>Hutson</a:t>
            </a:r>
            <a:r>
              <a:rPr lang="en-US" b="0" dirty="0" smtClean="0"/>
              <a:t>, </a:t>
            </a:r>
            <a:r>
              <a:rPr lang="en-US" b="0" dirty="0" smtClean="0"/>
              <a:t>the reason is</a:t>
            </a:r>
            <a:r>
              <a:rPr lang="en-US" b="0" baseline="0" dirty="0" smtClean="0"/>
              <a:t>:</a:t>
            </a:r>
            <a:r>
              <a:rPr lang="en-US" baseline="0" dirty="0" smtClean="0"/>
              <a:t> </a:t>
            </a:r>
            <a:endParaRPr lang="en-US" baseline="0" dirty="0" smtClean="0"/>
          </a:p>
          <a:p>
            <a:pPr marL="228600" indent="-228600">
              <a:buAutoNum type="arabicParenBoth"/>
            </a:pPr>
            <a:r>
              <a:rPr lang="en-US" baseline="0" dirty="0" smtClean="0"/>
              <a:t>Unbelief </a:t>
            </a:r>
            <a:r>
              <a:rPr lang="en-US" baseline="0" dirty="0" smtClean="0"/>
              <a:t>in Christ </a:t>
            </a:r>
            <a:endParaRPr lang="en-US" baseline="0" dirty="0" smtClean="0"/>
          </a:p>
          <a:p>
            <a:pPr marL="228600" indent="-228600">
              <a:buAutoNum type="arabicParenBoth"/>
            </a:pPr>
            <a:r>
              <a:rPr lang="en-US" baseline="0" dirty="0" smtClean="0"/>
              <a:t>Men </a:t>
            </a:r>
            <a:r>
              <a:rPr lang="en-US" baseline="0" dirty="0" smtClean="0"/>
              <a:t>will not believe in Christ </a:t>
            </a:r>
            <a:endParaRPr lang="en-US" baseline="0" dirty="0" smtClean="0"/>
          </a:p>
          <a:p>
            <a:pPr marL="228600" indent="-228600">
              <a:buAutoNum type="arabicParenBoth"/>
            </a:pPr>
            <a:r>
              <a:rPr lang="en-US" baseline="0" dirty="0" smtClean="0"/>
              <a:t>Men </a:t>
            </a:r>
            <a:r>
              <a:rPr lang="en-US" baseline="0" dirty="0" smtClean="0"/>
              <a:t>will not trust </a:t>
            </a:r>
            <a:r>
              <a:rPr lang="en-US" baseline="0" dirty="0" smtClean="0"/>
              <a:t>Christ and </a:t>
            </a:r>
            <a:r>
              <a:rPr lang="en-US" baseline="0" dirty="0" smtClean="0"/>
              <a:t>Him alone. </a:t>
            </a:r>
            <a:endParaRPr lang="en-US" baseline="0" dirty="0" smtClean="0"/>
          </a:p>
          <a:p>
            <a:pPr marL="228600" indent="-228600">
              <a:buAutoNum type="arabicParenBoth"/>
            </a:pPr>
            <a:r>
              <a:rPr lang="en-US" baseline="0" dirty="0" smtClean="0"/>
              <a:t>Men </a:t>
            </a:r>
            <a:r>
              <a:rPr lang="en-US" baseline="0" dirty="0" smtClean="0"/>
              <a:t>will not depend on Him. </a:t>
            </a:r>
            <a:endParaRPr lang="en-US" baseline="0" dirty="0" smtClean="0"/>
          </a:p>
          <a:p>
            <a:pPr marL="228600" indent="-228600">
              <a:buAutoNum type="arabicParenBoth"/>
            </a:pPr>
            <a:endParaRPr lang="en-US" baseline="0" dirty="0" smtClean="0"/>
          </a:p>
          <a:p>
            <a:pPr marL="228600" indent="-228600">
              <a:buNone/>
            </a:pPr>
            <a:r>
              <a:rPr lang="en-US" baseline="0" dirty="0" smtClean="0"/>
              <a:t>While </a:t>
            </a:r>
            <a:r>
              <a:rPr lang="en-US" baseline="0" dirty="0" smtClean="0"/>
              <a:t>I would agree </a:t>
            </a:r>
            <a:r>
              <a:rPr lang="en-US" baseline="0" dirty="0" smtClean="0"/>
              <a:t>that unwillingness </a:t>
            </a:r>
            <a:r>
              <a:rPr lang="en-US" baseline="0" dirty="0" smtClean="0"/>
              <a:t>to believe in Christ </a:t>
            </a:r>
            <a:r>
              <a:rPr lang="en-US" baseline="0" dirty="0" smtClean="0"/>
              <a:t>is a factor—is it </a:t>
            </a:r>
            <a:r>
              <a:rPr lang="en-US" baseline="0" dirty="0" smtClean="0"/>
              <a:t>the only one?</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Mr. Hutson’s Conclusions: </a:t>
            </a:r>
            <a:r>
              <a:rPr lang="en-US" b="1" dirty="0" smtClean="0"/>
              <a:t>Implied in the article</a:t>
            </a:r>
            <a:r>
              <a:rPr lang="en-US" baseline="0" dirty="0" smtClean="0"/>
              <a:t>: </a:t>
            </a:r>
            <a:endParaRPr lang="en-US" baseline="0" dirty="0" smtClean="0"/>
          </a:p>
          <a:p>
            <a:pPr marL="228600" indent="-228600">
              <a:buAutoNum type="arabicParenBoth"/>
            </a:pPr>
            <a:r>
              <a:rPr lang="en-US" baseline="0" dirty="0" smtClean="0"/>
              <a:t>Its </a:t>
            </a:r>
            <a:r>
              <a:rPr lang="en-US" baseline="0" dirty="0" smtClean="0"/>
              <a:t>alright to sin </a:t>
            </a:r>
            <a:endParaRPr lang="en-US" baseline="0" dirty="0" smtClean="0"/>
          </a:p>
          <a:p>
            <a:pPr marL="228600" indent="-228600">
              <a:buAutoNum type="arabicParenBoth"/>
            </a:pPr>
            <a:r>
              <a:rPr lang="en-US" baseline="0" dirty="0" smtClean="0"/>
              <a:t>No </a:t>
            </a:r>
            <a:r>
              <a:rPr lang="en-US" baseline="0" dirty="0" smtClean="0"/>
              <a:t>need to stop sinning </a:t>
            </a:r>
            <a:endParaRPr lang="en-US" baseline="0" dirty="0" smtClean="0"/>
          </a:p>
          <a:p>
            <a:pPr marL="228600" indent="-228600">
              <a:buAutoNum type="arabicParenBoth"/>
            </a:pPr>
            <a:r>
              <a:rPr lang="en-US" baseline="0" dirty="0" smtClean="0"/>
              <a:t>Sin </a:t>
            </a:r>
            <a:r>
              <a:rPr lang="en-US" baseline="0" dirty="0" smtClean="0"/>
              <a:t>is not dangerous. </a:t>
            </a:r>
            <a:endParaRPr lang="en-US" baseline="0" dirty="0" smtClean="0"/>
          </a:p>
          <a:p>
            <a:pPr marL="228600" indent="-228600">
              <a:buAutoNum type="arabicParenBoth"/>
            </a:pPr>
            <a:r>
              <a:rPr lang="en-US" baseline="0" dirty="0" smtClean="0"/>
              <a:t>No </a:t>
            </a:r>
            <a:r>
              <a:rPr lang="en-US" baseline="0" dirty="0" smtClean="0"/>
              <a:t>need to live </a:t>
            </a:r>
            <a:r>
              <a:rPr lang="en-US" baseline="0" dirty="0" smtClean="0"/>
              <a:t>a Christian life. </a:t>
            </a:r>
          </a:p>
          <a:p>
            <a:pPr marL="228600" indent="-228600">
              <a:buAutoNum type="arabicParenBoth"/>
            </a:pPr>
            <a:r>
              <a:rPr lang="en-US" baseline="0" dirty="0" smtClean="0"/>
              <a:t>No </a:t>
            </a:r>
            <a:r>
              <a:rPr lang="en-US" baseline="0" dirty="0" smtClean="0"/>
              <a:t>need to be baptized.  </a:t>
            </a:r>
            <a:endParaRPr lang="en-US" baseline="0" dirty="0" smtClean="0"/>
          </a:p>
          <a:p>
            <a:pPr marL="228600" indent="-228600">
              <a:buAutoNum type="arabicParenBoth"/>
            </a:pPr>
            <a:endParaRPr lang="en-US" baseline="0" dirty="0" smtClean="0"/>
          </a:p>
          <a:p>
            <a:pPr marL="228600" indent="-228600">
              <a:buNone/>
            </a:pPr>
            <a:r>
              <a:rPr lang="en-US" baseline="0" dirty="0" smtClean="0"/>
              <a:t>How </a:t>
            </a:r>
            <a:r>
              <a:rPr lang="en-US" baseline="0" dirty="0" smtClean="0"/>
              <a:t>does this square with the divine record?</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Ministers of Satan do exist</a:t>
            </a:r>
            <a:r>
              <a:rPr lang="en-US" dirty="0" smtClean="0"/>
              <a:t>:</a:t>
            </a:r>
            <a:r>
              <a:rPr lang="en-US" baseline="0" dirty="0" smtClean="0"/>
              <a:t> </a:t>
            </a:r>
          </a:p>
          <a:p>
            <a:r>
              <a:rPr lang="en-US" baseline="0" dirty="0" smtClean="0"/>
              <a:t>(2) </a:t>
            </a:r>
            <a:r>
              <a:rPr lang="en-US" b="1" baseline="0" dirty="0" smtClean="0"/>
              <a:t>1 Tim.4:1,2</a:t>
            </a:r>
            <a:r>
              <a:rPr lang="en-US" baseline="0" dirty="0" smtClean="0"/>
              <a:t>…Some have and will depart from </a:t>
            </a:r>
            <a:r>
              <a:rPr lang="en-US" i="1" baseline="0" dirty="0" smtClean="0"/>
              <a:t>the faith</a:t>
            </a:r>
            <a:r>
              <a:rPr lang="en-US" baseline="0" dirty="0" smtClean="0"/>
              <a:t>—God’s standard and truth! Also consider that the devil lied to Eve—</a:t>
            </a:r>
            <a:r>
              <a:rPr lang="en-US" b="1" baseline="0" dirty="0" smtClean="0"/>
              <a:t>Gen.3:4</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28B647-E5B3-4E72-A463-1F97EB5D6EFA}" type="slidenum">
              <a:rPr lang="en-US"/>
              <a:pPr/>
              <a:t>6</a:t>
            </a:fld>
            <a:endParaRPr lang="en-US" dirty="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b="1" u="sng" dirty="0" smtClean="0"/>
              <a:t>SIN</a:t>
            </a:r>
            <a:r>
              <a:rPr lang="en-US" dirty="0" smtClean="0"/>
              <a:t> is the separator between God and man. </a:t>
            </a:r>
            <a:r>
              <a:rPr lang="en-US" b="1" dirty="0" smtClean="0"/>
              <a:t>Isa.59:1,2; Rom.6:23</a:t>
            </a:r>
            <a:r>
              <a:rPr lang="en-US" dirty="0" smtClean="0"/>
              <a:t>. Also see </a:t>
            </a:r>
            <a:r>
              <a:rPr lang="en-US" b="1" dirty="0" smtClean="0"/>
              <a:t>Exo.32:33</a:t>
            </a:r>
            <a:r>
              <a:rPr lang="en-US" dirty="0" smtClean="0"/>
              <a:t>—name blotted out of His book!</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Sin</a:t>
            </a:r>
            <a:r>
              <a:rPr lang="en-US" dirty="0" smtClean="0"/>
              <a:t>—Disease causes death.</a:t>
            </a:r>
            <a:r>
              <a:rPr lang="en-US" baseline="0" dirty="0" smtClean="0"/>
              <a:t> </a:t>
            </a:r>
            <a:r>
              <a:rPr lang="en-US" b="1" u="sng" baseline="0" dirty="0" smtClean="0"/>
              <a:t>Christ</a:t>
            </a:r>
            <a:r>
              <a:rPr lang="en-US" baseline="0" dirty="0" smtClean="0"/>
              <a:t>—Cure for the disease. (</a:t>
            </a:r>
            <a:r>
              <a:rPr lang="en-US" b="1" baseline="0" dirty="0" smtClean="0"/>
              <a:t>Jam.1:14,15</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Sin</a:t>
            </a:r>
            <a:r>
              <a:rPr lang="en-US" dirty="0" smtClean="0"/>
              <a:t>—Disease causes Death.</a:t>
            </a:r>
            <a:r>
              <a:rPr lang="en-US" baseline="0" dirty="0" smtClean="0"/>
              <a:t> </a:t>
            </a:r>
            <a:r>
              <a:rPr lang="en-US" b="1" u="sng" baseline="0" dirty="0" smtClean="0"/>
              <a:t>Christ</a:t>
            </a:r>
            <a:r>
              <a:rPr lang="en-US" baseline="0" dirty="0" smtClean="0"/>
              <a:t>—Cure for the disease. (</a:t>
            </a:r>
            <a:r>
              <a:rPr lang="en-US" b="1" baseline="0" dirty="0" smtClean="0"/>
              <a:t>Rom.1:16; Heb.9:14</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99CA02B-F30C-403F-9E21-E9ECDA8E1A6F}"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B52F12-4E30-4A26-A87C-6343F69E0AEA}" type="slidenum">
              <a:rPr lang="en-US"/>
              <a:pPr/>
              <a:t>9</a:t>
            </a:fld>
            <a:endParaRPr lang="en-US" dirty="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b="1" dirty="0" smtClean="0"/>
              <a:t>Gospel Tells Us</a:t>
            </a:r>
            <a:r>
              <a:rPr lang="en-US" dirty="0" smtClean="0"/>
              <a:t>: </a:t>
            </a:r>
          </a:p>
          <a:p>
            <a:pPr marL="228600" indent="-228600">
              <a:buAutoNum type="arabicParenBoth"/>
            </a:pPr>
            <a:r>
              <a:rPr lang="en-US" dirty="0" smtClean="0"/>
              <a:t>What sin is. </a:t>
            </a:r>
          </a:p>
          <a:p>
            <a:pPr marL="228600" indent="-228600">
              <a:buAutoNum type="arabicParenBoth"/>
            </a:pPr>
            <a:r>
              <a:rPr lang="en-US" dirty="0" smtClean="0"/>
              <a:t>What the cure for sin is. </a:t>
            </a:r>
          </a:p>
          <a:p>
            <a:pPr marL="228600" indent="-228600">
              <a:buAutoNum type="arabicParenBoth"/>
            </a:pPr>
            <a:r>
              <a:rPr lang="en-US" dirty="0" smtClean="0"/>
              <a:t>How to avoid the disease in the future.</a:t>
            </a:r>
            <a:r>
              <a:rPr lang="en-US" baseline="0" dirty="0" smtClean="0"/>
              <a:t> </a:t>
            </a:r>
          </a:p>
          <a:p>
            <a:pPr marL="228600" indent="-228600">
              <a:buAutoNum type="arabicParenBoth"/>
            </a:pPr>
            <a:r>
              <a:rPr lang="en-US" baseline="0" dirty="0" smtClean="0"/>
              <a:t>How to be cured when we sin again. </a:t>
            </a:r>
          </a:p>
          <a:p>
            <a:pPr marL="228600" indent="-228600">
              <a:buAutoNum type="arabicParenBoth"/>
            </a:pPr>
            <a:r>
              <a:rPr lang="en-US" baseline="0" dirty="0" smtClean="0"/>
              <a:t>Warns of coming judgment. </a:t>
            </a:r>
          </a:p>
          <a:p>
            <a:pPr marL="228600" indent="-228600">
              <a:buAutoNum type="arabicParenBoth"/>
            </a:pPr>
            <a:r>
              <a:rPr lang="en-US" baseline="0" dirty="0" smtClean="0"/>
              <a:t>Pleads with us to ready by obeying.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87A8E8-8DA8-4008-BDAB-3DD205AB91DF}" type="datetimeFigureOut">
              <a:rPr lang="en-US" smtClean="0"/>
              <a:pPr/>
              <a:t>6/29/2010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B8271F-3335-4AB8-B131-431B0E4542A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7A8E8-8DA8-4008-BDAB-3DD205AB91DF}" type="datetimeFigureOut">
              <a:rPr lang="en-US" smtClean="0"/>
              <a:pPr/>
              <a:t>6/29/2010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8271F-3335-4AB8-B131-431B0E4542A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676400"/>
          </a:xfrm>
        </p:spPr>
        <p:txBody>
          <a:bodyPr>
            <a:normAutofit fontScale="90000"/>
          </a:bodyPr>
          <a:lstStyle/>
          <a:p>
            <a:r>
              <a:rPr lang="en-US" b="1" dirty="0" smtClean="0">
                <a:solidFill>
                  <a:schemeClr val="bg1">
                    <a:lumMod val="75000"/>
                  </a:schemeClr>
                </a:solidFill>
                <a:latin typeface="Arial" pitchFamily="34" charset="0"/>
                <a:cs typeface="Arial" pitchFamily="34" charset="0"/>
              </a:rPr>
              <a:t>The One and Only Reason People Go to Hell</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b="1" i="1" dirty="0" smtClean="0">
                <a:solidFill>
                  <a:schemeClr val="bg1">
                    <a:lumMod val="95000"/>
                  </a:schemeClr>
                </a:solidFill>
                <a:latin typeface="Arial" pitchFamily="34" charset="0"/>
                <a:cs typeface="Arial" pitchFamily="34" charset="0"/>
              </a:rPr>
              <a:t>By Curtis Hutson</a:t>
            </a:r>
            <a:endParaRPr lang="en-US" b="1" i="1" dirty="0">
              <a:solidFill>
                <a:schemeClr val="bg1">
                  <a:lumMod val="95000"/>
                </a:schemeClr>
              </a:solidFill>
              <a:latin typeface="Arial" pitchFamily="34" charset="0"/>
              <a:cs typeface="Arial" pitchFamily="34" charset="0"/>
            </a:endParaRPr>
          </a:p>
        </p:txBody>
      </p:sp>
      <p:pic>
        <p:nvPicPr>
          <p:cNvPr id="1029" name="Picture 5"/>
          <p:cNvPicPr>
            <a:picLocks noChangeAspect="1" noChangeArrowheads="1"/>
          </p:cNvPicPr>
          <p:nvPr/>
        </p:nvPicPr>
        <p:blipFill>
          <a:blip r:embed="rId3" cstate="print"/>
          <a:srcRect/>
          <a:stretch>
            <a:fillRect/>
          </a:stretch>
        </p:blipFill>
        <p:spPr bwMode="auto">
          <a:xfrm>
            <a:off x="5257800" y="2057400"/>
            <a:ext cx="3590396" cy="4495800"/>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304800" y="2133600"/>
            <a:ext cx="2380268" cy="3206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3" name="TextBox 2"/>
          <p:cNvSpPr txBox="1"/>
          <p:nvPr/>
        </p:nvSpPr>
        <p:spPr>
          <a:xfrm>
            <a:off x="2362200" y="685800"/>
            <a:ext cx="6400800" cy="646331"/>
          </a:xfrm>
          <a:prstGeom prst="rect">
            <a:avLst/>
          </a:prstGeom>
          <a:solidFill>
            <a:srgbClr val="D9D9D9">
              <a:alpha val="74902"/>
            </a:srgbClr>
          </a:solidFill>
          <a:ln>
            <a:solidFill>
              <a:srgbClr val="CC0000"/>
            </a:solidFill>
          </a:ln>
        </p:spPr>
        <p:txBody>
          <a:bodyPr wrap="square" rtlCol="0">
            <a:spAutoFit/>
          </a:bodyPr>
          <a:lstStyle/>
          <a:p>
            <a:pPr algn="ctr"/>
            <a:r>
              <a:rPr lang="en-US" sz="3600" b="1" u="sng" dirty="0" smtClean="0">
                <a:latin typeface="Arial" pitchFamily="34" charset="0"/>
                <a:cs typeface="Arial" pitchFamily="34" charset="0"/>
              </a:rPr>
              <a:t>What Is Sin?</a:t>
            </a:r>
            <a:endParaRPr lang="en-US" sz="3600" dirty="0">
              <a:latin typeface="Arial" pitchFamily="34" charset="0"/>
              <a:cs typeface="Arial" pitchFamily="34" charset="0"/>
            </a:endParaRPr>
          </a:p>
        </p:txBody>
      </p:sp>
      <p:sp>
        <p:nvSpPr>
          <p:cNvPr id="4" name="TextBox 3"/>
          <p:cNvSpPr txBox="1"/>
          <p:nvPr/>
        </p:nvSpPr>
        <p:spPr>
          <a:xfrm>
            <a:off x="2209800" y="1524000"/>
            <a:ext cx="6705600" cy="1569660"/>
          </a:xfrm>
          <a:prstGeom prst="rect">
            <a:avLst/>
          </a:prstGeom>
          <a:solidFill>
            <a:srgbClr val="D9D9D9">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“Whoever commits sin also commits lawlessness, and sin is lawlessness.”  {1 John 3:4}</a:t>
            </a:r>
            <a:endParaRPr lang="en-US" sz="3200" b="1" i="1" dirty="0">
              <a:solidFill>
                <a:srgbClr val="C00000"/>
              </a:solidFill>
              <a:latin typeface="Arial" pitchFamily="34" charset="0"/>
              <a:cs typeface="Arial" pitchFamily="34" charset="0"/>
            </a:endParaRPr>
          </a:p>
        </p:txBody>
      </p:sp>
      <p:sp>
        <p:nvSpPr>
          <p:cNvPr id="5" name="TextBox 4"/>
          <p:cNvSpPr txBox="1"/>
          <p:nvPr/>
        </p:nvSpPr>
        <p:spPr>
          <a:xfrm>
            <a:off x="2209800" y="3429000"/>
            <a:ext cx="6705600" cy="3046988"/>
          </a:xfrm>
          <a:prstGeom prst="rect">
            <a:avLst/>
          </a:prstGeom>
          <a:solidFill>
            <a:srgbClr val="D9D9D9">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“Whoever transgresses and does not abide in the doctrine of Christ does not have God. He who abides in the doctrine of Christ has both the Father and the Son.”   {2 John 9}</a:t>
            </a:r>
            <a:endParaRPr lang="en-US" sz="3200" b="1" i="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5" name="TextBox 4"/>
          <p:cNvSpPr txBox="1"/>
          <p:nvPr/>
        </p:nvSpPr>
        <p:spPr>
          <a:xfrm>
            <a:off x="2133600" y="990600"/>
            <a:ext cx="6705600" cy="5632311"/>
          </a:xfrm>
          <a:prstGeom prst="rect">
            <a:avLst/>
          </a:prstGeom>
          <a:solidFill>
            <a:schemeClr val="bg1">
              <a:lumMod val="95000"/>
              <a:alpha val="74902"/>
            </a:schemeClr>
          </a:solidFill>
          <a:ln w="38100">
            <a:solidFill>
              <a:srgbClr val="C00000"/>
            </a:solidFill>
          </a:ln>
        </p:spPr>
        <p:txBody>
          <a:bodyPr wrap="square" rtlCol="0">
            <a:spAutoFit/>
          </a:bodyPr>
          <a:lstStyle/>
          <a:p>
            <a:pPr algn="ctr"/>
            <a:r>
              <a:rPr lang="en-US" sz="3000" i="1" dirty="0" smtClean="0">
                <a:solidFill>
                  <a:srgbClr val="C00000"/>
                </a:solidFill>
                <a:latin typeface="Arial" pitchFamily="34" charset="0"/>
                <a:cs typeface="Arial" pitchFamily="34" charset="0"/>
              </a:rPr>
              <a:t>“Not everyone who says to Me, 'Lord, Lord,' shall enter the kingdom of heaven, but he who does the will of My Father in heaven. Many will say to Me in that day, 'Lord, Lord, have we not prophesied in Your name, cast out demons in Your name, and done many wonders in Your name?‘ And then I will declare to them, 'I never knew you; depart from Me, you who practice </a:t>
            </a:r>
            <a:r>
              <a:rPr lang="en-US" sz="3000" b="1" i="1" u="sng" dirty="0" smtClean="0">
                <a:solidFill>
                  <a:srgbClr val="C00000"/>
                </a:solidFill>
                <a:latin typeface="Arial" pitchFamily="34" charset="0"/>
                <a:cs typeface="Arial" pitchFamily="34" charset="0"/>
              </a:rPr>
              <a:t>lawlessness</a:t>
            </a:r>
            <a:r>
              <a:rPr lang="en-US" sz="3000" i="1" dirty="0" smtClean="0">
                <a:solidFill>
                  <a:srgbClr val="C00000"/>
                </a:solidFill>
                <a:latin typeface="Arial" pitchFamily="34" charset="0"/>
                <a:cs typeface="Arial" pitchFamily="34" charset="0"/>
              </a:rPr>
              <a:t>!’”   </a:t>
            </a:r>
            <a:br>
              <a:rPr lang="en-US" sz="3000" i="1" dirty="0" smtClean="0">
                <a:solidFill>
                  <a:srgbClr val="C00000"/>
                </a:solidFill>
                <a:latin typeface="Arial" pitchFamily="34" charset="0"/>
                <a:cs typeface="Arial" pitchFamily="34" charset="0"/>
              </a:rPr>
            </a:br>
            <a:r>
              <a:rPr lang="en-US" sz="3000" i="1" dirty="0" smtClean="0">
                <a:solidFill>
                  <a:srgbClr val="C00000"/>
                </a:solidFill>
                <a:latin typeface="Arial" pitchFamily="34" charset="0"/>
                <a:cs typeface="Arial" pitchFamily="34" charset="0"/>
              </a:rPr>
              <a:t>{Matthew 7:21-23}</a:t>
            </a:r>
            <a:endParaRPr lang="en-US" sz="3000" i="1" dirty="0">
              <a:solidFill>
                <a:srgbClr val="C00000"/>
              </a:solidFill>
              <a:latin typeface="Arial" pitchFamily="34" charset="0"/>
              <a:cs typeface="Arial" pitchFamily="34" charset="0"/>
            </a:endParaRPr>
          </a:p>
        </p:txBody>
      </p:sp>
      <p:sp>
        <p:nvSpPr>
          <p:cNvPr id="6" name="TextBox 5"/>
          <p:cNvSpPr txBox="1"/>
          <p:nvPr/>
        </p:nvSpPr>
        <p:spPr>
          <a:xfrm>
            <a:off x="2286000" y="152400"/>
            <a:ext cx="6400800" cy="646331"/>
          </a:xfrm>
          <a:prstGeom prst="rect">
            <a:avLst/>
          </a:prstGeom>
          <a:solidFill>
            <a:schemeClr val="bg1">
              <a:lumMod val="95000"/>
              <a:alpha val="74902"/>
            </a:schemeClr>
          </a:solidFill>
          <a:ln>
            <a:solidFill>
              <a:srgbClr val="CC0000"/>
            </a:solidFill>
          </a:ln>
        </p:spPr>
        <p:txBody>
          <a:bodyPr wrap="square" rtlCol="0">
            <a:spAutoFit/>
          </a:bodyPr>
          <a:lstStyle/>
          <a:p>
            <a:pPr algn="ctr"/>
            <a:r>
              <a:rPr lang="en-US" sz="3600" b="1" u="sng" dirty="0" smtClean="0">
                <a:latin typeface="Arial" pitchFamily="34" charset="0"/>
                <a:cs typeface="Arial" pitchFamily="34" charset="0"/>
              </a:rPr>
              <a:t>What Is Sin</a:t>
            </a:r>
            <a:r>
              <a:rPr lang="en-US" sz="3600" b="1" dirty="0" smtClean="0">
                <a:latin typeface="Arial" pitchFamily="34" charset="0"/>
                <a:cs typeface="Arial" pitchFamily="34" charset="0"/>
              </a:rPr>
              <a:t>?</a:t>
            </a:r>
            <a:endParaRPr lang="en-US" sz="36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229600" cy="1143000"/>
          </a:xfrm>
        </p:spPr>
        <p:txBody>
          <a:bodyPr/>
          <a:lstStyle/>
          <a:p>
            <a:r>
              <a:rPr lang="en-US" b="1" u="sng" dirty="0" smtClean="0">
                <a:solidFill>
                  <a:schemeClr val="bg1">
                    <a:lumMod val="85000"/>
                  </a:schemeClr>
                </a:solidFill>
                <a:latin typeface="Arial" pitchFamily="34" charset="0"/>
                <a:cs typeface="Arial" pitchFamily="34" charset="0"/>
              </a:rPr>
              <a:t>Lawlessness</a:t>
            </a:r>
            <a:endParaRPr lang="en-US" b="1" u="sng" dirty="0">
              <a:solidFill>
                <a:schemeClr val="bg1">
                  <a:lumMod val="85000"/>
                </a:schemeClr>
              </a:solidFill>
              <a:latin typeface="Arial" pitchFamily="34" charset="0"/>
              <a:cs typeface="Arial" pitchFamily="34" charset="0"/>
            </a:endParaRPr>
          </a:p>
        </p:txBody>
      </p:sp>
      <p:sp>
        <p:nvSpPr>
          <p:cNvPr id="3" name="Content Placeholder 2"/>
          <p:cNvSpPr>
            <a:spLocks noGrp="1"/>
          </p:cNvSpPr>
          <p:nvPr>
            <p:ph idx="1"/>
          </p:nvPr>
        </p:nvSpPr>
        <p:spPr>
          <a:xfrm>
            <a:off x="1600200" y="1524000"/>
            <a:ext cx="7543800" cy="5257800"/>
          </a:xfrm>
          <a:solidFill>
            <a:srgbClr val="F2F2F2">
              <a:alpha val="74902"/>
            </a:srgbClr>
          </a:solidFill>
          <a:ln w="38100">
            <a:solidFill>
              <a:srgbClr val="C00000"/>
            </a:solidFill>
          </a:ln>
        </p:spPr>
        <p:txBody>
          <a:bodyPr>
            <a:normAutofit fontScale="92500" lnSpcReduction="10000"/>
          </a:bodyPr>
          <a:lstStyle/>
          <a:p>
            <a:pPr>
              <a:lnSpc>
                <a:spcPct val="110000"/>
              </a:lnSpc>
              <a:spcBef>
                <a:spcPts val="0"/>
              </a:spcBef>
              <a:spcAft>
                <a:spcPts val="600"/>
              </a:spcAft>
            </a:pPr>
            <a:r>
              <a:rPr lang="en-US" dirty="0" smtClean="0">
                <a:latin typeface="Arial" pitchFamily="34" charset="0"/>
                <a:cs typeface="Arial" pitchFamily="34" charset="0"/>
              </a:rPr>
              <a:t>Acting without authority.</a:t>
            </a:r>
          </a:p>
          <a:p>
            <a:pPr>
              <a:lnSpc>
                <a:spcPct val="110000"/>
              </a:lnSpc>
              <a:spcBef>
                <a:spcPts val="0"/>
              </a:spcBef>
              <a:spcAft>
                <a:spcPts val="600"/>
              </a:spcAft>
            </a:pPr>
            <a:r>
              <a:rPr lang="en-US" dirty="0" smtClean="0">
                <a:latin typeface="Arial" pitchFamily="34" charset="0"/>
                <a:cs typeface="Arial" pitchFamily="34" charset="0"/>
              </a:rPr>
              <a:t>State of being without law.</a:t>
            </a:r>
          </a:p>
          <a:p>
            <a:pPr>
              <a:lnSpc>
                <a:spcPct val="110000"/>
              </a:lnSpc>
              <a:spcBef>
                <a:spcPts val="0"/>
              </a:spcBef>
              <a:spcAft>
                <a:spcPts val="600"/>
              </a:spcAft>
            </a:pPr>
            <a:r>
              <a:rPr lang="en-US" dirty="0" smtClean="0">
                <a:latin typeface="Arial" pitchFamily="34" charset="0"/>
                <a:cs typeface="Arial" pitchFamily="34" charset="0"/>
              </a:rPr>
              <a:t>Bible sense: </a:t>
            </a:r>
            <a:r>
              <a:rPr lang="en-US" b="1" i="1" dirty="0" smtClean="0">
                <a:latin typeface="Arial" pitchFamily="34" charset="0"/>
                <a:cs typeface="Arial" pitchFamily="34" charset="0"/>
              </a:rPr>
              <a:t>Acting without Christ’s authority</a:t>
            </a:r>
            <a:r>
              <a:rPr lang="en-US" dirty="0" smtClean="0">
                <a:latin typeface="Arial" pitchFamily="34" charset="0"/>
                <a:cs typeface="Arial" pitchFamily="34" charset="0"/>
              </a:rPr>
              <a:t>.</a:t>
            </a:r>
          </a:p>
          <a:p>
            <a:pPr>
              <a:lnSpc>
                <a:spcPct val="110000"/>
              </a:lnSpc>
              <a:spcBef>
                <a:spcPts val="0"/>
              </a:spcBef>
              <a:spcAft>
                <a:spcPts val="600"/>
              </a:spcAft>
            </a:pPr>
            <a:r>
              <a:rPr lang="en-US" b="1" dirty="0" smtClean="0">
                <a:latin typeface="Arial" pitchFamily="34" charset="0"/>
                <a:cs typeface="Arial" pitchFamily="34" charset="0"/>
              </a:rPr>
              <a:t>Lawless Acts</a:t>
            </a:r>
            <a:r>
              <a:rPr lang="en-US" dirty="0" smtClean="0">
                <a:latin typeface="Arial" pitchFamily="34" charset="0"/>
                <a:cs typeface="Arial" pitchFamily="34" charset="0"/>
              </a:rPr>
              <a:t>:</a:t>
            </a:r>
          </a:p>
          <a:p>
            <a:pPr lvl="1">
              <a:lnSpc>
                <a:spcPct val="110000"/>
              </a:lnSpc>
              <a:spcBef>
                <a:spcPts val="0"/>
              </a:spcBef>
              <a:spcAft>
                <a:spcPts val="600"/>
              </a:spcAft>
            </a:pPr>
            <a:r>
              <a:rPr lang="en-US" b="1" dirty="0" smtClean="0">
                <a:solidFill>
                  <a:srgbClr val="C00000"/>
                </a:solidFill>
                <a:latin typeface="Arial" pitchFamily="34" charset="0"/>
                <a:cs typeface="Arial" pitchFamily="34" charset="0"/>
              </a:rPr>
              <a:t>Circumcision for salvation.</a:t>
            </a:r>
            <a:endParaRPr lang="en-US" b="1" dirty="0" smtClean="0">
              <a:solidFill>
                <a:srgbClr val="C00000"/>
              </a:solidFill>
              <a:latin typeface="Arial" pitchFamily="34" charset="0"/>
              <a:cs typeface="Arial" pitchFamily="34" charset="0"/>
            </a:endParaRPr>
          </a:p>
          <a:p>
            <a:pPr lvl="1">
              <a:lnSpc>
                <a:spcPct val="110000"/>
              </a:lnSpc>
              <a:spcBef>
                <a:spcPts val="0"/>
              </a:spcBef>
              <a:spcAft>
                <a:spcPts val="600"/>
              </a:spcAft>
            </a:pPr>
            <a:r>
              <a:rPr lang="en-US" b="1" dirty="0" smtClean="0">
                <a:solidFill>
                  <a:srgbClr val="C00000"/>
                </a:solidFill>
                <a:latin typeface="Arial" pitchFamily="34" charset="0"/>
                <a:cs typeface="Arial" pitchFamily="34" charset="0"/>
              </a:rPr>
              <a:t>Infant baptism?</a:t>
            </a:r>
          </a:p>
          <a:p>
            <a:pPr lvl="1">
              <a:lnSpc>
                <a:spcPct val="110000"/>
              </a:lnSpc>
              <a:spcBef>
                <a:spcPts val="0"/>
              </a:spcBef>
              <a:spcAft>
                <a:spcPts val="600"/>
              </a:spcAft>
            </a:pPr>
            <a:r>
              <a:rPr lang="en-US" b="1" dirty="0" smtClean="0">
                <a:solidFill>
                  <a:srgbClr val="C00000"/>
                </a:solidFill>
                <a:latin typeface="Arial" pitchFamily="34" charset="0"/>
                <a:cs typeface="Arial" pitchFamily="34" charset="0"/>
              </a:rPr>
              <a:t>Instrumental music?</a:t>
            </a:r>
          </a:p>
          <a:p>
            <a:pPr lvl="1">
              <a:lnSpc>
                <a:spcPct val="110000"/>
              </a:lnSpc>
              <a:spcBef>
                <a:spcPts val="0"/>
              </a:spcBef>
              <a:spcAft>
                <a:spcPts val="600"/>
              </a:spcAft>
            </a:pPr>
            <a:r>
              <a:rPr lang="en-US" b="1" dirty="0" smtClean="0">
                <a:solidFill>
                  <a:srgbClr val="C00000"/>
                </a:solidFill>
                <a:latin typeface="Arial" pitchFamily="34" charset="0"/>
                <a:cs typeface="Arial" pitchFamily="34" charset="0"/>
              </a:rPr>
              <a:t>Altar-call?</a:t>
            </a:r>
          </a:p>
          <a:p>
            <a:pPr lvl="1">
              <a:lnSpc>
                <a:spcPct val="110000"/>
              </a:lnSpc>
              <a:spcBef>
                <a:spcPts val="0"/>
              </a:spcBef>
              <a:spcAft>
                <a:spcPts val="600"/>
              </a:spcAft>
            </a:pPr>
            <a:r>
              <a:rPr lang="en-US" b="1" dirty="0" smtClean="0">
                <a:solidFill>
                  <a:srgbClr val="C00000"/>
                </a:solidFill>
                <a:latin typeface="Arial" pitchFamily="34" charset="0"/>
                <a:cs typeface="Arial" pitchFamily="34" charset="0"/>
              </a:rPr>
              <a:t>Church-sponsored recreation?</a:t>
            </a:r>
            <a:endParaRPr lang="en-US" b="1" dirty="0">
              <a:solidFill>
                <a:srgbClr val="C00000"/>
              </a:solidFill>
              <a:latin typeface="Arial" pitchFamily="34" charset="0"/>
              <a:cs typeface="Arial" pitchFamily="34" charset="0"/>
            </a:endParaRPr>
          </a:p>
        </p:txBody>
      </p:sp>
      <p:pic>
        <p:nvPicPr>
          <p:cNvPr id="4" name="Picture 5" descr="Bible 03"/>
          <p:cNvPicPr>
            <a:picLocks noChangeAspect="1" noChangeArrowheads="1"/>
          </p:cNvPicPr>
          <p:nvPr/>
        </p:nvPicPr>
        <p:blipFill>
          <a:blip r:embed="rId3" cstate="print">
            <a:grayscl/>
          </a:blip>
          <a:srcRect l="-2956" r="-493"/>
          <a:stretch>
            <a:fillRect/>
          </a:stretch>
        </p:blipFill>
        <p:spPr bwMode="auto">
          <a:xfrm>
            <a:off x="0" y="76200"/>
            <a:ext cx="1676400" cy="6705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7" end="7"/>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p:cTn id="4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3" name="TextBox 2"/>
          <p:cNvSpPr txBox="1"/>
          <p:nvPr/>
        </p:nvSpPr>
        <p:spPr>
          <a:xfrm>
            <a:off x="2286000" y="228600"/>
            <a:ext cx="6400800" cy="646331"/>
          </a:xfrm>
          <a:prstGeom prst="rect">
            <a:avLst/>
          </a:prstGeom>
          <a:solidFill>
            <a:srgbClr val="F2F2F2">
              <a:alpha val="74902"/>
            </a:srgbClr>
          </a:solidFill>
          <a:ln>
            <a:solidFill>
              <a:srgbClr val="C00000"/>
            </a:solidFill>
          </a:ln>
        </p:spPr>
        <p:txBody>
          <a:bodyPr wrap="square" rtlCol="0">
            <a:spAutoFit/>
          </a:bodyPr>
          <a:lstStyle/>
          <a:p>
            <a:pPr algn="ctr"/>
            <a:r>
              <a:rPr lang="en-US" sz="3600" b="1" u="sng" dirty="0" smtClean="0">
                <a:latin typeface="Arial" pitchFamily="34" charset="0"/>
                <a:cs typeface="Arial" pitchFamily="34" charset="0"/>
              </a:rPr>
              <a:t>What Is Sin</a:t>
            </a:r>
            <a:r>
              <a:rPr lang="en-US" sz="3600" b="1" dirty="0" smtClean="0">
                <a:latin typeface="Arial" pitchFamily="34" charset="0"/>
                <a:cs typeface="Arial" pitchFamily="34" charset="0"/>
              </a:rPr>
              <a:t>?</a:t>
            </a:r>
            <a:endParaRPr lang="en-US" sz="3600" dirty="0">
              <a:latin typeface="Arial" pitchFamily="34" charset="0"/>
              <a:cs typeface="Arial" pitchFamily="34" charset="0"/>
            </a:endParaRPr>
          </a:p>
        </p:txBody>
      </p:sp>
      <p:sp>
        <p:nvSpPr>
          <p:cNvPr id="4" name="TextBox 3"/>
          <p:cNvSpPr txBox="1"/>
          <p:nvPr/>
        </p:nvSpPr>
        <p:spPr>
          <a:xfrm>
            <a:off x="2133600" y="1066800"/>
            <a:ext cx="6705600" cy="1477328"/>
          </a:xfrm>
          <a:prstGeom prst="rect">
            <a:avLst/>
          </a:prstGeom>
          <a:solidFill>
            <a:srgbClr val="F2F2F2">
              <a:alpha val="74902"/>
            </a:srgbClr>
          </a:solidFill>
          <a:ln w="38100">
            <a:solidFill>
              <a:srgbClr val="C00000"/>
            </a:solidFill>
          </a:ln>
        </p:spPr>
        <p:txBody>
          <a:bodyPr wrap="square" rtlCol="0">
            <a:spAutoFit/>
          </a:bodyPr>
          <a:lstStyle/>
          <a:p>
            <a:pPr algn="ctr"/>
            <a:r>
              <a:rPr lang="en-US" sz="3000" b="1" i="1" dirty="0" smtClean="0">
                <a:solidFill>
                  <a:srgbClr val="C00000"/>
                </a:solidFill>
                <a:latin typeface="Arial" pitchFamily="34" charset="0"/>
                <a:cs typeface="Arial" pitchFamily="34" charset="0"/>
              </a:rPr>
              <a:t>“All unrighteousness is sin, and there is sin not leading to death.”                         {1 John 5:17}</a:t>
            </a:r>
            <a:endParaRPr lang="en-US" sz="3000" b="1" i="1" dirty="0">
              <a:solidFill>
                <a:srgbClr val="C00000"/>
              </a:solidFill>
              <a:latin typeface="Arial" pitchFamily="34" charset="0"/>
              <a:cs typeface="Arial" pitchFamily="34" charset="0"/>
            </a:endParaRPr>
          </a:p>
        </p:txBody>
      </p:sp>
      <p:sp>
        <p:nvSpPr>
          <p:cNvPr id="5" name="TextBox 4"/>
          <p:cNvSpPr txBox="1"/>
          <p:nvPr/>
        </p:nvSpPr>
        <p:spPr>
          <a:xfrm>
            <a:off x="2133600" y="2743200"/>
            <a:ext cx="6705600" cy="1938992"/>
          </a:xfrm>
          <a:prstGeom prst="rect">
            <a:avLst/>
          </a:prstGeom>
          <a:solidFill>
            <a:srgbClr val="F2F2F2">
              <a:alpha val="74902"/>
            </a:srgbClr>
          </a:solidFill>
          <a:ln w="38100">
            <a:solidFill>
              <a:srgbClr val="C00000"/>
            </a:solidFill>
          </a:ln>
        </p:spPr>
        <p:txBody>
          <a:bodyPr wrap="square" rtlCol="0">
            <a:spAutoFit/>
          </a:bodyPr>
          <a:lstStyle/>
          <a:p>
            <a:pPr algn="ctr"/>
            <a:r>
              <a:rPr lang="en-US" sz="3000" b="1" i="1" dirty="0" smtClean="0">
                <a:solidFill>
                  <a:srgbClr val="C00000"/>
                </a:solidFill>
                <a:latin typeface="Arial" pitchFamily="34" charset="0"/>
                <a:cs typeface="Arial" pitchFamily="34" charset="0"/>
              </a:rPr>
              <a:t>“My tongue shall speak of Your word, For all Your commandments are righteousness.”  </a:t>
            </a:r>
            <a:r>
              <a:rPr lang="en-US" sz="3000" b="1" i="1" dirty="0" smtClean="0">
                <a:solidFill>
                  <a:srgbClr val="C00000"/>
                </a:solidFill>
                <a:latin typeface="Arial" pitchFamily="34" charset="0"/>
                <a:cs typeface="Arial" pitchFamily="34" charset="0"/>
              </a:rPr>
              <a:t/>
            </a:r>
            <a:br>
              <a:rPr lang="en-US" sz="3000" b="1" i="1" dirty="0" smtClean="0">
                <a:solidFill>
                  <a:srgbClr val="C00000"/>
                </a:solidFill>
                <a:latin typeface="Arial" pitchFamily="34" charset="0"/>
                <a:cs typeface="Arial" pitchFamily="34" charset="0"/>
              </a:rPr>
            </a:br>
            <a:r>
              <a:rPr lang="en-US" sz="3000" b="1" i="1" dirty="0" smtClean="0">
                <a:solidFill>
                  <a:srgbClr val="C00000"/>
                </a:solidFill>
                <a:latin typeface="Arial" pitchFamily="34" charset="0"/>
                <a:cs typeface="Arial" pitchFamily="34" charset="0"/>
              </a:rPr>
              <a:t>{</a:t>
            </a:r>
            <a:r>
              <a:rPr lang="en-US" sz="3000" b="1" i="1" dirty="0" smtClean="0">
                <a:solidFill>
                  <a:srgbClr val="C00000"/>
                </a:solidFill>
                <a:latin typeface="Arial" pitchFamily="34" charset="0"/>
                <a:cs typeface="Arial" pitchFamily="34" charset="0"/>
              </a:rPr>
              <a:t>Psalm 119:172}</a:t>
            </a:r>
            <a:endParaRPr lang="en-US" sz="3000" b="1" i="1" dirty="0">
              <a:solidFill>
                <a:srgbClr val="C00000"/>
              </a:solidFill>
              <a:latin typeface="Arial" pitchFamily="34" charset="0"/>
              <a:cs typeface="Arial" pitchFamily="34" charset="0"/>
            </a:endParaRPr>
          </a:p>
        </p:txBody>
      </p:sp>
      <p:sp>
        <p:nvSpPr>
          <p:cNvPr id="6" name="TextBox 5"/>
          <p:cNvSpPr txBox="1"/>
          <p:nvPr/>
        </p:nvSpPr>
        <p:spPr>
          <a:xfrm>
            <a:off x="2133600" y="4876800"/>
            <a:ext cx="6705600" cy="1938992"/>
          </a:xfrm>
          <a:prstGeom prst="rect">
            <a:avLst/>
          </a:prstGeom>
          <a:solidFill>
            <a:srgbClr val="F2F2F2">
              <a:alpha val="74902"/>
            </a:srgbClr>
          </a:solidFill>
          <a:ln w="38100">
            <a:solidFill>
              <a:srgbClr val="C00000"/>
            </a:solidFill>
          </a:ln>
        </p:spPr>
        <p:txBody>
          <a:bodyPr wrap="square" rtlCol="0">
            <a:spAutoFit/>
          </a:bodyPr>
          <a:lstStyle/>
          <a:p>
            <a:pPr algn="ctr"/>
            <a:r>
              <a:rPr lang="en-US" sz="3000" b="1" i="1" dirty="0" smtClean="0">
                <a:solidFill>
                  <a:srgbClr val="C00000"/>
                </a:solidFill>
                <a:latin typeface="Arial" pitchFamily="34" charset="0"/>
                <a:cs typeface="Arial" pitchFamily="34" charset="0"/>
              </a:rPr>
              <a:t>“For in it the righteousness of God is revealed from faith to faith; as it is written, the just shall live by faith.”  {Romans 1:17}</a:t>
            </a:r>
            <a:endParaRPr lang="en-US" sz="3000" b="1" i="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p:cTn id="19"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Bible 03"/>
          <p:cNvPicPr>
            <a:picLocks noChangeAspect="1" noChangeArrowheads="1"/>
          </p:cNvPicPr>
          <p:nvPr/>
        </p:nvPicPr>
        <p:blipFill>
          <a:blip r:embed="rId3" cstate="print">
            <a:grayscl/>
          </a:blip>
          <a:srcRect l="-2956" r="-493"/>
          <a:stretch>
            <a:fillRect/>
          </a:stretch>
        </p:blipFill>
        <p:spPr bwMode="auto">
          <a:xfrm>
            <a:off x="76200" y="76200"/>
            <a:ext cx="1447800" cy="6705600"/>
          </a:xfrm>
          <a:prstGeom prst="rect">
            <a:avLst/>
          </a:prstGeom>
          <a:noFill/>
        </p:spPr>
      </p:pic>
      <p:sp>
        <p:nvSpPr>
          <p:cNvPr id="12291" name="Text Box 3"/>
          <p:cNvSpPr txBox="1">
            <a:spLocks noChangeArrowheads="1"/>
          </p:cNvSpPr>
          <p:nvPr/>
        </p:nvSpPr>
        <p:spPr bwMode="auto">
          <a:xfrm>
            <a:off x="1524000" y="152400"/>
            <a:ext cx="7620000" cy="584775"/>
          </a:xfrm>
          <a:prstGeom prst="rect">
            <a:avLst/>
          </a:prstGeom>
          <a:solidFill>
            <a:srgbClr val="F2F2F2">
              <a:alpha val="74902"/>
            </a:srgbClr>
          </a:solidFill>
          <a:ln w="9525">
            <a:solidFill>
              <a:srgbClr val="C00000"/>
            </a:solidFill>
            <a:miter lim="800000"/>
            <a:headEnd/>
            <a:tailEnd/>
          </a:ln>
          <a:effectLst/>
        </p:spPr>
        <p:txBody>
          <a:bodyPr>
            <a:spAutoFit/>
          </a:bodyPr>
          <a:lstStyle/>
          <a:p>
            <a:pPr algn="ctr">
              <a:spcBef>
                <a:spcPct val="50000"/>
              </a:spcBef>
            </a:pPr>
            <a:r>
              <a:rPr lang="en-US" sz="3200" b="1" dirty="0" smtClean="0">
                <a:latin typeface="Arial" pitchFamily="34" charset="0"/>
                <a:cs typeface="Arial" pitchFamily="34" charset="0"/>
              </a:rPr>
              <a:t>Sin Is: </a:t>
            </a:r>
            <a:r>
              <a:rPr lang="en-US" sz="3200" b="1" u="sng" dirty="0" smtClean="0">
                <a:latin typeface="Arial" pitchFamily="34" charset="0"/>
                <a:cs typeface="Arial" pitchFamily="34" charset="0"/>
              </a:rPr>
              <a:t>All Unrighteousness</a:t>
            </a:r>
            <a:endParaRPr lang="en-US" sz="3200" b="1" u="sng" dirty="0">
              <a:latin typeface="Arial" pitchFamily="34" charset="0"/>
              <a:cs typeface="Arial" pitchFamily="34" charset="0"/>
            </a:endParaRPr>
          </a:p>
        </p:txBody>
      </p:sp>
      <p:sp>
        <p:nvSpPr>
          <p:cNvPr id="12292" name="Text Box 4"/>
          <p:cNvSpPr txBox="1">
            <a:spLocks noChangeArrowheads="1"/>
          </p:cNvSpPr>
          <p:nvPr/>
        </p:nvSpPr>
        <p:spPr bwMode="auto">
          <a:xfrm>
            <a:off x="1676400" y="1114425"/>
            <a:ext cx="7315200" cy="1015663"/>
          </a:xfrm>
          <a:prstGeom prst="rect">
            <a:avLst/>
          </a:prstGeom>
          <a:solidFill>
            <a:srgbClr val="F2F2F2">
              <a:alpha val="74902"/>
            </a:srgbClr>
          </a:solidFill>
          <a:ln w="38100">
            <a:solidFill>
              <a:srgbClr val="C00000"/>
            </a:solidFill>
            <a:miter lim="800000"/>
            <a:headEnd/>
            <a:tailEnd/>
          </a:ln>
          <a:effectLst/>
        </p:spPr>
        <p:txBody>
          <a:bodyPr>
            <a:spAutoFit/>
          </a:bodyPr>
          <a:lstStyle/>
          <a:p>
            <a:pPr>
              <a:spcBef>
                <a:spcPct val="50000"/>
              </a:spcBef>
              <a:buClr>
                <a:srgbClr val="993300"/>
              </a:buClr>
              <a:buFont typeface="Wingdings" pitchFamily="28" charset="2"/>
              <a:buChar char="è"/>
            </a:pPr>
            <a:r>
              <a:rPr lang="en-US" sz="2400" dirty="0" smtClean="0">
                <a:latin typeface="Arial" pitchFamily="34" charset="0"/>
                <a:cs typeface="Arial" pitchFamily="34" charset="0"/>
              </a:rPr>
              <a:t>Failure </a:t>
            </a:r>
            <a:r>
              <a:rPr lang="en-US" sz="2400" dirty="0">
                <a:latin typeface="Arial" pitchFamily="34" charset="0"/>
                <a:cs typeface="Arial" pitchFamily="34" charset="0"/>
              </a:rPr>
              <a:t>to do what God commands.</a:t>
            </a:r>
          </a:p>
          <a:p>
            <a:pPr>
              <a:spcBef>
                <a:spcPct val="50000"/>
              </a:spcBef>
              <a:buClr>
                <a:srgbClr val="993300"/>
              </a:buClr>
              <a:buFont typeface="Wingdings" pitchFamily="28" charset="2"/>
              <a:buChar char="è"/>
            </a:pPr>
            <a:r>
              <a:rPr lang="en-US" sz="2400" dirty="0" smtClean="0">
                <a:latin typeface="Arial" pitchFamily="34" charset="0"/>
                <a:cs typeface="Arial" pitchFamily="34" charset="0"/>
              </a:rPr>
              <a:t>All kinds </a:t>
            </a:r>
            <a:r>
              <a:rPr lang="en-US" sz="2400" dirty="0">
                <a:latin typeface="Arial" pitchFamily="34" charset="0"/>
                <a:cs typeface="Arial" pitchFamily="34" charset="0"/>
              </a:rPr>
              <a:t>of sins and violations.</a:t>
            </a:r>
          </a:p>
        </p:txBody>
      </p:sp>
      <p:sp>
        <p:nvSpPr>
          <p:cNvPr id="12293" name="Text Box 5"/>
          <p:cNvSpPr txBox="1">
            <a:spLocks noChangeArrowheads="1"/>
          </p:cNvSpPr>
          <p:nvPr/>
        </p:nvSpPr>
        <p:spPr bwMode="auto">
          <a:xfrm>
            <a:off x="1676400" y="2333625"/>
            <a:ext cx="7086600" cy="519113"/>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lumMod val="95000"/>
                  </a:schemeClr>
                </a:solidFill>
                <a:latin typeface="Arial" pitchFamily="34" charset="0"/>
                <a:cs typeface="Arial" pitchFamily="34" charset="0"/>
              </a:rPr>
              <a:t>Unrighteous Acts:</a:t>
            </a:r>
          </a:p>
        </p:txBody>
      </p:sp>
      <p:sp>
        <p:nvSpPr>
          <p:cNvPr id="12294" name="Text Box 6"/>
          <p:cNvSpPr txBox="1">
            <a:spLocks noChangeArrowheads="1"/>
          </p:cNvSpPr>
          <p:nvPr/>
        </p:nvSpPr>
        <p:spPr bwMode="auto">
          <a:xfrm>
            <a:off x="1524000" y="3019425"/>
            <a:ext cx="3505200" cy="1569660"/>
          </a:xfrm>
          <a:prstGeom prst="rect">
            <a:avLst/>
          </a:prstGeom>
          <a:solidFill>
            <a:schemeClr val="tx1"/>
          </a:solidFill>
          <a:ln w="9525">
            <a:solidFill>
              <a:srgbClr val="FF0000"/>
            </a:solidFill>
            <a:miter lim="800000"/>
            <a:headEnd/>
            <a:tailEnd/>
          </a:ln>
          <a:effectLst/>
        </p:spPr>
        <p:txBody>
          <a:bodyPr wrap="square">
            <a:spAutoFit/>
          </a:bodyPr>
          <a:lstStyle/>
          <a:p>
            <a:pPr>
              <a:spcBef>
                <a:spcPct val="50000"/>
              </a:spcBef>
              <a:buClr>
                <a:srgbClr val="993300"/>
              </a:buClr>
              <a:buFont typeface="Wingdings" pitchFamily="28" charset="2"/>
              <a:buChar char="è"/>
            </a:pPr>
            <a:r>
              <a:rPr lang="en-US" sz="2400" b="1" i="1" dirty="0" smtClean="0">
                <a:solidFill>
                  <a:schemeClr val="bg1">
                    <a:lumMod val="95000"/>
                  </a:schemeClr>
                </a:solidFill>
                <a:latin typeface="Arial" pitchFamily="34" charset="0"/>
                <a:cs typeface="Arial" pitchFamily="34" charset="0"/>
              </a:rPr>
              <a:t>Galatians  </a:t>
            </a:r>
            <a:r>
              <a:rPr lang="en-US" sz="2400" b="1" i="1" dirty="0">
                <a:solidFill>
                  <a:schemeClr val="bg1">
                    <a:lumMod val="95000"/>
                  </a:schemeClr>
                </a:solidFill>
                <a:latin typeface="Arial" pitchFamily="34" charset="0"/>
                <a:cs typeface="Arial" pitchFamily="34" charset="0"/>
              </a:rPr>
              <a:t>5:19-21</a:t>
            </a:r>
          </a:p>
          <a:p>
            <a:pPr>
              <a:spcBef>
                <a:spcPct val="50000"/>
              </a:spcBef>
              <a:buClr>
                <a:srgbClr val="993300"/>
              </a:buClr>
              <a:buFont typeface="Wingdings" pitchFamily="28" charset="2"/>
              <a:buChar char="è"/>
            </a:pPr>
            <a:r>
              <a:rPr lang="en-US" sz="2400" b="1" i="1" dirty="0">
                <a:solidFill>
                  <a:schemeClr val="bg1">
                    <a:lumMod val="95000"/>
                  </a:schemeClr>
                </a:solidFill>
                <a:latin typeface="Arial" pitchFamily="34" charset="0"/>
                <a:cs typeface="Arial" pitchFamily="34" charset="0"/>
              </a:rPr>
              <a:t>1 </a:t>
            </a:r>
            <a:r>
              <a:rPr lang="en-US" sz="2400" b="1" i="1" dirty="0" smtClean="0">
                <a:solidFill>
                  <a:schemeClr val="bg1">
                    <a:lumMod val="95000"/>
                  </a:schemeClr>
                </a:solidFill>
                <a:latin typeface="Arial" pitchFamily="34" charset="0"/>
                <a:cs typeface="Arial" pitchFamily="34" charset="0"/>
              </a:rPr>
              <a:t>Corinthians  </a:t>
            </a:r>
            <a:r>
              <a:rPr lang="en-US" sz="2400" b="1" i="1" dirty="0">
                <a:solidFill>
                  <a:schemeClr val="bg1">
                    <a:lumMod val="95000"/>
                  </a:schemeClr>
                </a:solidFill>
                <a:latin typeface="Arial" pitchFamily="34" charset="0"/>
                <a:cs typeface="Arial" pitchFamily="34" charset="0"/>
              </a:rPr>
              <a:t>6:9-11</a:t>
            </a:r>
          </a:p>
          <a:p>
            <a:pPr>
              <a:spcBef>
                <a:spcPct val="50000"/>
              </a:spcBef>
              <a:buClr>
                <a:srgbClr val="993300"/>
              </a:buClr>
              <a:buFont typeface="Wingdings" pitchFamily="28" charset="2"/>
              <a:buChar char="è"/>
            </a:pPr>
            <a:r>
              <a:rPr lang="en-US" sz="2400" b="1" i="1" dirty="0" smtClean="0">
                <a:solidFill>
                  <a:schemeClr val="bg1">
                    <a:lumMod val="95000"/>
                  </a:schemeClr>
                </a:solidFill>
                <a:latin typeface="Arial" pitchFamily="34" charset="0"/>
                <a:cs typeface="Arial" pitchFamily="34" charset="0"/>
              </a:rPr>
              <a:t>Romans </a:t>
            </a:r>
            <a:r>
              <a:rPr lang="en-US" sz="2400" b="1" i="1" dirty="0">
                <a:solidFill>
                  <a:schemeClr val="bg1">
                    <a:lumMod val="95000"/>
                  </a:schemeClr>
                </a:solidFill>
                <a:latin typeface="Arial" pitchFamily="34" charset="0"/>
                <a:cs typeface="Arial" pitchFamily="34" charset="0"/>
              </a:rPr>
              <a:t>1:22-32</a:t>
            </a:r>
          </a:p>
        </p:txBody>
      </p:sp>
      <p:sp>
        <p:nvSpPr>
          <p:cNvPr id="12295" name="Text Box 7"/>
          <p:cNvSpPr txBox="1">
            <a:spLocks noChangeArrowheads="1"/>
          </p:cNvSpPr>
          <p:nvPr/>
        </p:nvSpPr>
        <p:spPr bwMode="auto">
          <a:xfrm>
            <a:off x="5181600" y="2438400"/>
            <a:ext cx="3810000" cy="4401205"/>
          </a:xfrm>
          <a:prstGeom prst="rect">
            <a:avLst/>
          </a:prstGeom>
          <a:solidFill>
            <a:srgbClr val="F2F2F2">
              <a:alpha val="74902"/>
            </a:srgbClr>
          </a:solidFill>
          <a:ln w="57150">
            <a:solidFill>
              <a:srgbClr val="C00000"/>
            </a:solidFill>
            <a:miter lim="800000"/>
            <a:headEnd/>
            <a:tailEnd/>
          </a:ln>
          <a:effectLst/>
        </p:spPr>
        <p:txBody>
          <a:bodyPr>
            <a:spAutoFit/>
          </a:bodyPr>
          <a:lstStyle/>
          <a:p>
            <a:pPr marL="228600" indent="-228600">
              <a:spcBef>
                <a:spcPct val="50000"/>
              </a:spcBef>
              <a:buFontTx/>
              <a:buChar char="•"/>
            </a:pPr>
            <a:r>
              <a:rPr lang="en-US" sz="2000" dirty="0">
                <a:latin typeface="Arial" pitchFamily="34" charset="0"/>
                <a:cs typeface="Arial" pitchFamily="34" charset="0"/>
              </a:rPr>
              <a:t>Sexual Immorality</a:t>
            </a:r>
          </a:p>
          <a:p>
            <a:pPr marL="228600" indent="-228600">
              <a:spcBef>
                <a:spcPct val="50000"/>
              </a:spcBef>
              <a:buFontTx/>
              <a:buChar char="•"/>
            </a:pPr>
            <a:r>
              <a:rPr lang="en-US" sz="2000" dirty="0">
                <a:latin typeface="Arial" pitchFamily="34" charset="0"/>
                <a:cs typeface="Arial" pitchFamily="34" charset="0"/>
              </a:rPr>
              <a:t>Murder, Maliciousness</a:t>
            </a:r>
          </a:p>
          <a:p>
            <a:pPr marL="228600" indent="-228600">
              <a:spcBef>
                <a:spcPct val="50000"/>
              </a:spcBef>
              <a:buFontTx/>
              <a:buChar char="•"/>
            </a:pPr>
            <a:r>
              <a:rPr lang="en-US" sz="2000" dirty="0">
                <a:latin typeface="Arial" pitchFamily="34" charset="0"/>
                <a:cs typeface="Arial" pitchFamily="34" charset="0"/>
              </a:rPr>
              <a:t>Drunkenness, Carousing</a:t>
            </a:r>
          </a:p>
          <a:p>
            <a:pPr marL="228600" indent="-228600">
              <a:spcBef>
                <a:spcPct val="50000"/>
              </a:spcBef>
              <a:buFontTx/>
              <a:buChar char="•"/>
            </a:pPr>
            <a:r>
              <a:rPr lang="en-US" sz="2000" dirty="0">
                <a:latin typeface="Arial" pitchFamily="34" charset="0"/>
                <a:cs typeface="Arial" pitchFamily="34" charset="0"/>
              </a:rPr>
              <a:t>Sins of the Tongue</a:t>
            </a:r>
          </a:p>
          <a:p>
            <a:pPr marL="228600" indent="-228600">
              <a:spcBef>
                <a:spcPct val="50000"/>
              </a:spcBef>
              <a:buFontTx/>
              <a:buChar char="•"/>
            </a:pPr>
            <a:r>
              <a:rPr lang="en-US" sz="2000" dirty="0">
                <a:latin typeface="Arial" pitchFamily="34" charset="0"/>
                <a:cs typeface="Arial" pitchFamily="34" charset="0"/>
              </a:rPr>
              <a:t>Strife, Division, Envy, Jealousy</a:t>
            </a:r>
          </a:p>
          <a:p>
            <a:pPr marL="228600" indent="-228600">
              <a:spcBef>
                <a:spcPct val="50000"/>
              </a:spcBef>
              <a:buFontTx/>
              <a:buChar char="•"/>
            </a:pPr>
            <a:r>
              <a:rPr lang="en-US" sz="2000" dirty="0">
                <a:latin typeface="Arial" pitchFamily="34" charset="0"/>
                <a:cs typeface="Arial" pitchFamily="34" charset="0"/>
              </a:rPr>
              <a:t>Stealing, Cheating</a:t>
            </a:r>
          </a:p>
          <a:p>
            <a:pPr marL="228600" indent="-228600">
              <a:spcBef>
                <a:spcPct val="50000"/>
              </a:spcBef>
              <a:buFontTx/>
              <a:buChar char="•"/>
            </a:pPr>
            <a:r>
              <a:rPr lang="en-US" sz="2000" dirty="0">
                <a:latin typeface="Arial" pitchFamily="34" charset="0"/>
                <a:cs typeface="Arial" pitchFamily="34" charset="0"/>
              </a:rPr>
              <a:t>Disobedience to Parents</a:t>
            </a:r>
          </a:p>
          <a:p>
            <a:pPr marL="228600" indent="-228600">
              <a:spcBef>
                <a:spcPct val="50000"/>
              </a:spcBef>
              <a:buFontTx/>
              <a:buChar char="•"/>
            </a:pPr>
            <a:r>
              <a:rPr lang="en-US" sz="2000" dirty="0">
                <a:latin typeface="Arial" pitchFamily="34" charset="0"/>
                <a:cs typeface="Arial" pitchFamily="34" charset="0"/>
              </a:rPr>
              <a:t>Pride, </a:t>
            </a:r>
            <a:r>
              <a:rPr lang="en-US" sz="2000" dirty="0" smtClean="0">
                <a:latin typeface="Arial" pitchFamily="34" charset="0"/>
                <a:cs typeface="Arial" pitchFamily="34" charset="0"/>
              </a:rPr>
              <a:t> Arrogance</a:t>
            </a:r>
            <a:endParaRPr lang="en-US" sz="2000" dirty="0">
              <a:latin typeface="Arial" pitchFamily="34" charset="0"/>
              <a:cs typeface="Arial" pitchFamily="34" charset="0"/>
            </a:endParaRPr>
          </a:p>
          <a:p>
            <a:pPr marL="228600" indent="-228600">
              <a:spcBef>
                <a:spcPct val="50000"/>
              </a:spcBef>
              <a:buFontTx/>
              <a:buChar char="•"/>
            </a:pPr>
            <a:r>
              <a:rPr lang="en-US" sz="2000" dirty="0">
                <a:latin typeface="Arial" pitchFamily="34" charset="0"/>
                <a:cs typeface="Arial" pitchFamily="34" charset="0"/>
              </a:rPr>
              <a:t>And Such Like…</a:t>
            </a:r>
          </a:p>
        </p:txBody>
      </p:sp>
      <p:sp>
        <p:nvSpPr>
          <p:cNvPr id="12296" name="Text Box 8"/>
          <p:cNvSpPr txBox="1">
            <a:spLocks noChangeArrowheads="1"/>
          </p:cNvSpPr>
          <p:nvPr/>
        </p:nvSpPr>
        <p:spPr bwMode="auto">
          <a:xfrm>
            <a:off x="2057400" y="5334000"/>
            <a:ext cx="1981200" cy="1311275"/>
          </a:xfrm>
          <a:prstGeom prst="rect">
            <a:avLst/>
          </a:prstGeom>
          <a:solidFill>
            <a:srgbClr val="C00000">
              <a:alpha val="74902"/>
            </a:srgbClr>
          </a:solidFill>
          <a:ln w="9525">
            <a:noFill/>
            <a:miter lim="800000"/>
            <a:headEnd/>
            <a:tailEnd/>
          </a:ln>
          <a:effectLst/>
        </p:spPr>
        <p:txBody>
          <a:bodyPr>
            <a:spAutoFit/>
          </a:bodyPr>
          <a:lstStyle/>
          <a:p>
            <a:pPr algn="ctr">
              <a:spcBef>
                <a:spcPct val="50000"/>
              </a:spcBef>
            </a:pPr>
            <a:r>
              <a:rPr lang="en-US" sz="3200" b="1" dirty="0">
                <a:solidFill>
                  <a:schemeClr val="bg1">
                    <a:lumMod val="95000"/>
                  </a:schemeClr>
                </a:solidFill>
                <a:latin typeface="Arial" pitchFamily="34" charset="0"/>
                <a:cs typeface="Arial" pitchFamily="34" charset="0"/>
              </a:rPr>
              <a:t>Are You</a:t>
            </a:r>
          </a:p>
          <a:p>
            <a:pPr algn="ctr">
              <a:spcBef>
                <a:spcPct val="50000"/>
              </a:spcBef>
            </a:pPr>
            <a:r>
              <a:rPr lang="en-US" sz="3200" b="1" dirty="0">
                <a:solidFill>
                  <a:schemeClr val="bg1">
                    <a:lumMod val="95000"/>
                  </a:schemeClr>
                </a:solidFill>
                <a:latin typeface="Arial" pitchFamily="34" charset="0"/>
                <a:cs typeface="Arial" pitchFamily="34" charset="0"/>
              </a:rPr>
              <a:t>Guilty?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wipe(up)">
                                      <p:cBhvr>
                                        <p:cTn id="7" dur="500"/>
                                        <p:tgtEl>
                                          <p:spTgt spid="122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292">
                                            <p:txEl>
                                              <p:pRg st="1" end="1"/>
                                            </p:txEl>
                                          </p:spTgt>
                                        </p:tgtEl>
                                        <p:attrNameLst>
                                          <p:attrName>style.visibility</p:attrName>
                                        </p:attrNameLst>
                                      </p:cBhvr>
                                      <p:to>
                                        <p:strVal val="visible"/>
                                      </p:to>
                                    </p:set>
                                    <p:animEffect transition="in" filter="wipe(up)">
                                      <p:cBhvr>
                                        <p:cTn id="12" dur="500"/>
                                        <p:tgtEl>
                                          <p:spTgt spid="122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2294">
                                            <p:txEl>
                                              <p:pRg st="0" end="0"/>
                                            </p:txEl>
                                          </p:spTgt>
                                        </p:tgtEl>
                                        <p:attrNameLst>
                                          <p:attrName>style.visibility</p:attrName>
                                        </p:attrNameLst>
                                      </p:cBhvr>
                                      <p:to>
                                        <p:strVal val="visible"/>
                                      </p:to>
                                    </p:set>
                                    <p:animEffect transition="in" filter="wipe(up)">
                                      <p:cBhvr>
                                        <p:cTn id="21" dur="500"/>
                                        <p:tgtEl>
                                          <p:spTgt spid="12294">
                                            <p:txEl>
                                              <p:pRg st="0" end="0"/>
                                            </p:txEl>
                                          </p:spTgt>
                                        </p:tgtEl>
                                      </p:cBhvr>
                                    </p:animEffect>
                                  </p:childTnLst>
                                </p:cTn>
                              </p:par>
                            </p:childTnLst>
                          </p:cTn>
                        </p:par>
                        <p:par>
                          <p:cTn id="22" fill="hold">
                            <p:stCondLst>
                              <p:cond delay="500"/>
                            </p:stCondLst>
                            <p:childTnLst>
                              <p:par>
                                <p:cTn id="23" presetID="22" presetClass="entr" presetSubtype="1" fill="hold" nodeType="afterEffect">
                                  <p:stCondLst>
                                    <p:cond delay="0"/>
                                  </p:stCondLst>
                                  <p:childTnLst>
                                    <p:set>
                                      <p:cBhvr>
                                        <p:cTn id="24" dur="1" fill="hold">
                                          <p:stCondLst>
                                            <p:cond delay="0"/>
                                          </p:stCondLst>
                                        </p:cTn>
                                        <p:tgtEl>
                                          <p:spTgt spid="12294">
                                            <p:txEl>
                                              <p:pRg st="1" end="1"/>
                                            </p:txEl>
                                          </p:spTgt>
                                        </p:tgtEl>
                                        <p:attrNameLst>
                                          <p:attrName>style.visibility</p:attrName>
                                        </p:attrNameLst>
                                      </p:cBhvr>
                                      <p:to>
                                        <p:strVal val="visible"/>
                                      </p:to>
                                    </p:set>
                                    <p:animEffect transition="in" filter="wipe(up)">
                                      <p:cBhvr>
                                        <p:cTn id="25" dur="500"/>
                                        <p:tgtEl>
                                          <p:spTgt spid="12294">
                                            <p:txEl>
                                              <p:pRg st="1" end="1"/>
                                            </p:txEl>
                                          </p:spTgt>
                                        </p:tgtEl>
                                      </p:cBhvr>
                                    </p:animEffect>
                                  </p:childTnLst>
                                </p:cTn>
                              </p:par>
                            </p:childTnLst>
                          </p:cTn>
                        </p:par>
                        <p:par>
                          <p:cTn id="26" fill="hold">
                            <p:stCondLst>
                              <p:cond delay="1000"/>
                            </p:stCondLst>
                            <p:childTnLst>
                              <p:par>
                                <p:cTn id="27" presetID="22" presetClass="entr" presetSubtype="1" fill="hold" nodeType="afterEffect">
                                  <p:stCondLst>
                                    <p:cond delay="0"/>
                                  </p:stCondLst>
                                  <p:childTnLst>
                                    <p:set>
                                      <p:cBhvr>
                                        <p:cTn id="28" dur="1" fill="hold">
                                          <p:stCondLst>
                                            <p:cond delay="0"/>
                                          </p:stCondLst>
                                        </p:cTn>
                                        <p:tgtEl>
                                          <p:spTgt spid="12294">
                                            <p:txEl>
                                              <p:pRg st="2" end="2"/>
                                            </p:txEl>
                                          </p:spTgt>
                                        </p:tgtEl>
                                        <p:attrNameLst>
                                          <p:attrName>style.visibility</p:attrName>
                                        </p:attrNameLst>
                                      </p:cBhvr>
                                      <p:to>
                                        <p:strVal val="visible"/>
                                      </p:to>
                                    </p:set>
                                    <p:animEffect transition="in" filter="wipe(up)">
                                      <p:cBhvr>
                                        <p:cTn id="29" dur="500"/>
                                        <p:tgtEl>
                                          <p:spTgt spid="12294">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229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2296"/>
                                        </p:tgtEl>
                                        <p:attrNameLst>
                                          <p:attrName>style.visibility</p:attrName>
                                        </p:attrNameLst>
                                      </p:cBhvr>
                                      <p:to>
                                        <p:strVal val="visible"/>
                                      </p:to>
                                    </p:set>
                                    <p:animEffect transition="in" filter="wipe(up)">
                                      <p:cBhvr>
                                        <p:cTn id="38"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12295" grpId="0" animBg="1"/>
      <p:bldP spid="1229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4" name="TextBox 3"/>
          <p:cNvSpPr txBox="1"/>
          <p:nvPr/>
        </p:nvSpPr>
        <p:spPr>
          <a:xfrm>
            <a:off x="2209800" y="1066800"/>
            <a:ext cx="6705600" cy="1569660"/>
          </a:xfrm>
          <a:prstGeom prst="rect">
            <a:avLst/>
          </a:prstGeom>
          <a:solidFill>
            <a:srgbClr val="F2F2F2">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“Therefore, to him who knows to do good and does not do it, to him it is sin.” {James 4:17}</a:t>
            </a:r>
            <a:endParaRPr lang="en-US" sz="3200" b="1" i="1" dirty="0">
              <a:solidFill>
                <a:srgbClr val="C00000"/>
              </a:solidFill>
              <a:latin typeface="Arial" pitchFamily="34" charset="0"/>
              <a:cs typeface="Arial" pitchFamily="34" charset="0"/>
            </a:endParaRPr>
          </a:p>
        </p:txBody>
      </p:sp>
      <p:sp>
        <p:nvSpPr>
          <p:cNvPr id="5" name="TextBox 4"/>
          <p:cNvSpPr txBox="1"/>
          <p:nvPr/>
        </p:nvSpPr>
        <p:spPr>
          <a:xfrm>
            <a:off x="2209800" y="2819400"/>
            <a:ext cx="6705600" cy="4031873"/>
          </a:xfrm>
          <a:prstGeom prst="rect">
            <a:avLst/>
          </a:prstGeom>
          <a:solidFill>
            <a:srgbClr val="F2F2F2">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“But whoever has this world's goods, and sees his brother in need, and shuts up his heart from him, how does the love of God abide in him? My little children, let us not love in word or in tongue, but in deed and in truth.”                {1 John 3:17,18}</a:t>
            </a:r>
            <a:endParaRPr lang="en-US" sz="3200" b="1" i="1" dirty="0">
              <a:solidFill>
                <a:srgbClr val="C00000"/>
              </a:solidFill>
              <a:latin typeface="Arial" pitchFamily="34" charset="0"/>
              <a:cs typeface="Arial" pitchFamily="34" charset="0"/>
            </a:endParaRPr>
          </a:p>
        </p:txBody>
      </p:sp>
      <p:sp>
        <p:nvSpPr>
          <p:cNvPr id="6" name="TextBox 5"/>
          <p:cNvSpPr txBox="1"/>
          <p:nvPr/>
        </p:nvSpPr>
        <p:spPr>
          <a:xfrm>
            <a:off x="2362200" y="228600"/>
            <a:ext cx="6400800" cy="646331"/>
          </a:xfrm>
          <a:prstGeom prst="rect">
            <a:avLst/>
          </a:prstGeom>
          <a:solidFill>
            <a:srgbClr val="F2F2F2">
              <a:alpha val="74902"/>
            </a:srgbClr>
          </a:solidFill>
          <a:ln>
            <a:solidFill>
              <a:srgbClr val="C00000"/>
            </a:solidFill>
          </a:ln>
        </p:spPr>
        <p:txBody>
          <a:bodyPr wrap="square" rtlCol="0">
            <a:spAutoFit/>
          </a:bodyPr>
          <a:lstStyle/>
          <a:p>
            <a:pPr algn="ctr"/>
            <a:r>
              <a:rPr lang="en-US" sz="3600" b="1" u="sng" dirty="0" smtClean="0">
                <a:latin typeface="Arial" pitchFamily="34" charset="0"/>
                <a:cs typeface="Arial" pitchFamily="34" charset="0"/>
              </a:rPr>
              <a:t>What Is Sin</a:t>
            </a:r>
            <a:r>
              <a:rPr lang="en-US" sz="3600" b="1" dirty="0" smtClean="0">
                <a:latin typeface="Arial" pitchFamily="34" charset="0"/>
                <a:cs typeface="Arial" pitchFamily="34" charset="0"/>
              </a:rPr>
              <a:t>?</a:t>
            </a:r>
            <a:endParaRPr lang="en-US" sz="36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Bible 03"/>
          <p:cNvPicPr>
            <a:picLocks noChangeAspect="1" noChangeArrowheads="1"/>
          </p:cNvPicPr>
          <p:nvPr/>
        </p:nvPicPr>
        <p:blipFill>
          <a:blip r:embed="rId3" cstate="print">
            <a:grayscl/>
          </a:blip>
          <a:srcRect l="-2956" r="-493"/>
          <a:stretch>
            <a:fillRect/>
          </a:stretch>
        </p:blipFill>
        <p:spPr bwMode="auto">
          <a:xfrm>
            <a:off x="76200" y="76200"/>
            <a:ext cx="1447800" cy="6705600"/>
          </a:xfrm>
          <a:prstGeom prst="rect">
            <a:avLst/>
          </a:prstGeom>
          <a:noFill/>
        </p:spPr>
      </p:pic>
      <p:sp>
        <p:nvSpPr>
          <p:cNvPr id="14339" name="Text Box 3"/>
          <p:cNvSpPr txBox="1">
            <a:spLocks noChangeArrowheads="1"/>
          </p:cNvSpPr>
          <p:nvPr/>
        </p:nvSpPr>
        <p:spPr bwMode="auto">
          <a:xfrm>
            <a:off x="1524000" y="334963"/>
            <a:ext cx="6934200" cy="579437"/>
          </a:xfrm>
          <a:prstGeom prst="rect">
            <a:avLst/>
          </a:prstGeom>
          <a:solidFill>
            <a:srgbClr val="F2F2F2">
              <a:alpha val="74902"/>
            </a:srgbClr>
          </a:solidFill>
          <a:ln w="38100">
            <a:solidFill>
              <a:srgbClr val="C00000"/>
            </a:solidFill>
            <a:miter lim="800000"/>
            <a:headEnd/>
            <a:tailEnd/>
          </a:ln>
          <a:effectLst/>
        </p:spPr>
        <p:txBody>
          <a:bodyPr>
            <a:spAutoFit/>
          </a:bodyPr>
          <a:lstStyle/>
          <a:p>
            <a:pPr>
              <a:spcBef>
                <a:spcPct val="50000"/>
              </a:spcBef>
            </a:pPr>
            <a:r>
              <a:rPr lang="en-US" sz="3200" b="1" dirty="0" smtClean="0">
                <a:latin typeface="Arial" pitchFamily="34" charset="0"/>
                <a:cs typeface="Arial" pitchFamily="34" charset="0"/>
              </a:rPr>
              <a:t>Sin Is:  </a:t>
            </a:r>
            <a:r>
              <a:rPr lang="en-US" sz="3200" b="1" u="sng" dirty="0">
                <a:latin typeface="Arial" pitchFamily="34" charset="0"/>
                <a:cs typeface="Arial" pitchFamily="34" charset="0"/>
              </a:rPr>
              <a:t>Not Doing Good</a:t>
            </a:r>
          </a:p>
        </p:txBody>
      </p:sp>
      <p:sp>
        <p:nvSpPr>
          <p:cNvPr id="14340" name="Text Box 4"/>
          <p:cNvSpPr txBox="1">
            <a:spLocks noChangeArrowheads="1"/>
          </p:cNvSpPr>
          <p:nvPr/>
        </p:nvSpPr>
        <p:spPr bwMode="auto">
          <a:xfrm>
            <a:off x="1524000" y="1114425"/>
            <a:ext cx="7315200" cy="461665"/>
          </a:xfrm>
          <a:prstGeom prst="rect">
            <a:avLst/>
          </a:prstGeom>
          <a:solidFill>
            <a:srgbClr val="F2F2F2">
              <a:alpha val="74902"/>
            </a:srgbClr>
          </a:solidFill>
          <a:ln w="28575">
            <a:solidFill>
              <a:srgbClr val="C00000"/>
            </a:solidFill>
            <a:miter lim="800000"/>
            <a:headEnd/>
            <a:tailEnd/>
          </a:ln>
          <a:effectLst/>
        </p:spPr>
        <p:txBody>
          <a:bodyPr>
            <a:spAutoFit/>
          </a:bodyPr>
          <a:lstStyle/>
          <a:p>
            <a:pPr>
              <a:spcBef>
                <a:spcPct val="50000"/>
              </a:spcBef>
              <a:buClr>
                <a:srgbClr val="993300"/>
              </a:buClr>
              <a:buFont typeface="Wingdings" pitchFamily="28" charset="2"/>
              <a:buChar char="è"/>
            </a:pPr>
            <a:r>
              <a:rPr lang="en-US" sz="2400" dirty="0" smtClean="0">
                <a:latin typeface="Arial" pitchFamily="34" charset="0"/>
                <a:cs typeface="Arial" pitchFamily="34" charset="0"/>
              </a:rPr>
              <a:t>Seeing good you can accomplish, </a:t>
            </a:r>
            <a:r>
              <a:rPr lang="en-US" sz="2400" dirty="0">
                <a:latin typeface="Arial" pitchFamily="34" charset="0"/>
                <a:cs typeface="Arial" pitchFamily="34" charset="0"/>
              </a:rPr>
              <a:t>but </a:t>
            </a:r>
            <a:r>
              <a:rPr lang="en-US" sz="2400" dirty="0" smtClean="0">
                <a:latin typeface="Arial" pitchFamily="34" charset="0"/>
                <a:cs typeface="Arial" pitchFamily="34" charset="0"/>
              </a:rPr>
              <a:t>not acting!</a:t>
            </a:r>
            <a:endParaRPr lang="en-US" sz="2400" dirty="0">
              <a:latin typeface="Arial" pitchFamily="34" charset="0"/>
              <a:cs typeface="Arial" pitchFamily="34" charset="0"/>
            </a:endParaRPr>
          </a:p>
        </p:txBody>
      </p:sp>
      <p:sp>
        <p:nvSpPr>
          <p:cNvPr id="14341" name="Text Box 5"/>
          <p:cNvSpPr txBox="1">
            <a:spLocks noChangeArrowheads="1"/>
          </p:cNvSpPr>
          <p:nvPr/>
        </p:nvSpPr>
        <p:spPr bwMode="auto">
          <a:xfrm>
            <a:off x="1524000" y="1752600"/>
            <a:ext cx="7086600" cy="519113"/>
          </a:xfrm>
          <a:prstGeom prst="rect">
            <a:avLst/>
          </a:prstGeom>
          <a:solidFill>
            <a:schemeClr val="tx1"/>
          </a:solidFill>
          <a:ln w="38100">
            <a:solidFill>
              <a:schemeClr val="bg1">
                <a:lumMod val="95000"/>
              </a:schemeClr>
            </a:solidFill>
            <a:miter lim="800000"/>
            <a:headEnd/>
            <a:tailEnd/>
          </a:ln>
          <a:effectLst/>
        </p:spPr>
        <p:txBody>
          <a:bodyPr>
            <a:spAutoFit/>
          </a:bodyPr>
          <a:lstStyle/>
          <a:p>
            <a:pPr>
              <a:spcBef>
                <a:spcPct val="50000"/>
              </a:spcBef>
            </a:pPr>
            <a:r>
              <a:rPr lang="en-US" sz="2800" b="1" dirty="0">
                <a:solidFill>
                  <a:srgbClr val="C00000"/>
                </a:solidFill>
                <a:latin typeface="Arial" pitchFamily="34" charset="0"/>
                <a:cs typeface="Arial" pitchFamily="34" charset="0"/>
              </a:rPr>
              <a:t>Good </a:t>
            </a:r>
            <a:r>
              <a:rPr lang="en-US" sz="2800" b="1" dirty="0" smtClean="0">
                <a:solidFill>
                  <a:srgbClr val="C00000"/>
                </a:solidFill>
                <a:latin typeface="Arial" pitchFamily="34" charset="0"/>
                <a:cs typeface="Arial" pitchFamily="34" charset="0"/>
              </a:rPr>
              <a:t>deeds left undone:</a:t>
            </a:r>
            <a:endParaRPr lang="en-US" sz="2800" b="1" dirty="0">
              <a:solidFill>
                <a:srgbClr val="C00000"/>
              </a:solidFill>
              <a:latin typeface="Arial" pitchFamily="34" charset="0"/>
              <a:cs typeface="Arial" pitchFamily="34" charset="0"/>
            </a:endParaRPr>
          </a:p>
        </p:txBody>
      </p:sp>
      <p:sp>
        <p:nvSpPr>
          <p:cNvPr id="14342" name="Text Box 6"/>
          <p:cNvSpPr txBox="1">
            <a:spLocks noChangeArrowheads="1"/>
          </p:cNvSpPr>
          <p:nvPr/>
        </p:nvSpPr>
        <p:spPr bwMode="auto">
          <a:xfrm>
            <a:off x="1524000" y="2362200"/>
            <a:ext cx="5410200" cy="4478149"/>
          </a:xfrm>
          <a:prstGeom prst="rect">
            <a:avLst/>
          </a:prstGeom>
          <a:solidFill>
            <a:srgbClr val="F2F2F2">
              <a:alpha val="74902"/>
            </a:srgbClr>
          </a:solidFill>
          <a:ln w="28575">
            <a:solidFill>
              <a:srgbClr val="C00000"/>
            </a:solidFill>
            <a:miter lim="800000"/>
            <a:headEnd/>
            <a:tailEnd/>
          </a:ln>
          <a:effectLst/>
        </p:spPr>
        <p:txBody>
          <a:bodyPr>
            <a:spAutoFit/>
          </a:bodyPr>
          <a:lstStyle/>
          <a:p>
            <a:pPr marL="228600" indent="-228600">
              <a:spcAft>
                <a:spcPts val="600"/>
              </a:spcAft>
              <a:buClr>
                <a:srgbClr val="993300"/>
              </a:buClr>
              <a:buFont typeface="Wingdings" pitchFamily="28" charset="2"/>
              <a:buChar char="è"/>
            </a:pPr>
            <a:r>
              <a:rPr lang="en-US" sz="2400" dirty="0">
                <a:latin typeface="Arial" pitchFamily="34" charset="0"/>
                <a:cs typeface="Arial" pitchFamily="34" charset="0"/>
              </a:rPr>
              <a:t>Hungry not fed.</a:t>
            </a:r>
          </a:p>
          <a:p>
            <a:pPr marL="228600" indent="-228600">
              <a:spcAft>
                <a:spcPts val="600"/>
              </a:spcAft>
              <a:buClr>
                <a:srgbClr val="993300"/>
              </a:buClr>
              <a:buFont typeface="Wingdings" pitchFamily="28" charset="2"/>
              <a:buChar char="è"/>
            </a:pPr>
            <a:r>
              <a:rPr lang="en-US" sz="2400" dirty="0">
                <a:latin typeface="Arial" pitchFamily="34" charset="0"/>
                <a:cs typeface="Arial" pitchFamily="34" charset="0"/>
              </a:rPr>
              <a:t>Thirsty not given drink.</a:t>
            </a:r>
          </a:p>
          <a:p>
            <a:pPr marL="228600" indent="-228600">
              <a:spcAft>
                <a:spcPts val="600"/>
              </a:spcAft>
              <a:buClr>
                <a:srgbClr val="993300"/>
              </a:buClr>
              <a:buFont typeface="Wingdings" pitchFamily="28" charset="2"/>
              <a:buChar char="è"/>
            </a:pPr>
            <a:r>
              <a:rPr lang="en-US" sz="2400" dirty="0">
                <a:latin typeface="Arial" pitchFamily="34" charset="0"/>
                <a:cs typeface="Arial" pitchFamily="34" charset="0"/>
              </a:rPr>
              <a:t>Stranger left outside – inhospitable.</a:t>
            </a:r>
          </a:p>
          <a:p>
            <a:pPr marL="228600" indent="-228600">
              <a:spcAft>
                <a:spcPts val="600"/>
              </a:spcAft>
              <a:buClr>
                <a:srgbClr val="993300"/>
              </a:buClr>
              <a:buFont typeface="Wingdings" pitchFamily="28" charset="2"/>
              <a:buChar char="è"/>
            </a:pPr>
            <a:r>
              <a:rPr lang="en-US" sz="2400" dirty="0" smtClean="0">
                <a:latin typeface="Arial" pitchFamily="34" charset="0"/>
                <a:cs typeface="Arial" pitchFamily="34" charset="0"/>
              </a:rPr>
              <a:t>Naked left unclothed</a:t>
            </a:r>
            <a:r>
              <a:rPr lang="en-US" sz="2400" dirty="0">
                <a:latin typeface="Arial" pitchFamily="34" charset="0"/>
                <a:cs typeface="Arial" pitchFamily="34" charset="0"/>
              </a:rPr>
              <a:t>.</a:t>
            </a:r>
          </a:p>
          <a:p>
            <a:pPr marL="228600" indent="-228600">
              <a:spcAft>
                <a:spcPts val="600"/>
              </a:spcAft>
              <a:buClr>
                <a:srgbClr val="993300"/>
              </a:buClr>
              <a:buFont typeface="Wingdings" pitchFamily="28" charset="2"/>
              <a:buChar char="è"/>
            </a:pPr>
            <a:r>
              <a:rPr lang="en-US" sz="2400" dirty="0">
                <a:latin typeface="Arial" pitchFamily="34" charset="0"/>
                <a:cs typeface="Arial" pitchFamily="34" charset="0"/>
              </a:rPr>
              <a:t>Sick not </a:t>
            </a:r>
            <a:r>
              <a:rPr lang="en-US" sz="2400" dirty="0" smtClean="0">
                <a:latin typeface="Arial" pitchFamily="34" charset="0"/>
                <a:cs typeface="Arial" pitchFamily="34" charset="0"/>
              </a:rPr>
              <a:t>cared for.</a:t>
            </a:r>
            <a:endParaRPr lang="en-US" sz="2400" dirty="0">
              <a:latin typeface="Arial" pitchFamily="34" charset="0"/>
              <a:cs typeface="Arial" pitchFamily="34" charset="0"/>
            </a:endParaRPr>
          </a:p>
          <a:p>
            <a:pPr marL="228600" indent="-228600">
              <a:spcAft>
                <a:spcPts val="600"/>
              </a:spcAft>
              <a:buClr>
                <a:srgbClr val="993300"/>
              </a:buClr>
              <a:buFont typeface="Wingdings" pitchFamily="28" charset="2"/>
              <a:buChar char="è"/>
            </a:pPr>
            <a:r>
              <a:rPr lang="en-US" sz="2400" dirty="0">
                <a:latin typeface="Arial" pitchFamily="34" charset="0"/>
                <a:cs typeface="Arial" pitchFamily="34" charset="0"/>
              </a:rPr>
              <a:t>Widows and orphans left destitute.</a:t>
            </a:r>
          </a:p>
          <a:p>
            <a:pPr marL="228600" indent="-228600">
              <a:spcAft>
                <a:spcPts val="600"/>
              </a:spcAft>
              <a:buClr>
                <a:srgbClr val="993300"/>
              </a:buClr>
              <a:buFont typeface="Wingdings" pitchFamily="28" charset="2"/>
              <a:buChar char="è"/>
            </a:pPr>
            <a:r>
              <a:rPr lang="en-US" sz="2400" dirty="0" smtClean="0">
                <a:latin typeface="Arial" pitchFamily="34" charset="0"/>
                <a:cs typeface="Arial" pitchFamily="34" charset="0"/>
              </a:rPr>
              <a:t>Prisoners neglected.</a:t>
            </a:r>
            <a:endParaRPr lang="en-US" sz="2400" dirty="0">
              <a:latin typeface="Arial" pitchFamily="34" charset="0"/>
              <a:cs typeface="Arial" pitchFamily="34" charset="0"/>
            </a:endParaRPr>
          </a:p>
          <a:p>
            <a:pPr marL="228600" indent="-228600">
              <a:spcAft>
                <a:spcPts val="600"/>
              </a:spcAft>
              <a:buClr>
                <a:srgbClr val="993300"/>
              </a:buClr>
              <a:buFont typeface="Wingdings" pitchFamily="28" charset="2"/>
              <a:buChar char="è"/>
            </a:pPr>
            <a:r>
              <a:rPr lang="en-US" sz="2400" dirty="0">
                <a:latin typeface="Arial" pitchFamily="34" charset="0"/>
                <a:cs typeface="Arial" pitchFamily="34" charset="0"/>
              </a:rPr>
              <a:t>Not </a:t>
            </a:r>
            <a:r>
              <a:rPr lang="en-US" sz="2400" dirty="0" smtClean="0">
                <a:latin typeface="Arial" pitchFamily="34" charset="0"/>
                <a:cs typeface="Arial" pitchFamily="34" charset="0"/>
              </a:rPr>
              <a:t>attending </a:t>
            </a:r>
            <a:r>
              <a:rPr lang="en-US" sz="2400" dirty="0">
                <a:latin typeface="Arial" pitchFamily="34" charset="0"/>
                <a:cs typeface="Arial" pitchFamily="34" charset="0"/>
              </a:rPr>
              <a:t>assembly.</a:t>
            </a:r>
          </a:p>
          <a:p>
            <a:pPr marL="228600" indent="-228600">
              <a:spcAft>
                <a:spcPts val="600"/>
              </a:spcAft>
              <a:buClr>
                <a:srgbClr val="993300"/>
              </a:buClr>
              <a:buFont typeface="Wingdings" pitchFamily="28" charset="2"/>
              <a:buChar char="è"/>
            </a:pPr>
            <a:r>
              <a:rPr lang="en-US" sz="2400" dirty="0">
                <a:latin typeface="Arial" pitchFamily="34" charset="0"/>
                <a:cs typeface="Arial" pitchFamily="34" charset="0"/>
              </a:rPr>
              <a:t>Not </a:t>
            </a:r>
            <a:r>
              <a:rPr lang="en-US" sz="2400" dirty="0" smtClean="0">
                <a:latin typeface="Arial" pitchFamily="34" charset="0"/>
                <a:cs typeface="Arial" pitchFamily="34" charset="0"/>
              </a:rPr>
              <a:t>inviting </a:t>
            </a:r>
            <a:r>
              <a:rPr lang="en-US" sz="2400" dirty="0">
                <a:latin typeface="Arial" pitchFamily="34" charset="0"/>
                <a:cs typeface="Arial" pitchFamily="34" charset="0"/>
              </a:rPr>
              <a:t>others to Christ.</a:t>
            </a:r>
          </a:p>
          <a:p>
            <a:pPr marL="228600" indent="-228600">
              <a:spcAft>
                <a:spcPts val="600"/>
              </a:spcAft>
              <a:buClr>
                <a:srgbClr val="993300"/>
              </a:buClr>
              <a:buFont typeface="Wingdings" pitchFamily="28" charset="2"/>
              <a:buChar char="è"/>
            </a:pPr>
            <a:r>
              <a:rPr lang="en-US" sz="2400" dirty="0" smtClean="0">
                <a:latin typeface="Arial" pitchFamily="34" charset="0"/>
                <a:cs typeface="Arial" pitchFamily="34" charset="0"/>
              </a:rPr>
              <a:t>Failure </a:t>
            </a:r>
            <a:r>
              <a:rPr lang="en-US" sz="2400" dirty="0">
                <a:latin typeface="Arial" pitchFamily="34" charset="0"/>
                <a:cs typeface="Arial" pitchFamily="34" charset="0"/>
              </a:rPr>
              <a:t>to study and grow.</a:t>
            </a:r>
          </a:p>
        </p:txBody>
      </p:sp>
      <p:sp>
        <p:nvSpPr>
          <p:cNvPr id="8" name="Text Box 8"/>
          <p:cNvSpPr txBox="1">
            <a:spLocks noChangeArrowheads="1"/>
          </p:cNvSpPr>
          <p:nvPr/>
        </p:nvSpPr>
        <p:spPr bwMode="auto">
          <a:xfrm>
            <a:off x="7086600" y="5334000"/>
            <a:ext cx="1981200" cy="1311275"/>
          </a:xfrm>
          <a:prstGeom prst="rect">
            <a:avLst/>
          </a:prstGeom>
          <a:solidFill>
            <a:srgbClr val="C00000">
              <a:alpha val="74902"/>
            </a:srgbClr>
          </a:solidFill>
          <a:ln w="9525">
            <a:noFill/>
            <a:miter lim="800000"/>
            <a:headEnd/>
            <a:tailEnd/>
          </a:ln>
          <a:effectLst/>
        </p:spPr>
        <p:txBody>
          <a:bodyPr>
            <a:spAutoFit/>
          </a:bodyPr>
          <a:lstStyle/>
          <a:p>
            <a:pPr algn="ctr">
              <a:spcBef>
                <a:spcPct val="50000"/>
              </a:spcBef>
            </a:pPr>
            <a:r>
              <a:rPr lang="en-US" sz="3200" b="1" dirty="0">
                <a:solidFill>
                  <a:schemeClr val="bg1">
                    <a:lumMod val="95000"/>
                  </a:schemeClr>
                </a:solidFill>
                <a:latin typeface="Arial" pitchFamily="34" charset="0"/>
                <a:cs typeface="Arial" pitchFamily="34" charset="0"/>
              </a:rPr>
              <a:t>Are You</a:t>
            </a:r>
          </a:p>
          <a:p>
            <a:pPr algn="ctr">
              <a:spcBef>
                <a:spcPct val="50000"/>
              </a:spcBef>
            </a:pPr>
            <a:r>
              <a:rPr lang="en-US" sz="3200" b="1" dirty="0">
                <a:solidFill>
                  <a:schemeClr val="bg1">
                    <a:lumMod val="95000"/>
                  </a:schemeClr>
                </a:solidFill>
                <a:latin typeface="Arial" pitchFamily="34" charset="0"/>
                <a:cs typeface="Arial" pitchFamily="34" charset="0"/>
              </a:rPr>
              <a:t>Guilty?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wipe(up)">
                                      <p:cBhvr>
                                        <p:cTn id="7" dur="500"/>
                                        <p:tgtEl>
                                          <p:spTgt spid="143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4342">
                                            <p:txEl>
                                              <p:pRg st="0" end="0"/>
                                            </p:txEl>
                                          </p:spTgt>
                                        </p:tgtEl>
                                        <p:attrNameLst>
                                          <p:attrName>style.visibility</p:attrName>
                                        </p:attrNameLst>
                                      </p:cBhvr>
                                      <p:to>
                                        <p:strVal val="visible"/>
                                      </p:to>
                                    </p:set>
                                    <p:animEffect transition="in" filter="wipe(up)">
                                      <p:cBhvr>
                                        <p:cTn id="16" dur="500"/>
                                        <p:tgtEl>
                                          <p:spTgt spid="14342">
                                            <p:txEl>
                                              <p:pRg st="0" end="0"/>
                                            </p:txEl>
                                          </p:spTgt>
                                        </p:tgtEl>
                                      </p:cBhvr>
                                    </p:animEffect>
                                  </p:childTnLst>
                                </p:cTn>
                              </p:par>
                            </p:childTnLst>
                          </p:cTn>
                        </p:par>
                        <p:par>
                          <p:cTn id="17" fill="hold">
                            <p:stCondLst>
                              <p:cond delay="500"/>
                            </p:stCondLst>
                            <p:childTnLst>
                              <p:par>
                                <p:cTn id="18" presetID="22" presetClass="entr" presetSubtype="1" fill="hold" nodeType="afterEffect">
                                  <p:stCondLst>
                                    <p:cond delay="0"/>
                                  </p:stCondLst>
                                  <p:childTnLst>
                                    <p:set>
                                      <p:cBhvr>
                                        <p:cTn id="19" dur="1" fill="hold">
                                          <p:stCondLst>
                                            <p:cond delay="0"/>
                                          </p:stCondLst>
                                        </p:cTn>
                                        <p:tgtEl>
                                          <p:spTgt spid="14342">
                                            <p:txEl>
                                              <p:pRg st="1" end="1"/>
                                            </p:txEl>
                                          </p:spTgt>
                                        </p:tgtEl>
                                        <p:attrNameLst>
                                          <p:attrName>style.visibility</p:attrName>
                                        </p:attrNameLst>
                                      </p:cBhvr>
                                      <p:to>
                                        <p:strVal val="visible"/>
                                      </p:to>
                                    </p:set>
                                    <p:animEffect transition="in" filter="wipe(up)">
                                      <p:cBhvr>
                                        <p:cTn id="20" dur="500"/>
                                        <p:tgtEl>
                                          <p:spTgt spid="14342">
                                            <p:txEl>
                                              <p:pRg st="1" end="1"/>
                                            </p:txEl>
                                          </p:spTgt>
                                        </p:tgtEl>
                                      </p:cBhvr>
                                    </p:animEffect>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14342">
                                            <p:txEl>
                                              <p:pRg st="2" end="2"/>
                                            </p:txEl>
                                          </p:spTgt>
                                        </p:tgtEl>
                                        <p:attrNameLst>
                                          <p:attrName>style.visibility</p:attrName>
                                        </p:attrNameLst>
                                      </p:cBhvr>
                                      <p:to>
                                        <p:strVal val="visible"/>
                                      </p:to>
                                    </p:set>
                                    <p:animEffect transition="in" filter="wipe(up)">
                                      <p:cBhvr>
                                        <p:cTn id="24" dur="500"/>
                                        <p:tgtEl>
                                          <p:spTgt spid="14342">
                                            <p:txEl>
                                              <p:pRg st="2" end="2"/>
                                            </p:txEl>
                                          </p:spTgt>
                                        </p:tgtEl>
                                      </p:cBhvr>
                                    </p:animEffect>
                                  </p:childTnLst>
                                </p:cTn>
                              </p:par>
                            </p:childTnLst>
                          </p:cTn>
                        </p:par>
                        <p:par>
                          <p:cTn id="25" fill="hold">
                            <p:stCondLst>
                              <p:cond delay="1500"/>
                            </p:stCondLst>
                            <p:childTnLst>
                              <p:par>
                                <p:cTn id="26" presetID="22" presetClass="entr" presetSubtype="1" fill="hold" nodeType="afterEffect">
                                  <p:stCondLst>
                                    <p:cond delay="0"/>
                                  </p:stCondLst>
                                  <p:childTnLst>
                                    <p:set>
                                      <p:cBhvr>
                                        <p:cTn id="27" dur="1" fill="hold">
                                          <p:stCondLst>
                                            <p:cond delay="0"/>
                                          </p:stCondLst>
                                        </p:cTn>
                                        <p:tgtEl>
                                          <p:spTgt spid="14342">
                                            <p:txEl>
                                              <p:pRg st="3" end="3"/>
                                            </p:txEl>
                                          </p:spTgt>
                                        </p:tgtEl>
                                        <p:attrNameLst>
                                          <p:attrName>style.visibility</p:attrName>
                                        </p:attrNameLst>
                                      </p:cBhvr>
                                      <p:to>
                                        <p:strVal val="visible"/>
                                      </p:to>
                                    </p:set>
                                    <p:animEffect transition="in" filter="wipe(up)">
                                      <p:cBhvr>
                                        <p:cTn id="28" dur="500"/>
                                        <p:tgtEl>
                                          <p:spTgt spid="14342">
                                            <p:txEl>
                                              <p:pRg st="3" end="3"/>
                                            </p:txEl>
                                          </p:spTgt>
                                        </p:tgtEl>
                                      </p:cBhvr>
                                    </p:animEffect>
                                  </p:childTnLst>
                                </p:cTn>
                              </p:par>
                            </p:childTnLst>
                          </p:cTn>
                        </p:par>
                        <p:par>
                          <p:cTn id="29" fill="hold">
                            <p:stCondLst>
                              <p:cond delay="2000"/>
                            </p:stCondLst>
                            <p:childTnLst>
                              <p:par>
                                <p:cTn id="30" presetID="22" presetClass="entr" presetSubtype="1" fill="hold" nodeType="afterEffect">
                                  <p:stCondLst>
                                    <p:cond delay="0"/>
                                  </p:stCondLst>
                                  <p:childTnLst>
                                    <p:set>
                                      <p:cBhvr>
                                        <p:cTn id="31" dur="1" fill="hold">
                                          <p:stCondLst>
                                            <p:cond delay="0"/>
                                          </p:stCondLst>
                                        </p:cTn>
                                        <p:tgtEl>
                                          <p:spTgt spid="14342">
                                            <p:txEl>
                                              <p:pRg st="4" end="4"/>
                                            </p:txEl>
                                          </p:spTgt>
                                        </p:tgtEl>
                                        <p:attrNameLst>
                                          <p:attrName>style.visibility</p:attrName>
                                        </p:attrNameLst>
                                      </p:cBhvr>
                                      <p:to>
                                        <p:strVal val="visible"/>
                                      </p:to>
                                    </p:set>
                                    <p:animEffect transition="in" filter="wipe(up)">
                                      <p:cBhvr>
                                        <p:cTn id="32" dur="500"/>
                                        <p:tgtEl>
                                          <p:spTgt spid="14342">
                                            <p:txEl>
                                              <p:pRg st="4" end="4"/>
                                            </p:txEl>
                                          </p:spTgt>
                                        </p:tgtEl>
                                      </p:cBhvr>
                                    </p:animEffect>
                                  </p:childTnLst>
                                </p:cTn>
                              </p:par>
                            </p:childTnLst>
                          </p:cTn>
                        </p:par>
                        <p:par>
                          <p:cTn id="33" fill="hold">
                            <p:stCondLst>
                              <p:cond delay="2500"/>
                            </p:stCondLst>
                            <p:childTnLst>
                              <p:par>
                                <p:cTn id="34" presetID="22" presetClass="entr" presetSubtype="1" fill="hold" nodeType="afterEffect">
                                  <p:stCondLst>
                                    <p:cond delay="0"/>
                                  </p:stCondLst>
                                  <p:childTnLst>
                                    <p:set>
                                      <p:cBhvr>
                                        <p:cTn id="35" dur="1" fill="hold">
                                          <p:stCondLst>
                                            <p:cond delay="0"/>
                                          </p:stCondLst>
                                        </p:cTn>
                                        <p:tgtEl>
                                          <p:spTgt spid="14342">
                                            <p:txEl>
                                              <p:pRg st="5" end="5"/>
                                            </p:txEl>
                                          </p:spTgt>
                                        </p:tgtEl>
                                        <p:attrNameLst>
                                          <p:attrName>style.visibility</p:attrName>
                                        </p:attrNameLst>
                                      </p:cBhvr>
                                      <p:to>
                                        <p:strVal val="visible"/>
                                      </p:to>
                                    </p:set>
                                    <p:animEffect transition="in" filter="wipe(up)">
                                      <p:cBhvr>
                                        <p:cTn id="36" dur="500"/>
                                        <p:tgtEl>
                                          <p:spTgt spid="14342">
                                            <p:txEl>
                                              <p:pRg st="5" end="5"/>
                                            </p:txEl>
                                          </p:spTgt>
                                        </p:tgtEl>
                                      </p:cBhvr>
                                    </p:animEffect>
                                  </p:childTnLst>
                                </p:cTn>
                              </p:par>
                            </p:childTnLst>
                          </p:cTn>
                        </p:par>
                        <p:par>
                          <p:cTn id="37" fill="hold">
                            <p:stCondLst>
                              <p:cond delay="3000"/>
                            </p:stCondLst>
                            <p:childTnLst>
                              <p:par>
                                <p:cTn id="38" presetID="22" presetClass="entr" presetSubtype="1" fill="hold" nodeType="afterEffect">
                                  <p:stCondLst>
                                    <p:cond delay="0"/>
                                  </p:stCondLst>
                                  <p:childTnLst>
                                    <p:set>
                                      <p:cBhvr>
                                        <p:cTn id="39" dur="1" fill="hold">
                                          <p:stCondLst>
                                            <p:cond delay="0"/>
                                          </p:stCondLst>
                                        </p:cTn>
                                        <p:tgtEl>
                                          <p:spTgt spid="14342">
                                            <p:txEl>
                                              <p:pRg st="6" end="6"/>
                                            </p:txEl>
                                          </p:spTgt>
                                        </p:tgtEl>
                                        <p:attrNameLst>
                                          <p:attrName>style.visibility</p:attrName>
                                        </p:attrNameLst>
                                      </p:cBhvr>
                                      <p:to>
                                        <p:strVal val="visible"/>
                                      </p:to>
                                    </p:set>
                                    <p:animEffect transition="in" filter="wipe(up)">
                                      <p:cBhvr>
                                        <p:cTn id="40" dur="500"/>
                                        <p:tgtEl>
                                          <p:spTgt spid="14342">
                                            <p:txEl>
                                              <p:pRg st="6" end="6"/>
                                            </p:txEl>
                                          </p:spTgt>
                                        </p:tgtEl>
                                      </p:cBhvr>
                                    </p:animEffect>
                                  </p:childTnLst>
                                </p:cTn>
                              </p:par>
                            </p:childTnLst>
                          </p:cTn>
                        </p:par>
                        <p:par>
                          <p:cTn id="41" fill="hold">
                            <p:stCondLst>
                              <p:cond delay="3500"/>
                            </p:stCondLst>
                            <p:childTnLst>
                              <p:par>
                                <p:cTn id="42" presetID="22" presetClass="entr" presetSubtype="1" fill="hold" nodeType="afterEffect">
                                  <p:stCondLst>
                                    <p:cond delay="0"/>
                                  </p:stCondLst>
                                  <p:childTnLst>
                                    <p:set>
                                      <p:cBhvr>
                                        <p:cTn id="43" dur="1" fill="hold">
                                          <p:stCondLst>
                                            <p:cond delay="0"/>
                                          </p:stCondLst>
                                        </p:cTn>
                                        <p:tgtEl>
                                          <p:spTgt spid="14342">
                                            <p:txEl>
                                              <p:pRg st="7" end="7"/>
                                            </p:txEl>
                                          </p:spTgt>
                                        </p:tgtEl>
                                        <p:attrNameLst>
                                          <p:attrName>style.visibility</p:attrName>
                                        </p:attrNameLst>
                                      </p:cBhvr>
                                      <p:to>
                                        <p:strVal val="visible"/>
                                      </p:to>
                                    </p:set>
                                    <p:animEffect transition="in" filter="wipe(up)">
                                      <p:cBhvr>
                                        <p:cTn id="44" dur="500"/>
                                        <p:tgtEl>
                                          <p:spTgt spid="14342">
                                            <p:txEl>
                                              <p:pRg st="7" end="7"/>
                                            </p:txEl>
                                          </p:spTgt>
                                        </p:tgtEl>
                                      </p:cBhvr>
                                    </p:animEffect>
                                  </p:childTnLst>
                                </p:cTn>
                              </p:par>
                            </p:childTnLst>
                          </p:cTn>
                        </p:par>
                        <p:par>
                          <p:cTn id="45" fill="hold">
                            <p:stCondLst>
                              <p:cond delay="4000"/>
                            </p:stCondLst>
                            <p:childTnLst>
                              <p:par>
                                <p:cTn id="46" presetID="22" presetClass="entr" presetSubtype="1" fill="hold" nodeType="afterEffect">
                                  <p:stCondLst>
                                    <p:cond delay="0"/>
                                  </p:stCondLst>
                                  <p:childTnLst>
                                    <p:set>
                                      <p:cBhvr>
                                        <p:cTn id="47" dur="1" fill="hold">
                                          <p:stCondLst>
                                            <p:cond delay="0"/>
                                          </p:stCondLst>
                                        </p:cTn>
                                        <p:tgtEl>
                                          <p:spTgt spid="14342">
                                            <p:txEl>
                                              <p:pRg st="8" end="8"/>
                                            </p:txEl>
                                          </p:spTgt>
                                        </p:tgtEl>
                                        <p:attrNameLst>
                                          <p:attrName>style.visibility</p:attrName>
                                        </p:attrNameLst>
                                      </p:cBhvr>
                                      <p:to>
                                        <p:strVal val="visible"/>
                                      </p:to>
                                    </p:set>
                                    <p:animEffect transition="in" filter="wipe(up)">
                                      <p:cBhvr>
                                        <p:cTn id="48" dur="500"/>
                                        <p:tgtEl>
                                          <p:spTgt spid="14342">
                                            <p:txEl>
                                              <p:pRg st="8" end="8"/>
                                            </p:txEl>
                                          </p:spTgt>
                                        </p:tgtEl>
                                      </p:cBhvr>
                                    </p:animEffect>
                                  </p:childTnLst>
                                </p:cTn>
                              </p:par>
                            </p:childTnLst>
                          </p:cTn>
                        </p:par>
                        <p:par>
                          <p:cTn id="49" fill="hold">
                            <p:stCondLst>
                              <p:cond delay="4500"/>
                            </p:stCondLst>
                            <p:childTnLst>
                              <p:par>
                                <p:cTn id="50" presetID="22" presetClass="entr" presetSubtype="1" fill="hold" nodeType="afterEffect">
                                  <p:stCondLst>
                                    <p:cond delay="0"/>
                                  </p:stCondLst>
                                  <p:childTnLst>
                                    <p:set>
                                      <p:cBhvr>
                                        <p:cTn id="51" dur="1" fill="hold">
                                          <p:stCondLst>
                                            <p:cond delay="0"/>
                                          </p:stCondLst>
                                        </p:cTn>
                                        <p:tgtEl>
                                          <p:spTgt spid="14342">
                                            <p:txEl>
                                              <p:pRg st="9" end="9"/>
                                            </p:txEl>
                                          </p:spTgt>
                                        </p:tgtEl>
                                        <p:attrNameLst>
                                          <p:attrName>style.visibility</p:attrName>
                                        </p:attrNameLst>
                                      </p:cBhvr>
                                      <p:to>
                                        <p:strVal val="visible"/>
                                      </p:to>
                                    </p:set>
                                    <p:animEffect transition="in" filter="wipe(up)">
                                      <p:cBhvr>
                                        <p:cTn id="52" dur="500"/>
                                        <p:tgtEl>
                                          <p:spTgt spid="1434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up)">
                                      <p:cBhvr>
                                        <p:cTn id="5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4" name="TextBox 3"/>
          <p:cNvSpPr txBox="1"/>
          <p:nvPr/>
        </p:nvSpPr>
        <p:spPr>
          <a:xfrm>
            <a:off x="2209800" y="990600"/>
            <a:ext cx="6705600" cy="1877437"/>
          </a:xfrm>
          <a:prstGeom prst="rect">
            <a:avLst/>
          </a:prstGeom>
          <a:solidFill>
            <a:srgbClr val="F2F2F2">
              <a:alpha val="74902"/>
            </a:srgbClr>
          </a:solidFill>
          <a:ln w="38100">
            <a:solidFill>
              <a:srgbClr val="C00000"/>
            </a:solidFill>
          </a:ln>
        </p:spPr>
        <p:txBody>
          <a:bodyPr wrap="square" rtlCol="0">
            <a:spAutoFit/>
          </a:bodyPr>
          <a:lstStyle/>
          <a:p>
            <a:pPr algn="ctr"/>
            <a:r>
              <a:rPr lang="en-US" sz="2800" b="1" i="1" dirty="0" smtClean="0">
                <a:solidFill>
                  <a:srgbClr val="C00000"/>
                </a:solidFill>
                <a:latin typeface="Arial" pitchFamily="34" charset="0"/>
                <a:cs typeface="Arial" pitchFamily="34" charset="0"/>
              </a:rPr>
              <a:t>“Do you have faith? Have it to yourself before God. Happy is he who does not condemn himself in what he approves.” {Romans </a:t>
            </a:r>
            <a:r>
              <a:rPr lang="en-US" sz="3200" b="1" i="1" dirty="0" smtClean="0">
                <a:solidFill>
                  <a:srgbClr val="C00000"/>
                </a:solidFill>
                <a:latin typeface="Arial" pitchFamily="34" charset="0"/>
                <a:cs typeface="Arial" pitchFamily="34" charset="0"/>
              </a:rPr>
              <a:t>14:22}</a:t>
            </a:r>
            <a:endParaRPr lang="en-US" sz="3200" b="1" i="1" dirty="0">
              <a:solidFill>
                <a:srgbClr val="C00000"/>
              </a:solidFill>
              <a:latin typeface="Arial" pitchFamily="34" charset="0"/>
              <a:cs typeface="Arial" pitchFamily="34" charset="0"/>
            </a:endParaRPr>
          </a:p>
        </p:txBody>
      </p:sp>
      <p:sp>
        <p:nvSpPr>
          <p:cNvPr id="5" name="TextBox 4"/>
          <p:cNvSpPr txBox="1"/>
          <p:nvPr/>
        </p:nvSpPr>
        <p:spPr>
          <a:xfrm>
            <a:off x="2209800" y="2971800"/>
            <a:ext cx="6705600" cy="1815882"/>
          </a:xfrm>
          <a:prstGeom prst="rect">
            <a:avLst/>
          </a:prstGeom>
          <a:solidFill>
            <a:srgbClr val="F2F2F2">
              <a:alpha val="74902"/>
            </a:srgbClr>
          </a:solidFill>
          <a:ln w="38100">
            <a:solidFill>
              <a:srgbClr val="C00000"/>
            </a:solidFill>
          </a:ln>
        </p:spPr>
        <p:txBody>
          <a:bodyPr wrap="square" rtlCol="0">
            <a:spAutoFit/>
          </a:bodyPr>
          <a:lstStyle/>
          <a:p>
            <a:pPr algn="ctr"/>
            <a:r>
              <a:rPr lang="en-US" sz="2800" b="1" i="1" dirty="0" smtClean="0">
                <a:solidFill>
                  <a:srgbClr val="C00000"/>
                </a:solidFill>
                <a:latin typeface="Arial" pitchFamily="34" charset="0"/>
                <a:cs typeface="Arial" pitchFamily="34" charset="0"/>
              </a:rPr>
              <a:t>“But he who doubts is condemned if he eats, because he does not eat from faith; for whatever is not from faith is sin.” {Romans 14:23}</a:t>
            </a:r>
            <a:endParaRPr lang="en-US" sz="2800" b="1" i="1" dirty="0">
              <a:solidFill>
                <a:srgbClr val="C00000"/>
              </a:solidFill>
              <a:latin typeface="Arial" pitchFamily="34" charset="0"/>
              <a:cs typeface="Arial" pitchFamily="34" charset="0"/>
            </a:endParaRPr>
          </a:p>
        </p:txBody>
      </p:sp>
      <p:sp>
        <p:nvSpPr>
          <p:cNvPr id="6" name="TextBox 5"/>
          <p:cNvSpPr txBox="1"/>
          <p:nvPr/>
        </p:nvSpPr>
        <p:spPr>
          <a:xfrm>
            <a:off x="2209800" y="4876800"/>
            <a:ext cx="6705600" cy="1877437"/>
          </a:xfrm>
          <a:prstGeom prst="rect">
            <a:avLst/>
          </a:prstGeom>
          <a:solidFill>
            <a:srgbClr val="F2F2F2">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a:t>
            </a:r>
            <a:r>
              <a:rPr lang="en-US" sz="2800" b="1" i="1" dirty="0" smtClean="0">
                <a:solidFill>
                  <a:srgbClr val="C00000"/>
                </a:solidFill>
                <a:latin typeface="Arial" pitchFamily="34" charset="0"/>
                <a:cs typeface="Arial" pitchFamily="34" charset="0"/>
              </a:rPr>
              <a:t>One person esteems one day above another; another esteems every day alike. Let each be fully convinced in his own mind.” {Romans 14:5}</a:t>
            </a:r>
            <a:endParaRPr lang="en-US" sz="2800" b="1" i="1" dirty="0">
              <a:solidFill>
                <a:srgbClr val="C00000"/>
              </a:solidFill>
              <a:latin typeface="Arial" pitchFamily="34" charset="0"/>
              <a:cs typeface="Arial" pitchFamily="34" charset="0"/>
            </a:endParaRPr>
          </a:p>
        </p:txBody>
      </p:sp>
      <p:sp>
        <p:nvSpPr>
          <p:cNvPr id="7" name="TextBox 6"/>
          <p:cNvSpPr txBox="1"/>
          <p:nvPr/>
        </p:nvSpPr>
        <p:spPr>
          <a:xfrm>
            <a:off x="2362200" y="228600"/>
            <a:ext cx="6400800" cy="646331"/>
          </a:xfrm>
          <a:prstGeom prst="rect">
            <a:avLst/>
          </a:prstGeom>
          <a:solidFill>
            <a:srgbClr val="F2F2F2">
              <a:alpha val="74902"/>
            </a:srgbClr>
          </a:solidFill>
          <a:ln>
            <a:solidFill>
              <a:srgbClr val="C00000"/>
            </a:solidFill>
          </a:ln>
        </p:spPr>
        <p:txBody>
          <a:bodyPr wrap="square" rtlCol="0">
            <a:spAutoFit/>
          </a:bodyPr>
          <a:lstStyle/>
          <a:p>
            <a:pPr algn="ctr"/>
            <a:r>
              <a:rPr lang="en-US" sz="3600" b="1" u="sng" dirty="0" smtClean="0">
                <a:latin typeface="Arial" pitchFamily="34" charset="0"/>
                <a:cs typeface="Arial" pitchFamily="34" charset="0"/>
              </a:rPr>
              <a:t>What Is Sin</a:t>
            </a:r>
            <a:r>
              <a:rPr lang="en-US" sz="3600" b="1" dirty="0" smtClean="0">
                <a:latin typeface="Arial" pitchFamily="34" charset="0"/>
                <a:cs typeface="Arial" pitchFamily="34" charset="0"/>
              </a:rPr>
              <a:t>?</a:t>
            </a:r>
            <a:endParaRPr lang="en-US" sz="36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p:cTn id="19"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ible 03"/>
          <p:cNvPicPr>
            <a:picLocks noChangeAspect="1" noChangeArrowheads="1"/>
          </p:cNvPicPr>
          <p:nvPr/>
        </p:nvPicPr>
        <p:blipFill>
          <a:blip r:embed="rId3" cstate="print">
            <a:grayscl/>
          </a:blip>
          <a:srcRect l="-2956" r="-493"/>
          <a:stretch>
            <a:fillRect/>
          </a:stretch>
        </p:blipFill>
        <p:spPr bwMode="auto">
          <a:xfrm>
            <a:off x="76200" y="76200"/>
            <a:ext cx="1447800" cy="6705600"/>
          </a:xfrm>
          <a:prstGeom prst="rect">
            <a:avLst/>
          </a:prstGeom>
          <a:noFill/>
        </p:spPr>
      </p:pic>
      <p:sp>
        <p:nvSpPr>
          <p:cNvPr id="18435" name="Text Box 3"/>
          <p:cNvSpPr txBox="1">
            <a:spLocks noChangeArrowheads="1"/>
          </p:cNvSpPr>
          <p:nvPr/>
        </p:nvSpPr>
        <p:spPr bwMode="auto">
          <a:xfrm>
            <a:off x="1524000" y="334963"/>
            <a:ext cx="7467600" cy="579437"/>
          </a:xfrm>
          <a:prstGeom prst="rect">
            <a:avLst/>
          </a:prstGeom>
          <a:solidFill>
            <a:srgbClr val="F2F2F2">
              <a:alpha val="74902"/>
            </a:srgbClr>
          </a:solidFill>
          <a:ln w="9525">
            <a:solidFill>
              <a:srgbClr val="C00000"/>
            </a:solidFill>
            <a:miter lim="800000"/>
            <a:headEnd/>
            <a:tailEnd/>
          </a:ln>
          <a:effectLst/>
        </p:spPr>
        <p:txBody>
          <a:bodyPr>
            <a:spAutoFit/>
          </a:bodyPr>
          <a:lstStyle/>
          <a:p>
            <a:pPr>
              <a:spcBef>
                <a:spcPct val="50000"/>
              </a:spcBef>
            </a:pPr>
            <a:r>
              <a:rPr lang="en-US" sz="3200" b="1" dirty="0" smtClean="0">
                <a:latin typeface="Arial" pitchFamily="34" charset="0"/>
                <a:cs typeface="Arial" pitchFamily="34" charset="0"/>
              </a:rPr>
              <a:t>Sin Is: </a:t>
            </a:r>
            <a:r>
              <a:rPr lang="en-US" sz="3200" b="1" u="sng" dirty="0" smtClean="0">
                <a:latin typeface="Arial" pitchFamily="34" charset="0"/>
                <a:cs typeface="Arial" pitchFamily="34" charset="0"/>
              </a:rPr>
              <a:t>Violating One’s Conscience</a:t>
            </a:r>
            <a:endParaRPr lang="en-US" sz="3200" b="1" u="sng" dirty="0">
              <a:latin typeface="Arial" pitchFamily="34" charset="0"/>
              <a:cs typeface="Arial" pitchFamily="34" charset="0"/>
            </a:endParaRPr>
          </a:p>
        </p:txBody>
      </p:sp>
      <p:sp>
        <p:nvSpPr>
          <p:cNvPr id="18436" name="Text Box 4"/>
          <p:cNvSpPr txBox="1">
            <a:spLocks noChangeArrowheads="1"/>
          </p:cNvSpPr>
          <p:nvPr/>
        </p:nvSpPr>
        <p:spPr bwMode="auto">
          <a:xfrm>
            <a:off x="1524000" y="990600"/>
            <a:ext cx="7467600" cy="1569660"/>
          </a:xfrm>
          <a:prstGeom prst="rect">
            <a:avLst/>
          </a:prstGeom>
          <a:solidFill>
            <a:srgbClr val="F2F2F2">
              <a:alpha val="74902"/>
            </a:srgbClr>
          </a:solidFill>
          <a:ln w="9525">
            <a:solidFill>
              <a:srgbClr val="C00000"/>
            </a:solidFill>
            <a:miter lim="800000"/>
            <a:headEnd/>
            <a:tailEnd/>
          </a:ln>
          <a:effectLst/>
        </p:spPr>
        <p:txBody>
          <a:bodyPr>
            <a:spAutoFit/>
          </a:bodyPr>
          <a:lstStyle/>
          <a:p>
            <a:pPr>
              <a:spcBef>
                <a:spcPct val="50000"/>
              </a:spcBef>
              <a:buClr>
                <a:srgbClr val="993300"/>
              </a:buClr>
              <a:buFont typeface="Wingdings" pitchFamily="28" charset="2"/>
              <a:buChar char="è"/>
            </a:pPr>
            <a:r>
              <a:rPr lang="en-US" sz="2400" dirty="0">
                <a:latin typeface="Arial" pitchFamily="34" charset="0"/>
                <a:cs typeface="Arial" pitchFamily="34" charset="0"/>
              </a:rPr>
              <a:t>Doing something you believe to be wrong.</a:t>
            </a:r>
          </a:p>
          <a:p>
            <a:pPr>
              <a:spcBef>
                <a:spcPct val="50000"/>
              </a:spcBef>
              <a:buClr>
                <a:srgbClr val="993300"/>
              </a:buClr>
              <a:buFont typeface="Wingdings" pitchFamily="28" charset="2"/>
              <a:buChar char="è"/>
            </a:pPr>
            <a:r>
              <a:rPr lang="en-US" sz="2400" dirty="0">
                <a:latin typeface="Arial" pitchFamily="34" charset="0"/>
                <a:cs typeface="Arial" pitchFamily="34" charset="0"/>
              </a:rPr>
              <a:t>Conscience doesn’t determine right </a:t>
            </a:r>
            <a:r>
              <a:rPr lang="en-US" sz="2400" dirty="0" smtClean="0">
                <a:latin typeface="Arial" pitchFamily="34" charset="0"/>
                <a:cs typeface="Arial" pitchFamily="34" charset="0"/>
              </a:rPr>
              <a:t>and </a:t>
            </a:r>
            <a:r>
              <a:rPr lang="en-US" sz="2400" dirty="0">
                <a:latin typeface="Arial" pitchFamily="34" charset="0"/>
                <a:cs typeface="Arial" pitchFamily="34" charset="0"/>
              </a:rPr>
              <a:t>wrong.</a:t>
            </a:r>
          </a:p>
          <a:p>
            <a:pPr>
              <a:spcBef>
                <a:spcPct val="50000"/>
              </a:spcBef>
              <a:buClr>
                <a:srgbClr val="993300"/>
              </a:buClr>
              <a:buFont typeface="Wingdings" pitchFamily="28" charset="2"/>
              <a:buChar char="è"/>
            </a:pPr>
            <a:r>
              <a:rPr lang="en-US" sz="2400" dirty="0" smtClean="0">
                <a:latin typeface="Arial" pitchFamily="34" charset="0"/>
                <a:cs typeface="Arial" pitchFamily="34" charset="0"/>
              </a:rPr>
              <a:t>Living according to </a:t>
            </a:r>
            <a:r>
              <a:rPr lang="en-US" sz="2400" dirty="0">
                <a:latin typeface="Arial" pitchFamily="34" charset="0"/>
                <a:cs typeface="Arial" pitchFamily="34" charset="0"/>
              </a:rPr>
              <a:t>what we believe to be right.</a:t>
            </a:r>
          </a:p>
        </p:txBody>
      </p:sp>
      <p:sp>
        <p:nvSpPr>
          <p:cNvPr id="18437" name="Text Box 5"/>
          <p:cNvSpPr txBox="1">
            <a:spLocks noChangeArrowheads="1"/>
          </p:cNvSpPr>
          <p:nvPr/>
        </p:nvSpPr>
        <p:spPr bwMode="auto">
          <a:xfrm>
            <a:off x="1524000" y="2819400"/>
            <a:ext cx="7086600" cy="519112"/>
          </a:xfrm>
          <a:prstGeom prst="rect">
            <a:avLst/>
          </a:prstGeom>
          <a:solidFill>
            <a:schemeClr val="tx1"/>
          </a:solidFill>
          <a:ln w="9525">
            <a:solidFill>
              <a:schemeClr val="bg1"/>
            </a:solidFill>
            <a:miter lim="800000"/>
            <a:headEnd/>
            <a:tailEnd/>
          </a:ln>
          <a:effectLst/>
        </p:spPr>
        <p:txBody>
          <a:bodyPr>
            <a:spAutoFit/>
          </a:bodyPr>
          <a:lstStyle/>
          <a:p>
            <a:pPr>
              <a:spcBef>
                <a:spcPct val="50000"/>
              </a:spcBef>
            </a:pPr>
            <a:r>
              <a:rPr lang="en-US" sz="2800" b="1" dirty="0">
                <a:solidFill>
                  <a:srgbClr val="C00000"/>
                </a:solidFill>
                <a:latin typeface="Arial" pitchFamily="34" charset="0"/>
                <a:cs typeface="Arial" pitchFamily="34" charset="0"/>
              </a:rPr>
              <a:t>You believe the action </a:t>
            </a:r>
            <a:r>
              <a:rPr lang="en-US" sz="2800" b="1" dirty="0" smtClean="0">
                <a:solidFill>
                  <a:srgbClr val="C00000"/>
                </a:solidFill>
                <a:latin typeface="Arial" pitchFamily="34" charset="0"/>
                <a:cs typeface="Arial" pitchFamily="34" charset="0"/>
              </a:rPr>
              <a:t>is wrong</a:t>
            </a:r>
            <a:r>
              <a:rPr lang="en-US" sz="2800" b="1" dirty="0">
                <a:solidFill>
                  <a:srgbClr val="C00000"/>
                </a:solidFill>
                <a:latin typeface="Arial" pitchFamily="34" charset="0"/>
                <a:cs typeface="Arial" pitchFamily="34" charset="0"/>
              </a:rPr>
              <a:t>:</a:t>
            </a:r>
          </a:p>
        </p:txBody>
      </p:sp>
      <p:sp>
        <p:nvSpPr>
          <p:cNvPr id="18438" name="Text Box 6"/>
          <p:cNvSpPr txBox="1">
            <a:spLocks noChangeArrowheads="1"/>
          </p:cNvSpPr>
          <p:nvPr/>
        </p:nvSpPr>
        <p:spPr bwMode="auto">
          <a:xfrm>
            <a:off x="1524000" y="3557588"/>
            <a:ext cx="7391400" cy="2123658"/>
          </a:xfrm>
          <a:prstGeom prst="rect">
            <a:avLst/>
          </a:prstGeom>
          <a:solidFill>
            <a:srgbClr val="F2F2F2">
              <a:alpha val="74902"/>
            </a:srgbClr>
          </a:solidFill>
          <a:ln w="28575">
            <a:solidFill>
              <a:srgbClr val="C00000"/>
            </a:solidFill>
            <a:miter lim="800000"/>
            <a:headEnd/>
            <a:tailEnd/>
          </a:ln>
          <a:effectLst/>
        </p:spPr>
        <p:txBody>
          <a:bodyPr>
            <a:spAutoFit/>
          </a:bodyPr>
          <a:lstStyle/>
          <a:p>
            <a:pPr>
              <a:spcBef>
                <a:spcPct val="50000"/>
              </a:spcBef>
              <a:buClr>
                <a:srgbClr val="993300"/>
              </a:buClr>
              <a:buFont typeface="Wingdings" pitchFamily="28" charset="2"/>
              <a:buChar char="è"/>
            </a:pPr>
            <a:r>
              <a:rPr lang="en-US" sz="2400" dirty="0">
                <a:latin typeface="Arial" pitchFamily="34" charset="0"/>
                <a:cs typeface="Arial" pitchFamily="34" charset="0"/>
              </a:rPr>
              <a:t>Eating meat sacrificed to idols.</a:t>
            </a:r>
          </a:p>
          <a:p>
            <a:pPr>
              <a:spcBef>
                <a:spcPct val="50000"/>
              </a:spcBef>
              <a:buClr>
                <a:srgbClr val="993300"/>
              </a:buClr>
              <a:buFont typeface="Wingdings" pitchFamily="28" charset="2"/>
              <a:buChar char="è"/>
            </a:pPr>
            <a:r>
              <a:rPr lang="en-US" sz="2400" dirty="0">
                <a:latin typeface="Arial" pitchFamily="34" charset="0"/>
                <a:cs typeface="Arial" pitchFamily="34" charset="0"/>
              </a:rPr>
              <a:t>Observing certain days.</a:t>
            </a:r>
          </a:p>
          <a:p>
            <a:pPr>
              <a:spcBef>
                <a:spcPct val="50000"/>
              </a:spcBef>
              <a:buClr>
                <a:srgbClr val="993300"/>
              </a:buClr>
              <a:buFont typeface="Wingdings" pitchFamily="28" charset="2"/>
              <a:buChar char="è"/>
            </a:pPr>
            <a:r>
              <a:rPr lang="en-US" sz="2400" dirty="0">
                <a:latin typeface="Arial" pitchFamily="34" charset="0"/>
                <a:cs typeface="Arial" pitchFamily="34" charset="0"/>
              </a:rPr>
              <a:t>Not wearing the covering of 1 Corinthians 11.</a:t>
            </a:r>
          </a:p>
          <a:p>
            <a:pPr>
              <a:spcBef>
                <a:spcPct val="50000"/>
              </a:spcBef>
              <a:buClr>
                <a:srgbClr val="993300"/>
              </a:buClr>
              <a:buFont typeface="Wingdings" pitchFamily="28" charset="2"/>
              <a:buChar char="è"/>
            </a:pPr>
            <a:r>
              <a:rPr lang="en-US" sz="2400" dirty="0">
                <a:latin typeface="Arial" pitchFamily="34" charset="0"/>
                <a:cs typeface="Arial" pitchFamily="34" charset="0"/>
              </a:rPr>
              <a:t>Decorating a tree at Christmas time.</a:t>
            </a:r>
          </a:p>
        </p:txBody>
      </p:sp>
      <p:sp>
        <p:nvSpPr>
          <p:cNvPr id="18439" name="Text Box 7"/>
          <p:cNvSpPr txBox="1">
            <a:spLocks noChangeArrowheads="1"/>
          </p:cNvSpPr>
          <p:nvPr/>
        </p:nvSpPr>
        <p:spPr bwMode="auto">
          <a:xfrm>
            <a:off x="1600200" y="5759450"/>
            <a:ext cx="7162800" cy="946150"/>
          </a:xfrm>
          <a:prstGeom prst="rect">
            <a:avLst/>
          </a:prstGeom>
          <a:solidFill>
            <a:srgbClr val="C00000">
              <a:alpha val="74118"/>
            </a:srgbClr>
          </a:solidFill>
          <a:ln w="38100">
            <a:solidFill>
              <a:schemeClr val="tx1"/>
            </a:solidFill>
            <a:miter lim="800000"/>
            <a:headEnd/>
            <a:tailEnd/>
          </a:ln>
          <a:effectLst/>
        </p:spPr>
        <p:txBody>
          <a:bodyPr>
            <a:spAutoFit/>
          </a:bodyPr>
          <a:lstStyle/>
          <a:p>
            <a:pPr algn="ctr">
              <a:spcBef>
                <a:spcPct val="50000"/>
              </a:spcBef>
            </a:pPr>
            <a:r>
              <a:rPr lang="en-US" sz="2800" b="1" dirty="0">
                <a:solidFill>
                  <a:schemeClr val="bg1">
                    <a:lumMod val="95000"/>
                  </a:schemeClr>
                </a:solidFill>
                <a:latin typeface="Arial" pitchFamily="34" charset="0"/>
                <a:cs typeface="Arial" pitchFamily="34" charset="0"/>
              </a:rPr>
              <a:t>Must keep educating our </a:t>
            </a:r>
            <a:r>
              <a:rPr lang="en-US" sz="2800" b="1" dirty="0" smtClean="0">
                <a:solidFill>
                  <a:schemeClr val="bg1">
                    <a:lumMod val="95000"/>
                  </a:schemeClr>
                </a:solidFill>
                <a:latin typeface="Arial" pitchFamily="34" charset="0"/>
                <a:cs typeface="Arial" pitchFamily="34" charset="0"/>
              </a:rPr>
              <a:t>consciences by the </a:t>
            </a:r>
            <a:r>
              <a:rPr lang="en-US" sz="2800" b="1" dirty="0">
                <a:solidFill>
                  <a:schemeClr val="bg1">
                    <a:lumMod val="95000"/>
                  </a:schemeClr>
                </a:solidFill>
                <a:latin typeface="Arial" pitchFamily="34" charset="0"/>
                <a:cs typeface="Arial" pitchFamily="34" charset="0"/>
              </a:rPr>
              <a:t>right </a:t>
            </a:r>
            <a:r>
              <a:rPr lang="en-US" sz="2800" b="1" dirty="0" smtClean="0">
                <a:solidFill>
                  <a:schemeClr val="bg1">
                    <a:lumMod val="95000"/>
                  </a:schemeClr>
                </a:solidFill>
                <a:latin typeface="Arial" pitchFamily="34" charset="0"/>
                <a:cs typeface="Arial" pitchFamily="34" charset="0"/>
              </a:rPr>
              <a:t>standard – </a:t>
            </a:r>
            <a:r>
              <a:rPr lang="en-US" sz="2800" b="1" dirty="0" smtClean="0">
                <a:solidFill>
                  <a:schemeClr val="bg1">
                    <a:lumMod val="95000"/>
                  </a:schemeClr>
                </a:solidFill>
                <a:latin typeface="Arial" pitchFamily="34" charset="0"/>
                <a:cs typeface="Arial" pitchFamily="34" charset="0"/>
              </a:rPr>
              <a:t>God’s Word.</a:t>
            </a:r>
            <a:endParaRPr lang="en-US" sz="2800" b="1" dirty="0">
              <a:solidFill>
                <a:schemeClr val="bg1">
                  <a:lumMod val="9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wipe(up)">
                                      <p:cBhvr>
                                        <p:cTn id="7" dur="500"/>
                                        <p:tgtEl>
                                          <p:spTgt spid="184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8436">
                                            <p:txEl>
                                              <p:pRg st="1" end="1"/>
                                            </p:txEl>
                                          </p:spTgt>
                                        </p:tgtEl>
                                        <p:attrNameLst>
                                          <p:attrName>style.visibility</p:attrName>
                                        </p:attrNameLst>
                                      </p:cBhvr>
                                      <p:to>
                                        <p:strVal val="visible"/>
                                      </p:to>
                                    </p:set>
                                    <p:animEffect transition="in" filter="wipe(up)">
                                      <p:cBhvr>
                                        <p:cTn id="12" dur="500"/>
                                        <p:tgtEl>
                                          <p:spTgt spid="184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8436">
                                            <p:txEl>
                                              <p:pRg st="2" end="2"/>
                                            </p:txEl>
                                          </p:spTgt>
                                        </p:tgtEl>
                                        <p:attrNameLst>
                                          <p:attrName>style.visibility</p:attrName>
                                        </p:attrNameLst>
                                      </p:cBhvr>
                                      <p:to>
                                        <p:strVal val="visible"/>
                                      </p:to>
                                    </p:set>
                                    <p:animEffect transition="in" filter="wipe(up)">
                                      <p:cBhvr>
                                        <p:cTn id="17" dur="500"/>
                                        <p:tgtEl>
                                          <p:spTgt spid="184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43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8438">
                                            <p:txEl>
                                              <p:pRg st="0" end="0"/>
                                            </p:txEl>
                                          </p:spTgt>
                                        </p:tgtEl>
                                        <p:attrNameLst>
                                          <p:attrName>style.visibility</p:attrName>
                                        </p:attrNameLst>
                                      </p:cBhvr>
                                      <p:to>
                                        <p:strVal val="visible"/>
                                      </p:to>
                                    </p:set>
                                    <p:animEffect transition="in" filter="wipe(up)">
                                      <p:cBhvr>
                                        <p:cTn id="26" dur="500"/>
                                        <p:tgtEl>
                                          <p:spTgt spid="1843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8438">
                                            <p:txEl>
                                              <p:pRg st="1" end="1"/>
                                            </p:txEl>
                                          </p:spTgt>
                                        </p:tgtEl>
                                        <p:attrNameLst>
                                          <p:attrName>style.visibility</p:attrName>
                                        </p:attrNameLst>
                                      </p:cBhvr>
                                      <p:to>
                                        <p:strVal val="visible"/>
                                      </p:to>
                                    </p:set>
                                    <p:animEffect transition="in" filter="wipe(up)">
                                      <p:cBhvr>
                                        <p:cTn id="31" dur="500"/>
                                        <p:tgtEl>
                                          <p:spTgt spid="18438">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18438">
                                            <p:txEl>
                                              <p:pRg st="2" end="2"/>
                                            </p:txEl>
                                          </p:spTgt>
                                        </p:tgtEl>
                                        <p:attrNameLst>
                                          <p:attrName>style.visibility</p:attrName>
                                        </p:attrNameLst>
                                      </p:cBhvr>
                                      <p:to>
                                        <p:strVal val="visible"/>
                                      </p:to>
                                    </p:set>
                                    <p:animEffect transition="in" filter="wipe(up)">
                                      <p:cBhvr>
                                        <p:cTn id="36" dur="500"/>
                                        <p:tgtEl>
                                          <p:spTgt spid="18438">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8438">
                                            <p:txEl>
                                              <p:pRg st="3" end="3"/>
                                            </p:txEl>
                                          </p:spTgt>
                                        </p:tgtEl>
                                        <p:attrNameLst>
                                          <p:attrName>style.visibility</p:attrName>
                                        </p:attrNameLst>
                                      </p:cBhvr>
                                      <p:to>
                                        <p:strVal val="visible"/>
                                      </p:to>
                                    </p:set>
                                    <p:animEffect transition="in" filter="wipe(up)">
                                      <p:cBhvr>
                                        <p:cTn id="41" dur="500"/>
                                        <p:tgtEl>
                                          <p:spTgt spid="18438">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84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nimBg="1"/>
      <p:bldP spid="1843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Bible 03"/>
          <p:cNvPicPr>
            <a:picLocks noChangeAspect="1" noChangeArrowheads="1"/>
          </p:cNvPicPr>
          <p:nvPr/>
        </p:nvPicPr>
        <p:blipFill>
          <a:blip r:embed="rId3" cstate="print">
            <a:grayscl/>
          </a:blip>
          <a:srcRect l="-2956" r="-493"/>
          <a:stretch>
            <a:fillRect/>
          </a:stretch>
        </p:blipFill>
        <p:spPr bwMode="auto">
          <a:xfrm>
            <a:off x="76200" y="76200"/>
            <a:ext cx="1447800" cy="6705600"/>
          </a:xfrm>
          <a:prstGeom prst="rect">
            <a:avLst/>
          </a:prstGeom>
          <a:noFill/>
        </p:spPr>
      </p:pic>
      <p:sp>
        <p:nvSpPr>
          <p:cNvPr id="25603" name="Text Box 3"/>
          <p:cNvSpPr txBox="1">
            <a:spLocks noChangeArrowheads="1"/>
          </p:cNvSpPr>
          <p:nvPr/>
        </p:nvSpPr>
        <p:spPr bwMode="auto">
          <a:xfrm>
            <a:off x="1524000" y="990600"/>
            <a:ext cx="7315200" cy="823913"/>
          </a:xfrm>
          <a:prstGeom prst="rect">
            <a:avLst/>
          </a:prstGeom>
          <a:noFill/>
          <a:ln w="9525">
            <a:noFill/>
            <a:miter lim="800000"/>
            <a:headEnd/>
            <a:tailEnd/>
          </a:ln>
          <a:effectLst/>
        </p:spPr>
        <p:txBody>
          <a:bodyPr>
            <a:spAutoFit/>
          </a:bodyPr>
          <a:lstStyle/>
          <a:p>
            <a:pPr>
              <a:spcBef>
                <a:spcPct val="50000"/>
              </a:spcBef>
            </a:pPr>
            <a:r>
              <a:rPr lang="en-US" sz="4800" b="1" u="sng" dirty="0">
                <a:solidFill>
                  <a:schemeClr val="bg1">
                    <a:lumMod val="95000"/>
                  </a:schemeClr>
                </a:solidFill>
                <a:latin typeface="Arial" pitchFamily="34" charset="0"/>
                <a:cs typeface="Arial" pitchFamily="34" charset="0"/>
              </a:rPr>
              <a:t>Sin is</a:t>
            </a:r>
            <a:r>
              <a:rPr lang="en-US" sz="4800" b="1" dirty="0">
                <a:solidFill>
                  <a:schemeClr val="bg1"/>
                </a:solidFill>
                <a:latin typeface="Arial" pitchFamily="34" charset="0"/>
                <a:cs typeface="Arial" pitchFamily="34" charset="0"/>
              </a:rPr>
              <a:t>:  </a:t>
            </a:r>
            <a:endParaRPr lang="en-US" sz="4800" b="1" u="sng" dirty="0">
              <a:solidFill>
                <a:schemeClr val="bg1"/>
              </a:solidFill>
              <a:latin typeface="Arial" pitchFamily="34" charset="0"/>
              <a:cs typeface="Arial" pitchFamily="34" charset="0"/>
            </a:endParaRPr>
          </a:p>
        </p:txBody>
      </p:sp>
      <p:sp>
        <p:nvSpPr>
          <p:cNvPr id="25608" name="Text Box 8"/>
          <p:cNvSpPr txBox="1">
            <a:spLocks noChangeArrowheads="1"/>
          </p:cNvSpPr>
          <p:nvPr/>
        </p:nvSpPr>
        <p:spPr bwMode="auto">
          <a:xfrm>
            <a:off x="1524000" y="1905000"/>
            <a:ext cx="7467600" cy="3113088"/>
          </a:xfrm>
          <a:prstGeom prst="rect">
            <a:avLst/>
          </a:prstGeom>
          <a:noFill/>
          <a:ln w="9525">
            <a:noFill/>
            <a:miter lim="800000"/>
            <a:headEnd/>
            <a:tailEnd/>
          </a:ln>
          <a:effectLst/>
        </p:spPr>
        <p:txBody>
          <a:bodyPr>
            <a:spAutoFit/>
          </a:bodyPr>
          <a:lstStyle/>
          <a:p>
            <a:pPr marL="342900" indent="-342900">
              <a:spcBef>
                <a:spcPct val="50000"/>
              </a:spcBef>
              <a:buClr>
                <a:srgbClr val="993300"/>
              </a:buClr>
              <a:buFont typeface="Wingdings" pitchFamily="28" charset="2"/>
              <a:buChar char=""/>
            </a:pPr>
            <a:r>
              <a:rPr lang="en-US" sz="3600" b="1" dirty="0">
                <a:solidFill>
                  <a:schemeClr val="bg1">
                    <a:lumMod val="95000"/>
                  </a:schemeClr>
                </a:solidFill>
                <a:latin typeface="Arial" pitchFamily="34" charset="0"/>
                <a:cs typeface="Arial" pitchFamily="34" charset="0"/>
              </a:rPr>
              <a:t> Lawlessness</a:t>
            </a:r>
          </a:p>
          <a:p>
            <a:pPr marL="342900" indent="-342900">
              <a:spcBef>
                <a:spcPct val="50000"/>
              </a:spcBef>
              <a:buClr>
                <a:srgbClr val="993300"/>
              </a:buClr>
              <a:buFont typeface="Wingdings" pitchFamily="28" charset="2"/>
              <a:buChar char=""/>
            </a:pPr>
            <a:r>
              <a:rPr lang="en-US" sz="3600" b="1" dirty="0">
                <a:solidFill>
                  <a:schemeClr val="bg1">
                    <a:lumMod val="95000"/>
                  </a:schemeClr>
                </a:solidFill>
                <a:latin typeface="Arial" pitchFamily="34" charset="0"/>
                <a:cs typeface="Arial" pitchFamily="34" charset="0"/>
              </a:rPr>
              <a:t> All Unrighteousness</a:t>
            </a:r>
          </a:p>
          <a:p>
            <a:pPr marL="342900" indent="-342900">
              <a:spcBef>
                <a:spcPct val="50000"/>
              </a:spcBef>
              <a:buClr>
                <a:srgbClr val="993300"/>
              </a:buClr>
              <a:buFont typeface="Wingdings" pitchFamily="28" charset="2"/>
              <a:buChar char=""/>
            </a:pPr>
            <a:r>
              <a:rPr lang="en-US" sz="3600" b="1" dirty="0">
                <a:solidFill>
                  <a:schemeClr val="bg1">
                    <a:lumMod val="95000"/>
                  </a:schemeClr>
                </a:solidFill>
                <a:latin typeface="Arial" pitchFamily="34" charset="0"/>
                <a:cs typeface="Arial" pitchFamily="34" charset="0"/>
              </a:rPr>
              <a:t> Knowing, But Not Doing Good</a:t>
            </a:r>
          </a:p>
          <a:p>
            <a:pPr marL="342900" indent="-342900">
              <a:spcBef>
                <a:spcPct val="50000"/>
              </a:spcBef>
              <a:buClr>
                <a:srgbClr val="993300"/>
              </a:buClr>
              <a:buFont typeface="Wingdings" pitchFamily="28" charset="2"/>
              <a:buChar char=""/>
            </a:pPr>
            <a:r>
              <a:rPr lang="en-US" sz="3600" b="1" dirty="0">
                <a:solidFill>
                  <a:schemeClr val="bg1">
                    <a:lumMod val="95000"/>
                  </a:schemeClr>
                </a:solidFill>
                <a:latin typeface="Arial" pitchFamily="34" charset="0"/>
                <a:cs typeface="Arial" pitchFamily="34" charset="0"/>
              </a:rPr>
              <a:t> Violating Conscience</a:t>
            </a:r>
            <a:endParaRPr lang="en-US" sz="3600" dirty="0">
              <a:solidFill>
                <a:schemeClr val="bg1">
                  <a:lumMod val="9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5608">
                                            <p:txEl>
                                              <p:pRg st="0" end="0"/>
                                            </p:txEl>
                                          </p:spTgt>
                                        </p:tgtEl>
                                        <p:attrNameLst>
                                          <p:attrName>style.visibility</p:attrName>
                                        </p:attrNameLst>
                                      </p:cBhvr>
                                      <p:to>
                                        <p:strVal val="visible"/>
                                      </p:to>
                                    </p:set>
                                    <p:anim calcmode="lin" valueType="num">
                                      <p:cBhvr>
                                        <p:cTn id="7" dur="500" fill="hold"/>
                                        <p:tgtEl>
                                          <p:spTgt spid="2560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5608">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5608">
                                            <p:txEl>
                                              <p:pRg st="1" end="1"/>
                                            </p:txEl>
                                          </p:spTgt>
                                        </p:tgtEl>
                                        <p:attrNameLst>
                                          <p:attrName>style.visibility</p:attrName>
                                        </p:attrNameLst>
                                      </p:cBhvr>
                                      <p:to>
                                        <p:strVal val="visible"/>
                                      </p:to>
                                    </p:set>
                                    <p:anim calcmode="lin" valueType="num">
                                      <p:cBhvr>
                                        <p:cTn id="11" dur="500" fill="hold"/>
                                        <p:tgtEl>
                                          <p:spTgt spid="25608">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25608">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5608">
                                            <p:txEl>
                                              <p:pRg st="2" end="2"/>
                                            </p:txEl>
                                          </p:spTgt>
                                        </p:tgtEl>
                                        <p:attrNameLst>
                                          <p:attrName>style.visibility</p:attrName>
                                        </p:attrNameLst>
                                      </p:cBhvr>
                                      <p:to>
                                        <p:strVal val="visible"/>
                                      </p:to>
                                    </p:set>
                                    <p:anim calcmode="lin" valueType="num">
                                      <p:cBhvr>
                                        <p:cTn id="15" dur="500" fill="hold"/>
                                        <p:tgtEl>
                                          <p:spTgt spid="25608">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25608">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25608">
                                            <p:txEl>
                                              <p:pRg st="3" end="3"/>
                                            </p:txEl>
                                          </p:spTgt>
                                        </p:tgtEl>
                                        <p:attrNameLst>
                                          <p:attrName>style.visibility</p:attrName>
                                        </p:attrNameLst>
                                      </p:cBhvr>
                                      <p:to>
                                        <p:strVal val="visible"/>
                                      </p:to>
                                    </p:set>
                                    <p:anim calcmode="lin" valueType="num">
                                      <p:cBhvr>
                                        <p:cTn id="19" dur="500" fill="hold"/>
                                        <p:tgtEl>
                                          <p:spTgt spid="25608">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5608">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lumMod val="85000"/>
                  </a:schemeClr>
                </a:solidFill>
                <a:latin typeface="Arial" pitchFamily="34" charset="0"/>
                <a:cs typeface="Arial" pitchFamily="34" charset="0"/>
              </a:rPr>
              <a:t>Mr. Hutson’s Conclusions</a:t>
            </a:r>
            <a:endParaRPr lang="en-US" b="1" dirty="0">
              <a:solidFill>
                <a:schemeClr val="bg1">
                  <a:lumMod val="85000"/>
                </a:schemeClr>
              </a:solidFill>
              <a:latin typeface="Arial" pitchFamily="34" charset="0"/>
              <a:cs typeface="Arial" pitchFamily="34" charset="0"/>
            </a:endParaRPr>
          </a:p>
        </p:txBody>
      </p:sp>
      <p:sp>
        <p:nvSpPr>
          <p:cNvPr id="3" name="Content Placeholder 2"/>
          <p:cNvSpPr>
            <a:spLocks noGrp="1"/>
          </p:cNvSpPr>
          <p:nvPr>
            <p:ph idx="1"/>
          </p:nvPr>
        </p:nvSpPr>
        <p:spPr>
          <a:solidFill>
            <a:schemeClr val="bg1">
              <a:lumMod val="95000"/>
              <a:alpha val="74902"/>
            </a:schemeClr>
          </a:solidFill>
        </p:spPr>
        <p:txBody>
          <a:bodyPr/>
          <a:lstStyle/>
          <a:p>
            <a:pPr>
              <a:spcAft>
                <a:spcPts val="600"/>
              </a:spcAft>
            </a:pPr>
            <a:r>
              <a:rPr lang="en-US" b="1" dirty="0" smtClean="0">
                <a:latin typeface="Arial" pitchFamily="34" charset="0"/>
                <a:cs typeface="Arial" pitchFamily="34" charset="0"/>
              </a:rPr>
              <a:t>People are </a:t>
            </a:r>
            <a:r>
              <a:rPr lang="en-US" b="1" u="sng" dirty="0" smtClean="0">
                <a:latin typeface="Arial" pitchFamily="34" charset="0"/>
                <a:cs typeface="Arial" pitchFamily="34" charset="0"/>
              </a:rPr>
              <a:t>NOT</a:t>
            </a:r>
            <a:r>
              <a:rPr lang="en-US" b="1" dirty="0" smtClean="0">
                <a:latin typeface="Arial" pitchFamily="34" charset="0"/>
                <a:cs typeface="Arial" pitchFamily="34" charset="0"/>
              </a:rPr>
              <a:t> going to Hell because</a:t>
            </a:r>
            <a:r>
              <a:rPr lang="en-US" dirty="0" smtClean="0">
                <a:latin typeface="Arial" pitchFamily="34" charset="0"/>
                <a:cs typeface="Arial" pitchFamily="34" charset="0"/>
              </a:rPr>
              <a:t>:</a:t>
            </a:r>
          </a:p>
          <a:p>
            <a:pPr lvl="1">
              <a:spcAft>
                <a:spcPts val="600"/>
              </a:spcAft>
            </a:pPr>
            <a:r>
              <a:rPr lang="en-US" b="1" dirty="0" smtClean="0">
                <a:solidFill>
                  <a:srgbClr val="C00000"/>
                </a:solidFill>
                <a:latin typeface="Arial" pitchFamily="34" charset="0"/>
                <a:cs typeface="Arial" pitchFamily="34" charset="0"/>
              </a:rPr>
              <a:t>They </a:t>
            </a:r>
            <a:r>
              <a:rPr lang="en-US" b="1" dirty="0" smtClean="0">
                <a:solidFill>
                  <a:srgbClr val="C00000"/>
                </a:solidFill>
                <a:latin typeface="Arial" pitchFamily="34" charset="0"/>
                <a:cs typeface="Arial" pitchFamily="34" charset="0"/>
              </a:rPr>
              <a:t>sin</a:t>
            </a:r>
            <a:endParaRPr lang="en-US" b="1" dirty="0" smtClean="0">
              <a:solidFill>
                <a:srgbClr val="C00000"/>
              </a:solidFill>
              <a:latin typeface="Arial" pitchFamily="34" charset="0"/>
              <a:cs typeface="Arial" pitchFamily="34" charset="0"/>
            </a:endParaRPr>
          </a:p>
          <a:p>
            <a:pPr lvl="1">
              <a:spcAft>
                <a:spcPts val="600"/>
              </a:spcAft>
            </a:pPr>
            <a:r>
              <a:rPr lang="en-US" b="1" dirty="0" smtClean="0">
                <a:solidFill>
                  <a:srgbClr val="C00000"/>
                </a:solidFill>
                <a:latin typeface="Arial" pitchFamily="34" charset="0"/>
                <a:cs typeface="Arial" pitchFamily="34" charset="0"/>
              </a:rPr>
              <a:t>They </a:t>
            </a:r>
            <a:r>
              <a:rPr lang="en-US" b="1" dirty="0" smtClean="0">
                <a:solidFill>
                  <a:srgbClr val="C00000"/>
                </a:solidFill>
                <a:latin typeface="Arial" pitchFamily="34" charset="0"/>
                <a:cs typeface="Arial" pitchFamily="34" charset="0"/>
              </a:rPr>
              <a:t>will not stop sinning</a:t>
            </a:r>
            <a:endParaRPr lang="en-US" b="1" dirty="0" smtClean="0">
              <a:solidFill>
                <a:srgbClr val="C00000"/>
              </a:solidFill>
              <a:latin typeface="Arial" pitchFamily="34" charset="0"/>
              <a:cs typeface="Arial" pitchFamily="34" charset="0"/>
            </a:endParaRPr>
          </a:p>
          <a:p>
            <a:pPr lvl="1">
              <a:spcAft>
                <a:spcPts val="600"/>
              </a:spcAft>
            </a:pPr>
            <a:r>
              <a:rPr lang="en-US" b="1" dirty="0" smtClean="0">
                <a:solidFill>
                  <a:srgbClr val="C00000"/>
                </a:solidFill>
                <a:latin typeface="Arial" pitchFamily="34" charset="0"/>
                <a:cs typeface="Arial" pitchFamily="34" charset="0"/>
              </a:rPr>
              <a:t>Of the </a:t>
            </a:r>
            <a:r>
              <a:rPr lang="en-US" b="1" dirty="0" smtClean="0">
                <a:solidFill>
                  <a:srgbClr val="C00000"/>
                </a:solidFill>
                <a:latin typeface="Arial" pitchFamily="34" charset="0"/>
                <a:cs typeface="Arial" pitchFamily="34" charset="0"/>
              </a:rPr>
              <a:t>kinds of sins they commit.</a:t>
            </a:r>
            <a:endParaRPr lang="en-US" b="1" dirty="0" smtClean="0">
              <a:solidFill>
                <a:srgbClr val="C00000"/>
              </a:solidFill>
              <a:latin typeface="Arial" pitchFamily="34" charset="0"/>
              <a:cs typeface="Arial" pitchFamily="34" charset="0"/>
            </a:endParaRPr>
          </a:p>
          <a:p>
            <a:pPr lvl="1">
              <a:spcAft>
                <a:spcPts val="600"/>
              </a:spcAft>
            </a:pPr>
            <a:r>
              <a:rPr lang="en-US" b="1" dirty="0" smtClean="0">
                <a:solidFill>
                  <a:srgbClr val="C00000"/>
                </a:solidFill>
                <a:latin typeface="Arial" pitchFamily="34" charset="0"/>
                <a:cs typeface="Arial" pitchFamily="34" charset="0"/>
              </a:rPr>
              <a:t>They do not </a:t>
            </a:r>
            <a:r>
              <a:rPr lang="en-US" b="1" dirty="0" smtClean="0">
                <a:solidFill>
                  <a:srgbClr val="C00000"/>
                </a:solidFill>
                <a:latin typeface="Arial" pitchFamily="34" charset="0"/>
                <a:cs typeface="Arial" pitchFamily="34" charset="0"/>
              </a:rPr>
              <a:t>live like </a:t>
            </a:r>
            <a:r>
              <a:rPr lang="en-US" b="1" dirty="0" err="1" smtClean="0">
                <a:solidFill>
                  <a:srgbClr val="C00000"/>
                </a:solidFill>
                <a:latin typeface="Arial" pitchFamily="34" charset="0"/>
                <a:cs typeface="Arial" pitchFamily="34" charset="0"/>
              </a:rPr>
              <a:t>christians</a:t>
            </a:r>
            <a:r>
              <a:rPr lang="en-US" b="1" dirty="0" smtClean="0">
                <a:solidFill>
                  <a:srgbClr val="C00000"/>
                </a:solidFill>
                <a:latin typeface="Arial" pitchFamily="34" charset="0"/>
                <a:cs typeface="Arial" pitchFamily="34" charset="0"/>
              </a:rPr>
              <a:t>.</a:t>
            </a:r>
            <a:endParaRPr lang="en-US" b="1" dirty="0" smtClean="0">
              <a:solidFill>
                <a:srgbClr val="C00000"/>
              </a:solidFill>
              <a:latin typeface="Arial" pitchFamily="34" charset="0"/>
              <a:cs typeface="Arial" pitchFamily="34" charset="0"/>
            </a:endParaRPr>
          </a:p>
          <a:p>
            <a:pPr lvl="1">
              <a:spcAft>
                <a:spcPts val="600"/>
              </a:spcAft>
            </a:pPr>
            <a:r>
              <a:rPr lang="en-US" b="1" dirty="0" smtClean="0">
                <a:solidFill>
                  <a:srgbClr val="C00000"/>
                </a:solidFill>
                <a:latin typeface="Arial" pitchFamily="34" charset="0"/>
                <a:cs typeface="Arial" pitchFamily="34" charset="0"/>
              </a:rPr>
              <a:t>They </a:t>
            </a:r>
            <a:r>
              <a:rPr lang="en-US" b="1" dirty="0" smtClean="0">
                <a:solidFill>
                  <a:srgbClr val="C00000"/>
                </a:solidFill>
                <a:latin typeface="Arial" pitchFamily="34" charset="0"/>
                <a:cs typeface="Arial" pitchFamily="34" charset="0"/>
              </a:rPr>
              <a:t>have not been baptized</a:t>
            </a:r>
            <a:endParaRPr lang="en-US" b="1" dirty="0">
              <a:solidFill>
                <a:srgbClr val="C00000"/>
              </a:solidFill>
              <a:latin typeface="Arial" pitchFamily="34" charset="0"/>
              <a:cs typeface="Arial" pitchFamily="34" charset="0"/>
            </a:endParaRPr>
          </a:p>
        </p:txBody>
      </p:sp>
      <p:pic>
        <p:nvPicPr>
          <p:cNvPr id="4" name="Picture 6"/>
          <p:cNvPicPr>
            <a:picLocks noChangeAspect="1" noChangeArrowheads="1"/>
          </p:cNvPicPr>
          <p:nvPr/>
        </p:nvPicPr>
        <p:blipFill>
          <a:blip r:embed="rId3" cstate="print"/>
          <a:srcRect/>
          <a:stretch>
            <a:fillRect/>
          </a:stretch>
        </p:blipFill>
        <p:spPr bwMode="auto">
          <a:xfrm>
            <a:off x="7010400" y="2187575"/>
            <a:ext cx="1600200" cy="2155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3" name="TextBox 2"/>
          <p:cNvSpPr txBox="1"/>
          <p:nvPr/>
        </p:nvSpPr>
        <p:spPr>
          <a:xfrm>
            <a:off x="2286000" y="228600"/>
            <a:ext cx="6400800" cy="584775"/>
          </a:xfrm>
          <a:prstGeom prst="rect">
            <a:avLst/>
          </a:prstGeom>
          <a:solidFill>
            <a:srgbClr val="F2F2F2">
              <a:alpha val="74902"/>
            </a:srgbClr>
          </a:solidFill>
          <a:ln>
            <a:solidFill>
              <a:srgbClr val="C00000"/>
            </a:solidFill>
          </a:ln>
        </p:spPr>
        <p:txBody>
          <a:bodyPr wrap="square" rtlCol="0">
            <a:spAutoFit/>
          </a:bodyPr>
          <a:lstStyle/>
          <a:p>
            <a:pPr algn="ctr"/>
            <a:r>
              <a:rPr lang="en-US" sz="3200" b="1" u="sng" dirty="0" smtClean="0">
                <a:latin typeface="Arial" pitchFamily="34" charset="0"/>
                <a:cs typeface="Arial" pitchFamily="34" charset="0"/>
              </a:rPr>
              <a:t>The Cure for Sin</a:t>
            </a:r>
            <a:endParaRPr lang="en-US" sz="3200" b="1" dirty="0">
              <a:latin typeface="Arial" pitchFamily="34" charset="0"/>
              <a:cs typeface="Arial" pitchFamily="34" charset="0"/>
            </a:endParaRPr>
          </a:p>
        </p:txBody>
      </p:sp>
      <p:sp>
        <p:nvSpPr>
          <p:cNvPr id="4" name="TextBox 3"/>
          <p:cNvSpPr txBox="1"/>
          <p:nvPr/>
        </p:nvSpPr>
        <p:spPr>
          <a:xfrm>
            <a:off x="2209800" y="1066800"/>
            <a:ext cx="6705600" cy="2492990"/>
          </a:xfrm>
          <a:prstGeom prst="rect">
            <a:avLst/>
          </a:prstGeom>
          <a:solidFill>
            <a:srgbClr val="F2F2F2">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“I will bless those who bless you, and I will curse him who curses you; and in you all the families of the earth shall be blessed</a:t>
            </a:r>
            <a:r>
              <a:rPr lang="en-US" sz="2800" b="1" i="1" dirty="0" smtClean="0">
                <a:solidFill>
                  <a:srgbClr val="C00000"/>
                </a:solidFill>
                <a:latin typeface="Arial" pitchFamily="34" charset="0"/>
                <a:cs typeface="Arial" pitchFamily="34" charset="0"/>
              </a:rPr>
              <a:t>.”                                               {Genesis 12:3}</a:t>
            </a:r>
            <a:endParaRPr lang="en-US" sz="2800" b="1" i="1" dirty="0">
              <a:solidFill>
                <a:srgbClr val="C00000"/>
              </a:solidFill>
              <a:latin typeface="Arial" pitchFamily="34" charset="0"/>
              <a:cs typeface="Arial" pitchFamily="34" charset="0"/>
            </a:endParaRPr>
          </a:p>
        </p:txBody>
      </p:sp>
      <p:sp>
        <p:nvSpPr>
          <p:cNvPr id="5" name="TextBox 4"/>
          <p:cNvSpPr txBox="1"/>
          <p:nvPr/>
        </p:nvSpPr>
        <p:spPr>
          <a:xfrm>
            <a:off x="2209800" y="3810000"/>
            <a:ext cx="6705600" cy="3046988"/>
          </a:xfrm>
          <a:prstGeom prst="rect">
            <a:avLst/>
          </a:prstGeom>
          <a:solidFill>
            <a:srgbClr val="F2F2F2">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“But He was wounded for our transgressions, He was bruised for our iniquities; the chastisement for our peace was upon Him, and by His stripes we are healed.” {Isaiah 53:5}</a:t>
            </a:r>
            <a:endParaRPr lang="en-US" sz="3200" b="1" i="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4" name="TextBox 3"/>
          <p:cNvSpPr txBox="1"/>
          <p:nvPr/>
        </p:nvSpPr>
        <p:spPr>
          <a:xfrm>
            <a:off x="2209800" y="1276052"/>
            <a:ext cx="6705600" cy="2000548"/>
          </a:xfrm>
          <a:prstGeom prst="rect">
            <a:avLst/>
          </a:prstGeom>
          <a:solidFill>
            <a:srgbClr val="F2F2F2">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“For this is My blood of the new covenant, which is shed for many for the remission of sins.</a:t>
            </a:r>
            <a:r>
              <a:rPr lang="en-US" sz="2800" b="1" i="1" dirty="0" smtClean="0">
                <a:solidFill>
                  <a:srgbClr val="C00000"/>
                </a:solidFill>
                <a:latin typeface="Arial" pitchFamily="34" charset="0"/>
                <a:cs typeface="Arial" pitchFamily="34" charset="0"/>
              </a:rPr>
              <a:t>”                                               {Matthew 26:28}</a:t>
            </a:r>
            <a:endParaRPr lang="en-US" sz="2800" b="1" i="1" dirty="0">
              <a:solidFill>
                <a:srgbClr val="C00000"/>
              </a:solidFill>
              <a:latin typeface="Arial" pitchFamily="34" charset="0"/>
              <a:cs typeface="Arial" pitchFamily="34" charset="0"/>
            </a:endParaRPr>
          </a:p>
        </p:txBody>
      </p:sp>
      <p:sp>
        <p:nvSpPr>
          <p:cNvPr id="5" name="TextBox 4"/>
          <p:cNvSpPr txBox="1"/>
          <p:nvPr/>
        </p:nvSpPr>
        <p:spPr>
          <a:xfrm>
            <a:off x="2209800" y="3810000"/>
            <a:ext cx="6705600" cy="2554545"/>
          </a:xfrm>
          <a:prstGeom prst="rect">
            <a:avLst/>
          </a:prstGeom>
          <a:solidFill>
            <a:srgbClr val="F2F2F2">
              <a:alpha val="74902"/>
            </a:srgbClr>
          </a:solidFill>
          <a:ln w="38100">
            <a:solidFill>
              <a:srgbClr val="C00000"/>
            </a:solidFill>
          </a:ln>
        </p:spPr>
        <p:txBody>
          <a:bodyPr wrap="square" rtlCol="0">
            <a:spAutoFit/>
          </a:bodyPr>
          <a:lstStyle/>
          <a:p>
            <a:pPr algn="ctr"/>
            <a:r>
              <a:rPr lang="en-US" sz="3200" b="1" i="1" dirty="0" smtClean="0">
                <a:solidFill>
                  <a:srgbClr val="C00000"/>
                </a:solidFill>
                <a:latin typeface="Arial" pitchFamily="34" charset="0"/>
                <a:cs typeface="Arial" pitchFamily="34" charset="0"/>
              </a:rPr>
              <a:t>“In Him we have redemption through His blood, the forgiveness of sins, according to the riches of His grace.”   </a:t>
            </a:r>
            <a:r>
              <a:rPr lang="en-US" sz="2800" b="1" i="1" dirty="0" smtClean="0">
                <a:solidFill>
                  <a:srgbClr val="C00000"/>
                </a:solidFill>
                <a:latin typeface="Arial" pitchFamily="34" charset="0"/>
                <a:cs typeface="Arial" pitchFamily="34" charset="0"/>
              </a:rPr>
              <a:t>{Ephesians 1:7}</a:t>
            </a:r>
            <a:endParaRPr lang="en-US" sz="2800" b="1" i="1" dirty="0">
              <a:solidFill>
                <a:srgbClr val="C00000"/>
              </a:solidFill>
              <a:latin typeface="Arial" pitchFamily="34" charset="0"/>
              <a:cs typeface="Arial" pitchFamily="34" charset="0"/>
            </a:endParaRPr>
          </a:p>
        </p:txBody>
      </p:sp>
      <p:sp>
        <p:nvSpPr>
          <p:cNvPr id="6" name="TextBox 5"/>
          <p:cNvSpPr txBox="1"/>
          <p:nvPr/>
        </p:nvSpPr>
        <p:spPr>
          <a:xfrm>
            <a:off x="2286000" y="228600"/>
            <a:ext cx="6400800" cy="584775"/>
          </a:xfrm>
          <a:prstGeom prst="rect">
            <a:avLst/>
          </a:prstGeom>
          <a:solidFill>
            <a:srgbClr val="F2F2F2">
              <a:alpha val="74902"/>
            </a:srgbClr>
          </a:solidFill>
          <a:ln>
            <a:solidFill>
              <a:srgbClr val="C00000"/>
            </a:solidFill>
          </a:ln>
        </p:spPr>
        <p:txBody>
          <a:bodyPr wrap="square" rtlCol="0">
            <a:spAutoFit/>
          </a:bodyPr>
          <a:lstStyle/>
          <a:p>
            <a:pPr algn="ctr"/>
            <a:r>
              <a:rPr lang="en-US" sz="3200" b="1" u="sng" dirty="0" smtClean="0">
                <a:latin typeface="Arial" pitchFamily="34" charset="0"/>
                <a:cs typeface="Arial" pitchFamily="34" charset="0"/>
              </a:rPr>
              <a:t>The Cure for Sin</a:t>
            </a:r>
            <a:endParaRPr lang="en-US" sz="32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Bible 03"/>
          <p:cNvPicPr>
            <a:picLocks noChangeAspect="1" noChangeArrowheads="1"/>
          </p:cNvPicPr>
          <p:nvPr/>
        </p:nvPicPr>
        <p:blipFill>
          <a:blip r:embed="rId3" cstate="print">
            <a:grayscl/>
          </a:blip>
          <a:srcRect l="-2956" r="-493"/>
          <a:stretch>
            <a:fillRect/>
          </a:stretch>
        </p:blipFill>
        <p:spPr bwMode="auto">
          <a:xfrm>
            <a:off x="76200" y="76200"/>
            <a:ext cx="1447800" cy="6705600"/>
          </a:xfrm>
          <a:prstGeom prst="rect">
            <a:avLst/>
          </a:prstGeom>
          <a:noFill/>
          <a:ln w="9525">
            <a:noFill/>
            <a:miter lim="800000"/>
            <a:headEnd/>
            <a:tailEnd/>
          </a:ln>
        </p:spPr>
      </p:pic>
      <p:sp>
        <p:nvSpPr>
          <p:cNvPr id="20483" name="Text Box 3"/>
          <p:cNvSpPr txBox="1">
            <a:spLocks noChangeArrowheads="1"/>
          </p:cNvSpPr>
          <p:nvPr/>
        </p:nvSpPr>
        <p:spPr bwMode="auto">
          <a:xfrm>
            <a:off x="1524000" y="304800"/>
            <a:ext cx="6477000" cy="641350"/>
          </a:xfrm>
          <a:prstGeom prst="rect">
            <a:avLst/>
          </a:prstGeom>
          <a:noFill/>
          <a:ln w="9525">
            <a:noFill/>
            <a:miter lim="800000"/>
            <a:headEnd/>
            <a:tailEnd/>
          </a:ln>
          <a:effectLst/>
        </p:spPr>
        <p:txBody>
          <a:bodyPr>
            <a:spAutoFit/>
          </a:bodyPr>
          <a:lstStyle/>
          <a:p>
            <a:pPr>
              <a:spcBef>
                <a:spcPct val="50000"/>
              </a:spcBef>
            </a:pPr>
            <a:r>
              <a:rPr lang="en-US" sz="3600" b="1" dirty="0">
                <a:solidFill>
                  <a:schemeClr val="bg1">
                    <a:lumMod val="95000"/>
                  </a:schemeClr>
                </a:solidFill>
                <a:latin typeface="Arial" pitchFamily="34" charset="0"/>
                <a:cs typeface="Arial" pitchFamily="34" charset="0"/>
              </a:rPr>
              <a:t>The Ugliness of Sin</a:t>
            </a:r>
          </a:p>
        </p:txBody>
      </p:sp>
      <p:sp>
        <p:nvSpPr>
          <p:cNvPr id="20484" name="Text Box 4"/>
          <p:cNvSpPr txBox="1">
            <a:spLocks noChangeArrowheads="1"/>
          </p:cNvSpPr>
          <p:nvPr/>
        </p:nvSpPr>
        <p:spPr bwMode="auto">
          <a:xfrm>
            <a:off x="1524000" y="1066800"/>
            <a:ext cx="7239000" cy="5715411"/>
          </a:xfrm>
          <a:prstGeom prst="rect">
            <a:avLst/>
          </a:prstGeom>
          <a:solidFill>
            <a:srgbClr val="F2F2F2">
              <a:alpha val="74902"/>
            </a:srgbClr>
          </a:solidFill>
          <a:ln w="9525">
            <a:solidFill>
              <a:srgbClr val="C00000"/>
            </a:solidFill>
            <a:miter lim="800000"/>
            <a:headEnd/>
            <a:tailEnd/>
          </a:ln>
          <a:effectLst/>
        </p:spPr>
        <p:txBody>
          <a:bodyPr>
            <a:spAutoFit/>
          </a:bodyPr>
          <a:lstStyle/>
          <a:p>
            <a:pPr>
              <a:lnSpc>
                <a:spcPct val="145000"/>
              </a:lnSpc>
              <a:buClr>
                <a:srgbClr val="C00000"/>
              </a:buClr>
              <a:buFont typeface="Wingdings" pitchFamily="28" charset="2"/>
              <a:buChar char="è"/>
            </a:pPr>
            <a:r>
              <a:rPr lang="en-US" sz="2800" dirty="0">
                <a:latin typeface="Arial" pitchFamily="34" charset="0"/>
                <a:cs typeface="Arial" pitchFamily="34" charset="0"/>
              </a:rPr>
              <a:t>Defiled </a:t>
            </a:r>
            <a:r>
              <a:rPr lang="en-US" sz="2800" dirty="0" smtClean="0">
                <a:latin typeface="Arial" pitchFamily="34" charset="0"/>
                <a:cs typeface="Arial" pitchFamily="34" charset="0"/>
              </a:rPr>
              <a:t>Garments </a:t>
            </a:r>
            <a:r>
              <a:rPr lang="en-US" sz="2400" b="1" dirty="0">
                <a:solidFill>
                  <a:srgbClr val="C00000"/>
                </a:solidFill>
                <a:latin typeface="Arial" pitchFamily="34" charset="0"/>
                <a:cs typeface="Arial" pitchFamily="34" charset="0"/>
              </a:rPr>
              <a:t>(</a:t>
            </a:r>
            <a:r>
              <a:rPr lang="en-US" sz="2400" b="1" dirty="0" smtClean="0">
                <a:solidFill>
                  <a:srgbClr val="C00000"/>
                </a:solidFill>
                <a:latin typeface="Arial" pitchFamily="34" charset="0"/>
                <a:cs typeface="Arial" pitchFamily="34" charset="0"/>
              </a:rPr>
              <a:t>Revelation </a:t>
            </a:r>
            <a:r>
              <a:rPr lang="en-US" sz="2400" b="1" dirty="0">
                <a:solidFill>
                  <a:srgbClr val="C00000"/>
                </a:solidFill>
                <a:latin typeface="Arial" pitchFamily="34" charset="0"/>
                <a:cs typeface="Arial" pitchFamily="34" charset="0"/>
              </a:rPr>
              <a:t>3:4)</a:t>
            </a:r>
          </a:p>
          <a:p>
            <a:pPr>
              <a:lnSpc>
                <a:spcPct val="145000"/>
              </a:lnSpc>
              <a:buClr>
                <a:srgbClr val="C00000"/>
              </a:buClr>
              <a:buFont typeface="Wingdings" pitchFamily="28" charset="2"/>
              <a:buChar char="è"/>
            </a:pPr>
            <a:r>
              <a:rPr lang="en-US" sz="2800" dirty="0">
                <a:latin typeface="Arial" pitchFamily="34" charset="0"/>
                <a:cs typeface="Arial" pitchFamily="34" charset="0"/>
              </a:rPr>
              <a:t>Diseased Body </a:t>
            </a:r>
            <a:r>
              <a:rPr lang="en-US" sz="2400" b="1" dirty="0">
                <a:solidFill>
                  <a:srgbClr val="C00000"/>
                </a:solidFill>
                <a:latin typeface="Arial" pitchFamily="34" charset="0"/>
                <a:cs typeface="Arial" pitchFamily="34" charset="0"/>
              </a:rPr>
              <a:t>(</a:t>
            </a:r>
            <a:r>
              <a:rPr lang="en-US" sz="2400" b="1" dirty="0" smtClean="0">
                <a:solidFill>
                  <a:srgbClr val="C00000"/>
                </a:solidFill>
                <a:latin typeface="Arial" pitchFamily="34" charset="0"/>
                <a:cs typeface="Arial" pitchFamily="34" charset="0"/>
              </a:rPr>
              <a:t>Isaiah </a:t>
            </a:r>
            <a:r>
              <a:rPr lang="en-US" sz="2400" b="1" dirty="0">
                <a:solidFill>
                  <a:srgbClr val="C00000"/>
                </a:solidFill>
                <a:latin typeface="Arial" pitchFamily="34" charset="0"/>
                <a:cs typeface="Arial" pitchFamily="34" charset="0"/>
              </a:rPr>
              <a:t>1:6)</a:t>
            </a:r>
          </a:p>
          <a:p>
            <a:pPr>
              <a:lnSpc>
                <a:spcPct val="145000"/>
              </a:lnSpc>
              <a:buClr>
                <a:srgbClr val="C00000"/>
              </a:buClr>
              <a:buFont typeface="Wingdings" pitchFamily="28" charset="2"/>
              <a:buChar char="è"/>
            </a:pPr>
            <a:r>
              <a:rPr lang="en-US" sz="2800" dirty="0">
                <a:latin typeface="Arial" pitchFamily="34" charset="0"/>
                <a:cs typeface="Arial" pitchFamily="34" charset="0"/>
              </a:rPr>
              <a:t>Corrupted Dead Body </a:t>
            </a:r>
            <a:r>
              <a:rPr lang="en-US" sz="2400" b="1" dirty="0">
                <a:solidFill>
                  <a:srgbClr val="C00000"/>
                </a:solidFill>
                <a:latin typeface="Arial" pitchFamily="34" charset="0"/>
                <a:cs typeface="Arial" pitchFamily="34" charset="0"/>
              </a:rPr>
              <a:t>(</a:t>
            </a:r>
            <a:r>
              <a:rPr lang="en-US" sz="2400" b="1" dirty="0" smtClean="0">
                <a:solidFill>
                  <a:srgbClr val="C00000"/>
                </a:solidFill>
                <a:latin typeface="Arial" pitchFamily="34" charset="0"/>
                <a:cs typeface="Arial" pitchFamily="34" charset="0"/>
              </a:rPr>
              <a:t>Matthew </a:t>
            </a:r>
            <a:r>
              <a:rPr lang="en-US" sz="2400" b="1" dirty="0">
                <a:solidFill>
                  <a:srgbClr val="C00000"/>
                </a:solidFill>
                <a:latin typeface="Arial" pitchFamily="34" charset="0"/>
                <a:cs typeface="Arial" pitchFamily="34" charset="0"/>
              </a:rPr>
              <a:t>23:27)</a:t>
            </a:r>
          </a:p>
          <a:p>
            <a:pPr>
              <a:lnSpc>
                <a:spcPct val="145000"/>
              </a:lnSpc>
              <a:buClr>
                <a:srgbClr val="C00000"/>
              </a:buClr>
              <a:buFont typeface="Wingdings" pitchFamily="28" charset="2"/>
              <a:buChar char="è"/>
            </a:pPr>
            <a:r>
              <a:rPr lang="en-US" sz="2800" dirty="0">
                <a:latin typeface="Arial" pitchFamily="34" charset="0"/>
                <a:cs typeface="Arial" pitchFamily="34" charset="0"/>
              </a:rPr>
              <a:t>Darkness</a:t>
            </a:r>
            <a:r>
              <a:rPr lang="en-US" sz="2400" dirty="0">
                <a:latin typeface="Arial" pitchFamily="34" charset="0"/>
                <a:cs typeface="Arial" pitchFamily="34" charset="0"/>
              </a:rPr>
              <a:t> </a:t>
            </a:r>
            <a:r>
              <a:rPr lang="en-US" sz="2400" b="1" dirty="0" smtClean="0">
                <a:solidFill>
                  <a:srgbClr val="C00000"/>
                </a:solidFill>
                <a:latin typeface="Arial" pitchFamily="34" charset="0"/>
                <a:cs typeface="Arial" pitchFamily="34" charset="0"/>
              </a:rPr>
              <a:t>(John 3:19)</a:t>
            </a:r>
            <a:endParaRPr lang="en-US" sz="2400" b="1" dirty="0">
              <a:solidFill>
                <a:srgbClr val="C00000"/>
              </a:solidFill>
              <a:latin typeface="Arial" pitchFamily="34" charset="0"/>
              <a:cs typeface="Arial" pitchFamily="34" charset="0"/>
            </a:endParaRPr>
          </a:p>
          <a:p>
            <a:pPr>
              <a:lnSpc>
                <a:spcPct val="145000"/>
              </a:lnSpc>
              <a:buClr>
                <a:srgbClr val="C00000"/>
              </a:buClr>
              <a:buFont typeface="Wingdings" pitchFamily="28" charset="2"/>
              <a:buChar char="è"/>
            </a:pPr>
            <a:r>
              <a:rPr lang="en-US" sz="2800" dirty="0">
                <a:latin typeface="Arial" pitchFamily="34" charset="0"/>
                <a:cs typeface="Arial" pitchFamily="34" charset="0"/>
              </a:rPr>
              <a:t>Bondage</a:t>
            </a:r>
            <a:r>
              <a:rPr lang="en-US" sz="2400" dirty="0">
                <a:latin typeface="Arial" pitchFamily="34" charset="0"/>
                <a:cs typeface="Arial" pitchFamily="34" charset="0"/>
              </a:rPr>
              <a:t> </a:t>
            </a:r>
            <a:r>
              <a:rPr lang="en-US" sz="2400" b="1" dirty="0" smtClean="0">
                <a:solidFill>
                  <a:srgbClr val="C00000"/>
                </a:solidFill>
                <a:latin typeface="Arial" pitchFamily="34" charset="0"/>
                <a:cs typeface="Arial" pitchFamily="34" charset="0"/>
              </a:rPr>
              <a:t>(John </a:t>
            </a:r>
            <a:r>
              <a:rPr lang="en-US" sz="2400" b="1" dirty="0">
                <a:solidFill>
                  <a:srgbClr val="C00000"/>
                </a:solidFill>
                <a:latin typeface="Arial" pitchFamily="34" charset="0"/>
                <a:cs typeface="Arial" pitchFamily="34" charset="0"/>
              </a:rPr>
              <a:t>8:33-34)</a:t>
            </a:r>
          </a:p>
          <a:p>
            <a:pPr>
              <a:lnSpc>
                <a:spcPct val="145000"/>
              </a:lnSpc>
              <a:buClr>
                <a:srgbClr val="C00000"/>
              </a:buClr>
              <a:buFont typeface="Wingdings" pitchFamily="28" charset="2"/>
              <a:buChar char="è"/>
            </a:pPr>
            <a:r>
              <a:rPr lang="en-US" sz="2800" dirty="0">
                <a:latin typeface="Arial" pitchFamily="34" charset="0"/>
                <a:cs typeface="Arial" pitchFamily="34" charset="0"/>
              </a:rPr>
              <a:t>Filth and Vomit </a:t>
            </a:r>
            <a:r>
              <a:rPr lang="en-US" sz="2400" b="1" dirty="0">
                <a:solidFill>
                  <a:srgbClr val="C00000"/>
                </a:solidFill>
                <a:latin typeface="Arial" pitchFamily="34" charset="0"/>
                <a:cs typeface="Arial" pitchFamily="34" charset="0"/>
              </a:rPr>
              <a:t>(2 </a:t>
            </a:r>
            <a:r>
              <a:rPr lang="en-US" sz="2400" b="1" dirty="0" smtClean="0">
                <a:solidFill>
                  <a:srgbClr val="C00000"/>
                </a:solidFill>
                <a:latin typeface="Arial" pitchFamily="34" charset="0"/>
                <a:cs typeface="Arial" pitchFamily="34" charset="0"/>
              </a:rPr>
              <a:t>Peter </a:t>
            </a:r>
            <a:r>
              <a:rPr lang="en-US" sz="2400" b="1" dirty="0">
                <a:solidFill>
                  <a:srgbClr val="C00000"/>
                </a:solidFill>
                <a:latin typeface="Arial" pitchFamily="34" charset="0"/>
                <a:cs typeface="Arial" pitchFamily="34" charset="0"/>
              </a:rPr>
              <a:t>2:20-22)</a:t>
            </a:r>
          </a:p>
          <a:p>
            <a:pPr>
              <a:lnSpc>
                <a:spcPct val="145000"/>
              </a:lnSpc>
              <a:buClr>
                <a:srgbClr val="C00000"/>
              </a:buClr>
              <a:buFont typeface="Wingdings" pitchFamily="28" charset="2"/>
              <a:buChar char="è"/>
            </a:pPr>
            <a:r>
              <a:rPr lang="en-US" sz="2800" dirty="0">
                <a:latin typeface="Arial" pitchFamily="34" charset="0"/>
                <a:cs typeface="Arial" pitchFamily="34" charset="0"/>
              </a:rPr>
              <a:t>Corruption</a:t>
            </a:r>
            <a:r>
              <a:rPr lang="en-US" sz="2400" dirty="0">
                <a:latin typeface="Arial" pitchFamily="34" charset="0"/>
                <a:cs typeface="Arial" pitchFamily="34" charset="0"/>
              </a:rPr>
              <a:t> </a:t>
            </a:r>
            <a:r>
              <a:rPr lang="en-US" sz="2400" b="1" dirty="0">
                <a:solidFill>
                  <a:srgbClr val="C00000"/>
                </a:solidFill>
                <a:latin typeface="Arial" pitchFamily="34" charset="0"/>
                <a:cs typeface="Arial" pitchFamily="34" charset="0"/>
              </a:rPr>
              <a:t>(2 </a:t>
            </a:r>
            <a:r>
              <a:rPr lang="en-US" sz="2400" b="1" dirty="0" smtClean="0">
                <a:solidFill>
                  <a:srgbClr val="C00000"/>
                </a:solidFill>
                <a:latin typeface="Arial" pitchFamily="34" charset="0"/>
                <a:cs typeface="Arial" pitchFamily="34" charset="0"/>
              </a:rPr>
              <a:t>Peter </a:t>
            </a:r>
            <a:r>
              <a:rPr lang="en-US" sz="2400" b="1" dirty="0">
                <a:solidFill>
                  <a:srgbClr val="C00000"/>
                </a:solidFill>
                <a:latin typeface="Arial" pitchFamily="34" charset="0"/>
                <a:cs typeface="Arial" pitchFamily="34" charset="0"/>
              </a:rPr>
              <a:t>2:19)</a:t>
            </a:r>
          </a:p>
          <a:p>
            <a:pPr>
              <a:lnSpc>
                <a:spcPct val="145000"/>
              </a:lnSpc>
              <a:buClr>
                <a:srgbClr val="C00000"/>
              </a:buClr>
              <a:buFont typeface="Wingdings" pitchFamily="28" charset="2"/>
              <a:buChar char="è"/>
            </a:pPr>
            <a:r>
              <a:rPr lang="en-US" sz="2800" dirty="0">
                <a:latin typeface="Arial" pitchFamily="34" charset="0"/>
                <a:cs typeface="Arial" pitchFamily="34" charset="0"/>
              </a:rPr>
              <a:t>Something to be Hated </a:t>
            </a:r>
            <a:r>
              <a:rPr lang="en-US" sz="2400" b="1" dirty="0" smtClean="0">
                <a:solidFill>
                  <a:srgbClr val="C00000"/>
                </a:solidFill>
                <a:latin typeface="Arial" pitchFamily="34" charset="0"/>
                <a:cs typeface="Arial" pitchFamily="34" charset="0"/>
              </a:rPr>
              <a:t>(Proverbs 6:16,17)</a:t>
            </a:r>
            <a:endParaRPr lang="en-US" sz="2400" b="1" dirty="0">
              <a:solidFill>
                <a:srgbClr val="C00000"/>
              </a:solidFill>
              <a:latin typeface="Arial" pitchFamily="34" charset="0"/>
              <a:cs typeface="Arial" pitchFamily="34" charset="0"/>
            </a:endParaRPr>
          </a:p>
          <a:p>
            <a:pPr>
              <a:lnSpc>
                <a:spcPct val="145000"/>
              </a:lnSpc>
              <a:buClr>
                <a:srgbClr val="C00000"/>
              </a:buClr>
              <a:buFont typeface="Wingdings" pitchFamily="28" charset="2"/>
              <a:buChar char="è"/>
            </a:pPr>
            <a:r>
              <a:rPr lang="en-US" sz="2800" dirty="0">
                <a:latin typeface="Arial" pitchFamily="34" charset="0"/>
                <a:cs typeface="Arial" pitchFamily="34" charset="0"/>
              </a:rPr>
              <a:t>Abomination </a:t>
            </a:r>
            <a:r>
              <a:rPr lang="en-US" sz="2400" b="1" dirty="0" smtClean="0">
                <a:solidFill>
                  <a:srgbClr val="C00000"/>
                </a:solidFill>
                <a:latin typeface="Arial" pitchFamily="34" charset="0"/>
                <a:cs typeface="Arial" pitchFamily="34" charset="0"/>
              </a:rPr>
              <a:t>(Jeremiah </a:t>
            </a:r>
            <a:r>
              <a:rPr lang="en-US" sz="2400" b="1" dirty="0">
                <a:solidFill>
                  <a:srgbClr val="C00000"/>
                </a:solidFill>
                <a:latin typeface="Arial" pitchFamily="34" charset="0"/>
                <a:cs typeface="Arial" pitchFamily="34" charset="0"/>
              </a:rPr>
              <a:t>44:4)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wipe(up)">
                                      <p:cBhvr>
                                        <p:cTn id="7" dur="500"/>
                                        <p:tgtEl>
                                          <p:spTgt spid="20484">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0484">
                                            <p:txEl>
                                              <p:pRg st="1" end="1"/>
                                            </p:txEl>
                                          </p:spTgt>
                                        </p:tgtEl>
                                        <p:attrNameLst>
                                          <p:attrName>style.visibility</p:attrName>
                                        </p:attrNameLst>
                                      </p:cBhvr>
                                      <p:to>
                                        <p:strVal val="visible"/>
                                      </p:to>
                                    </p:set>
                                    <p:animEffect transition="in" filter="wipe(up)">
                                      <p:cBhvr>
                                        <p:cTn id="11" dur="500"/>
                                        <p:tgtEl>
                                          <p:spTgt spid="20484">
                                            <p:txEl>
                                              <p:pRg st="1" end="1"/>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0484">
                                            <p:txEl>
                                              <p:pRg st="2" end="2"/>
                                            </p:txEl>
                                          </p:spTgt>
                                        </p:tgtEl>
                                        <p:attrNameLst>
                                          <p:attrName>style.visibility</p:attrName>
                                        </p:attrNameLst>
                                      </p:cBhvr>
                                      <p:to>
                                        <p:strVal val="visible"/>
                                      </p:to>
                                    </p:set>
                                    <p:animEffect transition="in" filter="wipe(up)">
                                      <p:cBhvr>
                                        <p:cTn id="15" dur="500"/>
                                        <p:tgtEl>
                                          <p:spTgt spid="20484">
                                            <p:txEl>
                                              <p:pRg st="2" end="2"/>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0484">
                                            <p:txEl>
                                              <p:pRg st="3" end="3"/>
                                            </p:txEl>
                                          </p:spTgt>
                                        </p:tgtEl>
                                        <p:attrNameLst>
                                          <p:attrName>style.visibility</p:attrName>
                                        </p:attrNameLst>
                                      </p:cBhvr>
                                      <p:to>
                                        <p:strVal val="visible"/>
                                      </p:to>
                                    </p:set>
                                    <p:animEffect transition="in" filter="wipe(up)">
                                      <p:cBhvr>
                                        <p:cTn id="19" dur="500"/>
                                        <p:tgtEl>
                                          <p:spTgt spid="20484">
                                            <p:txEl>
                                              <p:pRg st="3" end="3"/>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0484">
                                            <p:txEl>
                                              <p:pRg st="4" end="4"/>
                                            </p:txEl>
                                          </p:spTgt>
                                        </p:tgtEl>
                                        <p:attrNameLst>
                                          <p:attrName>style.visibility</p:attrName>
                                        </p:attrNameLst>
                                      </p:cBhvr>
                                      <p:to>
                                        <p:strVal val="visible"/>
                                      </p:to>
                                    </p:set>
                                    <p:animEffect transition="in" filter="wipe(up)">
                                      <p:cBhvr>
                                        <p:cTn id="23" dur="500"/>
                                        <p:tgtEl>
                                          <p:spTgt spid="20484">
                                            <p:txEl>
                                              <p:pRg st="4" end="4"/>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0484">
                                            <p:txEl>
                                              <p:pRg st="5" end="5"/>
                                            </p:txEl>
                                          </p:spTgt>
                                        </p:tgtEl>
                                        <p:attrNameLst>
                                          <p:attrName>style.visibility</p:attrName>
                                        </p:attrNameLst>
                                      </p:cBhvr>
                                      <p:to>
                                        <p:strVal val="visible"/>
                                      </p:to>
                                    </p:set>
                                    <p:animEffect transition="in" filter="wipe(up)">
                                      <p:cBhvr>
                                        <p:cTn id="27" dur="500"/>
                                        <p:tgtEl>
                                          <p:spTgt spid="20484">
                                            <p:txEl>
                                              <p:pRg st="5" end="5"/>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0484">
                                            <p:txEl>
                                              <p:pRg st="6" end="6"/>
                                            </p:txEl>
                                          </p:spTgt>
                                        </p:tgtEl>
                                        <p:attrNameLst>
                                          <p:attrName>style.visibility</p:attrName>
                                        </p:attrNameLst>
                                      </p:cBhvr>
                                      <p:to>
                                        <p:strVal val="visible"/>
                                      </p:to>
                                    </p:set>
                                    <p:animEffect transition="in" filter="wipe(up)">
                                      <p:cBhvr>
                                        <p:cTn id="31" dur="500"/>
                                        <p:tgtEl>
                                          <p:spTgt spid="20484">
                                            <p:txEl>
                                              <p:pRg st="6" end="6"/>
                                            </p:txEl>
                                          </p:spTgt>
                                        </p:tgtEl>
                                      </p:cBhvr>
                                    </p:animEffect>
                                  </p:childTnLst>
                                </p:cTn>
                              </p:par>
                            </p:childTnLst>
                          </p:cTn>
                        </p:par>
                        <p:par>
                          <p:cTn id="32" fill="hold">
                            <p:stCondLst>
                              <p:cond delay="3500"/>
                            </p:stCondLst>
                            <p:childTnLst>
                              <p:par>
                                <p:cTn id="33" presetID="22" presetClass="entr" presetSubtype="1" fill="hold" nodeType="afterEffect">
                                  <p:stCondLst>
                                    <p:cond delay="0"/>
                                  </p:stCondLst>
                                  <p:childTnLst>
                                    <p:set>
                                      <p:cBhvr>
                                        <p:cTn id="34" dur="1" fill="hold">
                                          <p:stCondLst>
                                            <p:cond delay="0"/>
                                          </p:stCondLst>
                                        </p:cTn>
                                        <p:tgtEl>
                                          <p:spTgt spid="20484">
                                            <p:txEl>
                                              <p:pRg st="7" end="7"/>
                                            </p:txEl>
                                          </p:spTgt>
                                        </p:tgtEl>
                                        <p:attrNameLst>
                                          <p:attrName>style.visibility</p:attrName>
                                        </p:attrNameLst>
                                      </p:cBhvr>
                                      <p:to>
                                        <p:strVal val="visible"/>
                                      </p:to>
                                    </p:set>
                                    <p:animEffect transition="in" filter="wipe(up)">
                                      <p:cBhvr>
                                        <p:cTn id="35" dur="500"/>
                                        <p:tgtEl>
                                          <p:spTgt spid="20484">
                                            <p:txEl>
                                              <p:pRg st="7" end="7"/>
                                            </p:txEl>
                                          </p:spTgt>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20484">
                                            <p:txEl>
                                              <p:pRg st="8" end="8"/>
                                            </p:txEl>
                                          </p:spTgt>
                                        </p:tgtEl>
                                        <p:attrNameLst>
                                          <p:attrName>style.visibility</p:attrName>
                                        </p:attrNameLst>
                                      </p:cBhvr>
                                      <p:to>
                                        <p:strVal val="visible"/>
                                      </p:to>
                                    </p:set>
                                    <p:animEffect transition="in" filter="wipe(up)">
                                      <p:cBhvr>
                                        <p:cTn id="39" dur="500"/>
                                        <p:tgtEl>
                                          <p:spTgt spid="2048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Bible 03"/>
          <p:cNvPicPr>
            <a:picLocks noChangeAspect="1" noChangeArrowheads="1"/>
          </p:cNvPicPr>
          <p:nvPr/>
        </p:nvPicPr>
        <p:blipFill>
          <a:blip r:embed="rId3" cstate="print">
            <a:grayscl/>
          </a:blip>
          <a:srcRect l="-2956" r="-493"/>
          <a:stretch>
            <a:fillRect/>
          </a:stretch>
        </p:blipFill>
        <p:spPr bwMode="auto">
          <a:xfrm>
            <a:off x="76200" y="76200"/>
            <a:ext cx="1447800" cy="6705600"/>
          </a:xfrm>
          <a:prstGeom prst="rect">
            <a:avLst/>
          </a:prstGeom>
          <a:noFill/>
          <a:ln w="9525">
            <a:noFill/>
            <a:miter lim="800000"/>
            <a:headEnd/>
            <a:tailEnd/>
          </a:ln>
        </p:spPr>
      </p:pic>
      <p:sp>
        <p:nvSpPr>
          <p:cNvPr id="21507" name="Text Box 3"/>
          <p:cNvSpPr txBox="1">
            <a:spLocks noChangeArrowheads="1"/>
          </p:cNvSpPr>
          <p:nvPr/>
        </p:nvSpPr>
        <p:spPr bwMode="auto">
          <a:xfrm>
            <a:off x="1524000" y="101025"/>
            <a:ext cx="7391400" cy="584775"/>
          </a:xfrm>
          <a:prstGeom prst="rect">
            <a:avLst/>
          </a:prstGeom>
          <a:solidFill>
            <a:schemeClr val="tx1"/>
          </a:solidFill>
          <a:ln w="9525">
            <a:solidFill>
              <a:srgbClr val="C00000"/>
            </a:solidFill>
            <a:miter lim="800000"/>
            <a:headEnd/>
            <a:tailEnd/>
          </a:ln>
          <a:effectLst/>
        </p:spPr>
        <p:txBody>
          <a:bodyPr>
            <a:spAutoFit/>
          </a:bodyPr>
          <a:lstStyle/>
          <a:p>
            <a:pPr>
              <a:spcBef>
                <a:spcPct val="50000"/>
              </a:spcBef>
            </a:pPr>
            <a:r>
              <a:rPr lang="en-US" sz="3200" b="1" dirty="0">
                <a:solidFill>
                  <a:schemeClr val="bg1">
                    <a:lumMod val="95000"/>
                  </a:schemeClr>
                </a:solidFill>
                <a:latin typeface="Arial" pitchFamily="34" charset="0"/>
                <a:cs typeface="Arial" pitchFamily="34" charset="0"/>
              </a:rPr>
              <a:t>The </a:t>
            </a:r>
            <a:r>
              <a:rPr lang="en-US" sz="3200" b="1" dirty="0" smtClean="0">
                <a:solidFill>
                  <a:schemeClr val="bg1">
                    <a:lumMod val="95000"/>
                  </a:schemeClr>
                </a:solidFill>
                <a:latin typeface="Arial" pitchFamily="34" charset="0"/>
                <a:cs typeface="Arial" pitchFamily="34" charset="0"/>
              </a:rPr>
              <a:t>cure for sin is conditional</a:t>
            </a:r>
            <a:endParaRPr lang="en-US" sz="3200" b="1" dirty="0">
              <a:solidFill>
                <a:schemeClr val="bg1">
                  <a:lumMod val="95000"/>
                </a:schemeClr>
              </a:solidFill>
              <a:latin typeface="Arial" pitchFamily="34" charset="0"/>
              <a:cs typeface="Arial" pitchFamily="34" charset="0"/>
            </a:endParaRPr>
          </a:p>
        </p:txBody>
      </p:sp>
      <p:sp>
        <p:nvSpPr>
          <p:cNvPr id="21509" name="Text Box 5"/>
          <p:cNvSpPr txBox="1">
            <a:spLocks noChangeArrowheads="1"/>
          </p:cNvSpPr>
          <p:nvPr/>
        </p:nvSpPr>
        <p:spPr bwMode="auto">
          <a:xfrm>
            <a:off x="1539875" y="838200"/>
            <a:ext cx="3451586" cy="461665"/>
          </a:xfrm>
          <a:prstGeom prst="rect">
            <a:avLst/>
          </a:prstGeom>
          <a:solidFill>
            <a:srgbClr val="F2F2F2">
              <a:alpha val="80000"/>
            </a:srgbClr>
          </a:solidFill>
          <a:ln w="9525">
            <a:solidFill>
              <a:srgbClr val="C00000"/>
            </a:solidFill>
            <a:miter lim="800000"/>
            <a:headEnd/>
            <a:tailEnd/>
          </a:ln>
          <a:effectLst/>
        </p:spPr>
        <p:txBody>
          <a:bodyPr wrap="none">
            <a:spAutoFit/>
          </a:bodyPr>
          <a:lstStyle/>
          <a:p>
            <a:r>
              <a:rPr lang="en-US" sz="2400" b="1" dirty="0">
                <a:latin typeface="Arial" pitchFamily="34" charset="0"/>
                <a:cs typeface="Arial" pitchFamily="34" charset="0"/>
              </a:rPr>
              <a:t>Snake-bitten Israelites</a:t>
            </a:r>
          </a:p>
        </p:txBody>
      </p:sp>
      <p:sp>
        <p:nvSpPr>
          <p:cNvPr id="21510" name="Text Box 6"/>
          <p:cNvSpPr txBox="1">
            <a:spLocks noChangeArrowheads="1"/>
          </p:cNvSpPr>
          <p:nvPr/>
        </p:nvSpPr>
        <p:spPr bwMode="auto">
          <a:xfrm>
            <a:off x="1524000" y="1447800"/>
            <a:ext cx="2682145" cy="461665"/>
          </a:xfrm>
          <a:prstGeom prst="rect">
            <a:avLst/>
          </a:prstGeom>
          <a:solidFill>
            <a:srgbClr val="F2F2F2">
              <a:alpha val="80000"/>
            </a:srgbClr>
          </a:solidFill>
          <a:ln w="9525">
            <a:solidFill>
              <a:srgbClr val="C00000"/>
            </a:solidFill>
            <a:miter lim="800000"/>
            <a:headEnd/>
            <a:tailEnd/>
          </a:ln>
          <a:effectLst/>
        </p:spPr>
        <p:txBody>
          <a:bodyPr wrap="none">
            <a:spAutoFit/>
          </a:bodyPr>
          <a:lstStyle/>
          <a:p>
            <a:r>
              <a:rPr lang="en-US" sz="2400" b="1" dirty="0">
                <a:latin typeface="Arial" pitchFamily="34" charset="0"/>
                <a:cs typeface="Arial" pitchFamily="34" charset="0"/>
              </a:rPr>
              <a:t>Leprous Naaman</a:t>
            </a:r>
          </a:p>
        </p:txBody>
      </p:sp>
      <p:sp>
        <p:nvSpPr>
          <p:cNvPr id="21511" name="Text Box 7"/>
          <p:cNvSpPr txBox="1">
            <a:spLocks noChangeArrowheads="1"/>
          </p:cNvSpPr>
          <p:nvPr/>
        </p:nvSpPr>
        <p:spPr bwMode="auto">
          <a:xfrm>
            <a:off x="7129463" y="838200"/>
            <a:ext cx="1915909" cy="369332"/>
          </a:xfrm>
          <a:prstGeom prst="rect">
            <a:avLst/>
          </a:prstGeom>
          <a:solidFill>
            <a:srgbClr val="F2F2F2">
              <a:alpha val="80000"/>
            </a:srgbClr>
          </a:solidFill>
          <a:ln w="9525">
            <a:solidFill>
              <a:srgbClr val="FF0000"/>
            </a:solidFill>
            <a:miter lim="800000"/>
            <a:headEnd/>
            <a:tailEnd/>
          </a:ln>
          <a:effectLst/>
        </p:spPr>
        <p:txBody>
          <a:bodyPr wrap="none">
            <a:spAutoFit/>
          </a:bodyPr>
          <a:lstStyle/>
          <a:p>
            <a:r>
              <a:rPr lang="en-US" b="1" dirty="0" smtClean="0">
                <a:solidFill>
                  <a:srgbClr val="C00000"/>
                </a:solidFill>
                <a:latin typeface="Arial" pitchFamily="34" charset="0"/>
                <a:cs typeface="Arial" pitchFamily="34" charset="0"/>
              </a:rPr>
              <a:t>Numbers </a:t>
            </a:r>
            <a:r>
              <a:rPr lang="en-US" b="1" dirty="0">
                <a:solidFill>
                  <a:srgbClr val="C00000"/>
                </a:solidFill>
                <a:latin typeface="Arial" pitchFamily="34" charset="0"/>
                <a:cs typeface="Arial" pitchFamily="34" charset="0"/>
              </a:rPr>
              <a:t>21:8-9</a:t>
            </a:r>
          </a:p>
        </p:txBody>
      </p:sp>
      <p:sp>
        <p:nvSpPr>
          <p:cNvPr id="21512" name="Text Box 8"/>
          <p:cNvSpPr txBox="1">
            <a:spLocks noChangeArrowheads="1"/>
          </p:cNvSpPr>
          <p:nvPr/>
        </p:nvSpPr>
        <p:spPr bwMode="auto">
          <a:xfrm>
            <a:off x="7265988" y="1447800"/>
            <a:ext cx="1544012" cy="369332"/>
          </a:xfrm>
          <a:prstGeom prst="rect">
            <a:avLst/>
          </a:prstGeom>
          <a:solidFill>
            <a:srgbClr val="F2F2F2">
              <a:alpha val="80000"/>
            </a:srgbClr>
          </a:solidFill>
          <a:ln w="9525">
            <a:solidFill>
              <a:srgbClr val="FF0000"/>
            </a:solidFill>
            <a:miter lim="800000"/>
            <a:headEnd/>
            <a:tailEnd/>
          </a:ln>
          <a:effectLst/>
        </p:spPr>
        <p:txBody>
          <a:bodyPr wrap="none">
            <a:spAutoFit/>
          </a:bodyPr>
          <a:lstStyle/>
          <a:p>
            <a:r>
              <a:rPr lang="en-US" b="1" dirty="0">
                <a:solidFill>
                  <a:srgbClr val="C00000"/>
                </a:solidFill>
                <a:latin typeface="Arial" pitchFamily="34" charset="0"/>
                <a:cs typeface="Arial" pitchFamily="34" charset="0"/>
              </a:rPr>
              <a:t>2 </a:t>
            </a:r>
            <a:r>
              <a:rPr lang="en-US" b="1" dirty="0" smtClean="0">
                <a:solidFill>
                  <a:srgbClr val="C00000"/>
                </a:solidFill>
                <a:latin typeface="Arial" pitchFamily="34" charset="0"/>
                <a:cs typeface="Arial" pitchFamily="34" charset="0"/>
              </a:rPr>
              <a:t>Kings 5:10</a:t>
            </a:r>
            <a:endParaRPr lang="en-US" b="1" dirty="0">
              <a:solidFill>
                <a:srgbClr val="C00000"/>
              </a:solidFill>
              <a:latin typeface="Arial" pitchFamily="34" charset="0"/>
              <a:cs typeface="Arial" pitchFamily="34" charset="0"/>
            </a:endParaRPr>
          </a:p>
        </p:txBody>
      </p:sp>
      <p:sp>
        <p:nvSpPr>
          <p:cNvPr id="21513" name="Text Box 9"/>
          <p:cNvSpPr txBox="1">
            <a:spLocks noChangeArrowheads="1"/>
          </p:cNvSpPr>
          <p:nvPr/>
        </p:nvSpPr>
        <p:spPr bwMode="auto">
          <a:xfrm>
            <a:off x="5486400" y="838200"/>
            <a:ext cx="736099" cy="369332"/>
          </a:xfrm>
          <a:prstGeom prst="rect">
            <a:avLst/>
          </a:prstGeom>
          <a:solidFill>
            <a:srgbClr val="C00000">
              <a:alpha val="80000"/>
            </a:srgbClr>
          </a:solidFill>
          <a:ln w="12700">
            <a:solidFill>
              <a:schemeClr val="tx1"/>
            </a:solidFill>
            <a:miter lim="800000"/>
            <a:headEnd/>
            <a:tailEnd/>
          </a:ln>
          <a:effectLst/>
        </p:spPr>
        <p:txBody>
          <a:bodyPr wrap="none">
            <a:spAutoFit/>
          </a:bodyPr>
          <a:lstStyle/>
          <a:p>
            <a:r>
              <a:rPr lang="en-US" b="1" dirty="0">
                <a:latin typeface="Arial" pitchFamily="34" charset="0"/>
                <a:cs typeface="Arial" pitchFamily="34" charset="0"/>
              </a:rPr>
              <a:t>Look</a:t>
            </a:r>
          </a:p>
        </p:txBody>
      </p:sp>
      <p:sp>
        <p:nvSpPr>
          <p:cNvPr id="21514" name="Text Box 10"/>
          <p:cNvSpPr txBox="1">
            <a:spLocks noChangeArrowheads="1"/>
          </p:cNvSpPr>
          <p:nvPr/>
        </p:nvSpPr>
        <p:spPr bwMode="auto">
          <a:xfrm>
            <a:off x="5165725" y="1447800"/>
            <a:ext cx="556563" cy="369332"/>
          </a:xfrm>
          <a:prstGeom prst="rect">
            <a:avLst/>
          </a:prstGeom>
          <a:solidFill>
            <a:srgbClr val="C00000">
              <a:alpha val="80000"/>
            </a:srgbClr>
          </a:solidFill>
          <a:ln w="12700">
            <a:solidFill>
              <a:schemeClr val="tx1"/>
            </a:solidFill>
            <a:miter lim="800000"/>
            <a:headEnd/>
            <a:tailEnd/>
          </a:ln>
          <a:effectLst/>
        </p:spPr>
        <p:txBody>
          <a:bodyPr wrap="none">
            <a:spAutoFit/>
          </a:bodyPr>
          <a:lstStyle/>
          <a:p>
            <a:r>
              <a:rPr lang="en-US" b="1" dirty="0">
                <a:latin typeface="Arial" pitchFamily="34" charset="0"/>
                <a:cs typeface="Arial" pitchFamily="34" charset="0"/>
              </a:rPr>
              <a:t>Dip</a:t>
            </a:r>
          </a:p>
        </p:txBody>
      </p:sp>
      <p:cxnSp>
        <p:nvCxnSpPr>
          <p:cNvPr id="21516" name="AutoShape 12"/>
          <p:cNvCxnSpPr>
            <a:cxnSpLocks noChangeShapeType="1"/>
            <a:stCxn id="21509" idx="3"/>
            <a:endCxn id="21513" idx="1"/>
          </p:cNvCxnSpPr>
          <p:nvPr/>
        </p:nvCxnSpPr>
        <p:spPr bwMode="auto">
          <a:xfrm flipV="1">
            <a:off x="4991461" y="1022866"/>
            <a:ext cx="494939" cy="46167"/>
          </a:xfrm>
          <a:prstGeom prst="straightConnector1">
            <a:avLst/>
          </a:prstGeom>
          <a:noFill/>
          <a:ln w="28575">
            <a:solidFill>
              <a:schemeClr val="tx1"/>
            </a:solidFill>
            <a:round/>
            <a:headEnd/>
            <a:tailEnd/>
          </a:ln>
          <a:effectLst/>
        </p:spPr>
      </p:cxnSp>
      <p:cxnSp>
        <p:nvCxnSpPr>
          <p:cNvPr id="21517" name="AutoShape 13"/>
          <p:cNvCxnSpPr>
            <a:cxnSpLocks noChangeShapeType="1"/>
            <a:stCxn id="21513" idx="3"/>
            <a:endCxn id="21511" idx="1"/>
          </p:cNvCxnSpPr>
          <p:nvPr/>
        </p:nvCxnSpPr>
        <p:spPr bwMode="auto">
          <a:xfrm>
            <a:off x="6222499" y="1022866"/>
            <a:ext cx="906964" cy="1588"/>
          </a:xfrm>
          <a:prstGeom prst="straightConnector1">
            <a:avLst/>
          </a:prstGeom>
          <a:noFill/>
          <a:ln w="28575">
            <a:solidFill>
              <a:schemeClr val="tx1"/>
            </a:solidFill>
            <a:round/>
            <a:headEnd/>
            <a:tailEnd type="triangle" w="med" len="med"/>
          </a:ln>
          <a:effectLst/>
        </p:spPr>
      </p:cxnSp>
      <p:cxnSp>
        <p:nvCxnSpPr>
          <p:cNvPr id="21518" name="AutoShape 14"/>
          <p:cNvCxnSpPr>
            <a:cxnSpLocks noChangeShapeType="1"/>
            <a:stCxn id="21510" idx="3"/>
            <a:endCxn id="21514" idx="1"/>
          </p:cNvCxnSpPr>
          <p:nvPr/>
        </p:nvCxnSpPr>
        <p:spPr bwMode="auto">
          <a:xfrm flipV="1">
            <a:off x="4206145" y="1632466"/>
            <a:ext cx="959580" cy="46167"/>
          </a:xfrm>
          <a:prstGeom prst="straightConnector1">
            <a:avLst/>
          </a:prstGeom>
          <a:noFill/>
          <a:ln w="28575">
            <a:solidFill>
              <a:schemeClr val="tx1"/>
            </a:solidFill>
            <a:round/>
            <a:headEnd/>
            <a:tailEnd/>
          </a:ln>
          <a:effectLst/>
        </p:spPr>
      </p:cxnSp>
      <p:cxnSp>
        <p:nvCxnSpPr>
          <p:cNvPr id="21519" name="AutoShape 15"/>
          <p:cNvCxnSpPr>
            <a:cxnSpLocks noChangeShapeType="1"/>
            <a:stCxn id="21514" idx="3"/>
            <a:endCxn id="21512" idx="1"/>
          </p:cNvCxnSpPr>
          <p:nvPr/>
        </p:nvCxnSpPr>
        <p:spPr bwMode="auto">
          <a:xfrm>
            <a:off x="5722288" y="1632466"/>
            <a:ext cx="1543700" cy="1588"/>
          </a:xfrm>
          <a:prstGeom prst="straightConnector1">
            <a:avLst/>
          </a:prstGeom>
          <a:noFill/>
          <a:ln w="28575">
            <a:solidFill>
              <a:schemeClr val="tx1"/>
            </a:solidFill>
            <a:round/>
            <a:headEnd/>
            <a:tailEnd type="triangle" w="med" len="med"/>
          </a:ln>
          <a:effectLst/>
        </p:spPr>
      </p:cxnSp>
      <p:sp>
        <p:nvSpPr>
          <p:cNvPr id="21520" name="Text Box 16"/>
          <p:cNvSpPr txBox="1">
            <a:spLocks noChangeArrowheads="1"/>
          </p:cNvSpPr>
          <p:nvPr/>
        </p:nvSpPr>
        <p:spPr bwMode="auto">
          <a:xfrm>
            <a:off x="1600200" y="2057400"/>
            <a:ext cx="7239000" cy="523220"/>
          </a:xfrm>
          <a:prstGeom prst="rect">
            <a:avLst/>
          </a:prstGeom>
          <a:solidFill>
            <a:schemeClr val="tx1"/>
          </a:solidFill>
          <a:ln w="9525">
            <a:solidFill>
              <a:srgbClr val="C00000"/>
            </a:solidFill>
            <a:miter lim="800000"/>
            <a:headEnd/>
            <a:tailEnd/>
          </a:ln>
          <a:effectLst/>
        </p:spPr>
        <p:txBody>
          <a:bodyPr>
            <a:spAutoFit/>
          </a:bodyPr>
          <a:lstStyle/>
          <a:p>
            <a:pPr algn="ctr">
              <a:spcBef>
                <a:spcPct val="50000"/>
              </a:spcBef>
            </a:pPr>
            <a:r>
              <a:rPr lang="en-US" sz="2800" b="1" dirty="0">
                <a:solidFill>
                  <a:schemeClr val="bg1">
                    <a:lumMod val="95000"/>
                  </a:schemeClr>
                </a:solidFill>
                <a:latin typeface="Arial" pitchFamily="34" charset="0"/>
                <a:cs typeface="Arial" pitchFamily="34" charset="0"/>
              </a:rPr>
              <a:t>Sinners Today Must Obey the Conditions</a:t>
            </a:r>
          </a:p>
        </p:txBody>
      </p:sp>
      <p:sp>
        <p:nvSpPr>
          <p:cNvPr id="21522" name="Text Box 18"/>
          <p:cNvSpPr txBox="1">
            <a:spLocks noChangeArrowheads="1"/>
          </p:cNvSpPr>
          <p:nvPr/>
        </p:nvSpPr>
        <p:spPr bwMode="auto">
          <a:xfrm>
            <a:off x="2057400" y="3276600"/>
            <a:ext cx="1261884" cy="369332"/>
          </a:xfrm>
          <a:prstGeom prst="rect">
            <a:avLst/>
          </a:prstGeom>
          <a:solidFill>
            <a:srgbClr val="F2F2F2">
              <a:alpha val="80000"/>
            </a:srgbClr>
          </a:solidFill>
          <a:ln w="9525">
            <a:noFill/>
            <a:miter lim="800000"/>
            <a:headEnd/>
            <a:tailEnd/>
          </a:ln>
          <a:effectLst/>
        </p:spPr>
        <p:txBody>
          <a:bodyPr wrap="none">
            <a:spAutoFit/>
          </a:bodyPr>
          <a:lstStyle/>
          <a:p>
            <a:r>
              <a:rPr lang="en-US" b="1" dirty="0">
                <a:solidFill>
                  <a:srgbClr val="C00000"/>
                </a:solidFill>
                <a:latin typeface="Arial" pitchFamily="34" charset="0"/>
                <a:cs typeface="Arial" pitchFamily="34" charset="0"/>
              </a:rPr>
              <a:t>John 8:24</a:t>
            </a:r>
          </a:p>
        </p:txBody>
      </p:sp>
      <p:sp>
        <p:nvSpPr>
          <p:cNvPr id="21523" name="Text Box 19"/>
          <p:cNvSpPr txBox="1">
            <a:spLocks noChangeArrowheads="1"/>
          </p:cNvSpPr>
          <p:nvPr/>
        </p:nvSpPr>
        <p:spPr bwMode="auto">
          <a:xfrm>
            <a:off x="6891338" y="3276600"/>
            <a:ext cx="1210588" cy="369332"/>
          </a:xfrm>
          <a:prstGeom prst="rect">
            <a:avLst/>
          </a:prstGeom>
          <a:solidFill>
            <a:srgbClr val="F2F2F2">
              <a:alpha val="80000"/>
            </a:srgbClr>
          </a:solidFill>
          <a:ln w="9525">
            <a:noFill/>
            <a:miter lim="800000"/>
            <a:headEnd/>
            <a:tailEnd/>
          </a:ln>
          <a:effectLst/>
        </p:spPr>
        <p:txBody>
          <a:bodyPr wrap="none">
            <a:spAutoFit/>
          </a:bodyPr>
          <a:lstStyle/>
          <a:p>
            <a:r>
              <a:rPr lang="en-US" b="1" dirty="0">
                <a:solidFill>
                  <a:srgbClr val="C00000"/>
                </a:solidFill>
                <a:latin typeface="Arial" pitchFamily="34" charset="0"/>
                <a:cs typeface="Arial" pitchFamily="34" charset="0"/>
              </a:rPr>
              <a:t>Acts 8:12</a:t>
            </a:r>
          </a:p>
        </p:txBody>
      </p:sp>
      <p:sp>
        <p:nvSpPr>
          <p:cNvPr id="21524" name="Text Box 20"/>
          <p:cNvSpPr txBox="1">
            <a:spLocks noChangeArrowheads="1"/>
          </p:cNvSpPr>
          <p:nvPr/>
        </p:nvSpPr>
        <p:spPr bwMode="auto">
          <a:xfrm>
            <a:off x="4800600" y="3263900"/>
            <a:ext cx="992579" cy="369332"/>
          </a:xfrm>
          <a:prstGeom prst="rect">
            <a:avLst/>
          </a:prstGeom>
          <a:solidFill>
            <a:srgbClr val="C00000">
              <a:alpha val="80000"/>
            </a:srgbClr>
          </a:solidFill>
          <a:ln w="12700">
            <a:solidFill>
              <a:schemeClr val="tx1"/>
            </a:solidFill>
            <a:miter lim="800000"/>
            <a:headEnd/>
            <a:tailEnd/>
          </a:ln>
          <a:effectLst/>
        </p:spPr>
        <p:txBody>
          <a:bodyPr wrap="none">
            <a:spAutoFit/>
          </a:bodyPr>
          <a:lstStyle/>
          <a:p>
            <a:r>
              <a:rPr lang="en-US" b="1" dirty="0">
                <a:latin typeface="Arial" pitchFamily="34" charset="0"/>
                <a:cs typeface="Arial" pitchFamily="34" charset="0"/>
              </a:rPr>
              <a:t>Believe</a:t>
            </a:r>
          </a:p>
        </p:txBody>
      </p:sp>
      <p:cxnSp>
        <p:nvCxnSpPr>
          <p:cNvPr id="21525" name="AutoShape 21"/>
          <p:cNvCxnSpPr>
            <a:cxnSpLocks noChangeShapeType="1"/>
            <a:stCxn id="21522" idx="3"/>
            <a:endCxn id="21524" idx="1"/>
          </p:cNvCxnSpPr>
          <p:nvPr/>
        </p:nvCxnSpPr>
        <p:spPr bwMode="auto">
          <a:xfrm flipV="1">
            <a:off x="3319284" y="3448566"/>
            <a:ext cx="1481316" cy="12700"/>
          </a:xfrm>
          <a:prstGeom prst="straightConnector1">
            <a:avLst/>
          </a:prstGeom>
          <a:noFill/>
          <a:ln w="28575">
            <a:solidFill>
              <a:schemeClr val="tx1"/>
            </a:solidFill>
            <a:round/>
            <a:headEnd/>
            <a:tailEnd/>
          </a:ln>
          <a:effectLst/>
        </p:spPr>
      </p:cxnSp>
      <p:cxnSp>
        <p:nvCxnSpPr>
          <p:cNvPr id="21526" name="AutoShape 22"/>
          <p:cNvCxnSpPr>
            <a:cxnSpLocks noChangeShapeType="1"/>
            <a:stCxn id="21524" idx="3"/>
            <a:endCxn id="21523" idx="1"/>
          </p:cNvCxnSpPr>
          <p:nvPr/>
        </p:nvCxnSpPr>
        <p:spPr bwMode="auto">
          <a:xfrm>
            <a:off x="5793179" y="3448566"/>
            <a:ext cx="1098159" cy="12700"/>
          </a:xfrm>
          <a:prstGeom prst="straightConnector1">
            <a:avLst/>
          </a:prstGeom>
          <a:noFill/>
          <a:ln w="28575">
            <a:solidFill>
              <a:schemeClr val="tx1"/>
            </a:solidFill>
            <a:round/>
            <a:headEnd/>
            <a:tailEnd type="triangle" w="med" len="med"/>
          </a:ln>
          <a:effectLst/>
        </p:spPr>
      </p:cxnSp>
      <p:sp>
        <p:nvSpPr>
          <p:cNvPr id="21527" name="Text Box 23"/>
          <p:cNvSpPr txBox="1">
            <a:spLocks noChangeArrowheads="1"/>
          </p:cNvSpPr>
          <p:nvPr/>
        </p:nvSpPr>
        <p:spPr bwMode="auto">
          <a:xfrm>
            <a:off x="2057400" y="3898900"/>
            <a:ext cx="1762021" cy="369332"/>
          </a:xfrm>
          <a:prstGeom prst="rect">
            <a:avLst/>
          </a:prstGeom>
          <a:solidFill>
            <a:srgbClr val="F2F2F2">
              <a:alpha val="80000"/>
            </a:srgbClr>
          </a:solidFill>
          <a:ln w="9525">
            <a:noFill/>
            <a:miter lim="800000"/>
            <a:headEnd/>
            <a:tailEnd/>
          </a:ln>
          <a:effectLst/>
        </p:spPr>
        <p:txBody>
          <a:bodyPr wrap="none">
            <a:spAutoFit/>
          </a:bodyPr>
          <a:lstStyle/>
          <a:p>
            <a:r>
              <a:rPr lang="en-US" b="1" dirty="0" smtClean="0">
                <a:solidFill>
                  <a:srgbClr val="C00000"/>
                </a:solidFill>
                <a:latin typeface="Arial" pitchFamily="34" charset="0"/>
                <a:cs typeface="Arial" pitchFamily="34" charset="0"/>
              </a:rPr>
              <a:t>Matthew </a:t>
            </a:r>
            <a:r>
              <a:rPr lang="en-US" b="1" dirty="0">
                <a:solidFill>
                  <a:srgbClr val="C00000"/>
                </a:solidFill>
                <a:latin typeface="Arial" pitchFamily="34" charset="0"/>
                <a:cs typeface="Arial" pitchFamily="34" charset="0"/>
              </a:rPr>
              <a:t>10:32</a:t>
            </a:r>
          </a:p>
        </p:txBody>
      </p:sp>
      <p:sp>
        <p:nvSpPr>
          <p:cNvPr id="21528" name="Text Box 24"/>
          <p:cNvSpPr txBox="1">
            <a:spLocks noChangeArrowheads="1"/>
          </p:cNvSpPr>
          <p:nvPr/>
        </p:nvSpPr>
        <p:spPr bwMode="auto">
          <a:xfrm>
            <a:off x="6891338" y="3898900"/>
            <a:ext cx="1210588" cy="369332"/>
          </a:xfrm>
          <a:prstGeom prst="rect">
            <a:avLst/>
          </a:prstGeom>
          <a:solidFill>
            <a:srgbClr val="F2F2F2">
              <a:alpha val="80000"/>
            </a:srgbClr>
          </a:solidFill>
          <a:ln w="9525">
            <a:noFill/>
            <a:miter lim="800000"/>
            <a:headEnd/>
            <a:tailEnd/>
          </a:ln>
          <a:effectLst/>
        </p:spPr>
        <p:txBody>
          <a:bodyPr wrap="none">
            <a:spAutoFit/>
          </a:bodyPr>
          <a:lstStyle/>
          <a:p>
            <a:r>
              <a:rPr lang="en-US" b="1" dirty="0">
                <a:solidFill>
                  <a:srgbClr val="C00000"/>
                </a:solidFill>
                <a:latin typeface="Arial" pitchFamily="34" charset="0"/>
                <a:cs typeface="Arial" pitchFamily="34" charset="0"/>
              </a:rPr>
              <a:t>Acts 8:37</a:t>
            </a:r>
          </a:p>
        </p:txBody>
      </p:sp>
      <p:sp>
        <p:nvSpPr>
          <p:cNvPr id="21529" name="Text Box 25"/>
          <p:cNvSpPr txBox="1">
            <a:spLocks noChangeArrowheads="1"/>
          </p:cNvSpPr>
          <p:nvPr/>
        </p:nvSpPr>
        <p:spPr bwMode="auto">
          <a:xfrm>
            <a:off x="4724400" y="3886200"/>
            <a:ext cx="1095172" cy="369332"/>
          </a:xfrm>
          <a:prstGeom prst="rect">
            <a:avLst/>
          </a:prstGeom>
          <a:solidFill>
            <a:srgbClr val="C00000">
              <a:alpha val="80000"/>
            </a:srgbClr>
          </a:solidFill>
          <a:ln w="12700">
            <a:solidFill>
              <a:schemeClr val="tx1"/>
            </a:solidFill>
            <a:miter lim="800000"/>
            <a:headEnd/>
            <a:tailEnd/>
          </a:ln>
          <a:effectLst/>
        </p:spPr>
        <p:txBody>
          <a:bodyPr wrap="none">
            <a:spAutoFit/>
          </a:bodyPr>
          <a:lstStyle/>
          <a:p>
            <a:r>
              <a:rPr lang="en-US" b="1" dirty="0">
                <a:latin typeface="Arial" pitchFamily="34" charset="0"/>
                <a:cs typeface="Arial" pitchFamily="34" charset="0"/>
              </a:rPr>
              <a:t>Confess</a:t>
            </a:r>
          </a:p>
        </p:txBody>
      </p:sp>
      <p:cxnSp>
        <p:nvCxnSpPr>
          <p:cNvPr id="21530" name="AutoShape 26"/>
          <p:cNvCxnSpPr>
            <a:cxnSpLocks noChangeShapeType="1"/>
            <a:stCxn id="21527" idx="3"/>
            <a:endCxn id="21529" idx="1"/>
          </p:cNvCxnSpPr>
          <p:nvPr/>
        </p:nvCxnSpPr>
        <p:spPr bwMode="auto">
          <a:xfrm flipV="1">
            <a:off x="3819421" y="4070866"/>
            <a:ext cx="904979" cy="12700"/>
          </a:xfrm>
          <a:prstGeom prst="straightConnector1">
            <a:avLst/>
          </a:prstGeom>
          <a:noFill/>
          <a:ln w="28575">
            <a:solidFill>
              <a:schemeClr val="tx1"/>
            </a:solidFill>
            <a:round/>
            <a:headEnd/>
            <a:tailEnd/>
          </a:ln>
          <a:effectLst/>
        </p:spPr>
      </p:cxnSp>
      <p:cxnSp>
        <p:nvCxnSpPr>
          <p:cNvPr id="21531" name="AutoShape 27"/>
          <p:cNvCxnSpPr>
            <a:cxnSpLocks noChangeShapeType="1"/>
            <a:stCxn id="21529" idx="3"/>
            <a:endCxn id="21528" idx="1"/>
          </p:cNvCxnSpPr>
          <p:nvPr/>
        </p:nvCxnSpPr>
        <p:spPr bwMode="auto">
          <a:xfrm>
            <a:off x="5819572" y="4070866"/>
            <a:ext cx="1071766" cy="12700"/>
          </a:xfrm>
          <a:prstGeom prst="straightConnector1">
            <a:avLst/>
          </a:prstGeom>
          <a:noFill/>
          <a:ln w="28575">
            <a:solidFill>
              <a:schemeClr val="tx1"/>
            </a:solidFill>
            <a:round/>
            <a:headEnd/>
            <a:tailEnd type="triangle" w="med" len="med"/>
          </a:ln>
          <a:effectLst/>
        </p:spPr>
      </p:cxnSp>
      <p:sp>
        <p:nvSpPr>
          <p:cNvPr id="21532" name="Text Box 28"/>
          <p:cNvSpPr txBox="1">
            <a:spLocks noChangeArrowheads="1"/>
          </p:cNvSpPr>
          <p:nvPr/>
        </p:nvSpPr>
        <p:spPr bwMode="auto">
          <a:xfrm>
            <a:off x="2057400" y="4508500"/>
            <a:ext cx="1249060" cy="369332"/>
          </a:xfrm>
          <a:prstGeom prst="rect">
            <a:avLst/>
          </a:prstGeom>
          <a:solidFill>
            <a:srgbClr val="F2F2F2">
              <a:alpha val="80000"/>
            </a:srgbClr>
          </a:solidFill>
          <a:ln w="9525">
            <a:noFill/>
            <a:miter lim="800000"/>
            <a:headEnd/>
            <a:tailEnd/>
          </a:ln>
          <a:effectLst/>
        </p:spPr>
        <p:txBody>
          <a:bodyPr wrap="none">
            <a:spAutoFit/>
          </a:bodyPr>
          <a:lstStyle/>
          <a:p>
            <a:r>
              <a:rPr lang="en-US" b="1" dirty="0">
                <a:solidFill>
                  <a:srgbClr val="C00000"/>
                </a:solidFill>
                <a:latin typeface="Arial" pitchFamily="34" charset="0"/>
                <a:cs typeface="Arial" pitchFamily="34" charset="0"/>
              </a:rPr>
              <a:t>Luke 13:3</a:t>
            </a:r>
          </a:p>
        </p:txBody>
      </p:sp>
      <p:sp>
        <p:nvSpPr>
          <p:cNvPr id="21533" name="Text Box 29"/>
          <p:cNvSpPr txBox="1">
            <a:spLocks noChangeArrowheads="1"/>
          </p:cNvSpPr>
          <p:nvPr/>
        </p:nvSpPr>
        <p:spPr bwMode="auto">
          <a:xfrm>
            <a:off x="6891338" y="4508500"/>
            <a:ext cx="1210588" cy="369332"/>
          </a:xfrm>
          <a:prstGeom prst="rect">
            <a:avLst/>
          </a:prstGeom>
          <a:solidFill>
            <a:srgbClr val="F2F2F2">
              <a:alpha val="80000"/>
            </a:srgbClr>
          </a:solidFill>
          <a:ln w="9525">
            <a:noFill/>
            <a:miter lim="800000"/>
            <a:headEnd/>
            <a:tailEnd/>
          </a:ln>
          <a:effectLst/>
        </p:spPr>
        <p:txBody>
          <a:bodyPr wrap="none">
            <a:spAutoFit/>
          </a:bodyPr>
          <a:lstStyle/>
          <a:p>
            <a:r>
              <a:rPr lang="en-US" b="1" dirty="0">
                <a:solidFill>
                  <a:srgbClr val="C00000"/>
                </a:solidFill>
                <a:latin typeface="Arial" pitchFamily="34" charset="0"/>
                <a:cs typeface="Arial" pitchFamily="34" charset="0"/>
              </a:rPr>
              <a:t>Acts 2:38</a:t>
            </a:r>
          </a:p>
        </p:txBody>
      </p:sp>
      <p:sp>
        <p:nvSpPr>
          <p:cNvPr id="21534" name="Text Box 30"/>
          <p:cNvSpPr txBox="1">
            <a:spLocks noChangeArrowheads="1"/>
          </p:cNvSpPr>
          <p:nvPr/>
        </p:nvSpPr>
        <p:spPr bwMode="auto">
          <a:xfrm>
            <a:off x="4791075" y="4495800"/>
            <a:ext cx="966931" cy="369332"/>
          </a:xfrm>
          <a:prstGeom prst="rect">
            <a:avLst/>
          </a:prstGeom>
          <a:solidFill>
            <a:srgbClr val="C00000">
              <a:alpha val="80000"/>
            </a:srgbClr>
          </a:solidFill>
          <a:ln w="12700">
            <a:solidFill>
              <a:schemeClr val="tx1"/>
            </a:solidFill>
            <a:miter lim="800000"/>
            <a:headEnd/>
            <a:tailEnd/>
          </a:ln>
          <a:effectLst/>
        </p:spPr>
        <p:txBody>
          <a:bodyPr wrap="none">
            <a:spAutoFit/>
          </a:bodyPr>
          <a:lstStyle/>
          <a:p>
            <a:r>
              <a:rPr lang="en-US" b="1" dirty="0">
                <a:latin typeface="Arial" pitchFamily="34" charset="0"/>
                <a:cs typeface="Arial" pitchFamily="34" charset="0"/>
              </a:rPr>
              <a:t>Repent</a:t>
            </a:r>
          </a:p>
        </p:txBody>
      </p:sp>
      <p:cxnSp>
        <p:nvCxnSpPr>
          <p:cNvPr id="21535" name="AutoShape 31"/>
          <p:cNvCxnSpPr>
            <a:cxnSpLocks noChangeShapeType="1"/>
            <a:stCxn id="21532" idx="3"/>
            <a:endCxn id="21534" idx="1"/>
          </p:cNvCxnSpPr>
          <p:nvPr/>
        </p:nvCxnSpPr>
        <p:spPr bwMode="auto">
          <a:xfrm flipV="1">
            <a:off x="3306460" y="4680466"/>
            <a:ext cx="1484615" cy="12700"/>
          </a:xfrm>
          <a:prstGeom prst="straightConnector1">
            <a:avLst/>
          </a:prstGeom>
          <a:noFill/>
          <a:ln w="28575">
            <a:solidFill>
              <a:schemeClr val="tx1"/>
            </a:solidFill>
            <a:round/>
            <a:headEnd/>
            <a:tailEnd/>
          </a:ln>
          <a:effectLst/>
        </p:spPr>
      </p:cxnSp>
      <p:cxnSp>
        <p:nvCxnSpPr>
          <p:cNvPr id="21536" name="AutoShape 32"/>
          <p:cNvCxnSpPr>
            <a:cxnSpLocks noChangeShapeType="1"/>
            <a:stCxn id="21534" idx="3"/>
            <a:endCxn id="21533" idx="1"/>
          </p:cNvCxnSpPr>
          <p:nvPr/>
        </p:nvCxnSpPr>
        <p:spPr bwMode="auto">
          <a:xfrm>
            <a:off x="5758006" y="4680466"/>
            <a:ext cx="1133332" cy="12700"/>
          </a:xfrm>
          <a:prstGeom prst="straightConnector1">
            <a:avLst/>
          </a:prstGeom>
          <a:noFill/>
          <a:ln w="28575">
            <a:solidFill>
              <a:schemeClr val="tx1"/>
            </a:solidFill>
            <a:round/>
            <a:headEnd/>
            <a:tailEnd type="triangle" w="med" len="med"/>
          </a:ln>
          <a:effectLst/>
        </p:spPr>
      </p:cxnSp>
      <p:sp>
        <p:nvSpPr>
          <p:cNvPr id="21537" name="Text Box 33"/>
          <p:cNvSpPr txBox="1">
            <a:spLocks noChangeArrowheads="1"/>
          </p:cNvSpPr>
          <p:nvPr/>
        </p:nvSpPr>
        <p:spPr bwMode="auto">
          <a:xfrm>
            <a:off x="2057400" y="5105400"/>
            <a:ext cx="1377300" cy="369332"/>
          </a:xfrm>
          <a:prstGeom prst="rect">
            <a:avLst/>
          </a:prstGeom>
          <a:solidFill>
            <a:srgbClr val="F2F2F2">
              <a:alpha val="80000"/>
            </a:srgbClr>
          </a:solidFill>
          <a:ln w="9525">
            <a:noFill/>
            <a:miter lim="800000"/>
            <a:headEnd/>
            <a:tailEnd/>
          </a:ln>
          <a:effectLst/>
        </p:spPr>
        <p:txBody>
          <a:bodyPr wrap="none">
            <a:spAutoFit/>
          </a:bodyPr>
          <a:lstStyle/>
          <a:p>
            <a:r>
              <a:rPr lang="en-US" b="1" dirty="0">
                <a:solidFill>
                  <a:srgbClr val="C00000"/>
                </a:solidFill>
                <a:latin typeface="Arial" pitchFamily="34" charset="0"/>
                <a:cs typeface="Arial" pitchFamily="34" charset="0"/>
              </a:rPr>
              <a:t>Mark 16:16</a:t>
            </a:r>
          </a:p>
        </p:txBody>
      </p:sp>
      <p:sp>
        <p:nvSpPr>
          <p:cNvPr id="21538" name="Text Box 34"/>
          <p:cNvSpPr txBox="1">
            <a:spLocks noChangeArrowheads="1"/>
          </p:cNvSpPr>
          <p:nvPr/>
        </p:nvSpPr>
        <p:spPr bwMode="auto">
          <a:xfrm>
            <a:off x="6891338" y="5105400"/>
            <a:ext cx="1210588" cy="369332"/>
          </a:xfrm>
          <a:prstGeom prst="rect">
            <a:avLst/>
          </a:prstGeom>
          <a:solidFill>
            <a:srgbClr val="F2F2F2">
              <a:alpha val="80000"/>
            </a:srgbClr>
          </a:solidFill>
          <a:ln w="9525">
            <a:noFill/>
            <a:miter lim="800000"/>
            <a:headEnd/>
            <a:tailEnd/>
          </a:ln>
          <a:effectLst/>
        </p:spPr>
        <p:txBody>
          <a:bodyPr wrap="none">
            <a:spAutoFit/>
          </a:bodyPr>
          <a:lstStyle/>
          <a:p>
            <a:r>
              <a:rPr lang="en-US" b="1" dirty="0">
                <a:solidFill>
                  <a:srgbClr val="C00000"/>
                </a:solidFill>
                <a:latin typeface="Arial" pitchFamily="34" charset="0"/>
                <a:cs typeface="Arial" pitchFamily="34" charset="0"/>
              </a:rPr>
              <a:t>Acts 8:38</a:t>
            </a:r>
          </a:p>
        </p:txBody>
      </p:sp>
      <p:sp>
        <p:nvSpPr>
          <p:cNvPr id="21539" name="Text Box 35"/>
          <p:cNvSpPr txBox="1">
            <a:spLocks noChangeArrowheads="1"/>
          </p:cNvSpPr>
          <p:nvPr/>
        </p:nvSpPr>
        <p:spPr bwMode="auto">
          <a:xfrm>
            <a:off x="4732338" y="5105400"/>
            <a:ext cx="1095172" cy="369332"/>
          </a:xfrm>
          <a:prstGeom prst="rect">
            <a:avLst/>
          </a:prstGeom>
          <a:solidFill>
            <a:srgbClr val="C00000">
              <a:alpha val="80000"/>
            </a:srgbClr>
          </a:solidFill>
          <a:ln w="12700">
            <a:solidFill>
              <a:schemeClr val="tx1"/>
            </a:solidFill>
            <a:miter lim="800000"/>
            <a:headEnd/>
            <a:tailEnd/>
          </a:ln>
          <a:effectLst/>
        </p:spPr>
        <p:txBody>
          <a:bodyPr wrap="none">
            <a:spAutoFit/>
          </a:bodyPr>
          <a:lstStyle/>
          <a:p>
            <a:r>
              <a:rPr lang="en-US" b="1" dirty="0">
                <a:latin typeface="Arial" pitchFamily="34" charset="0"/>
                <a:cs typeface="Arial" pitchFamily="34" charset="0"/>
              </a:rPr>
              <a:t>Baptism</a:t>
            </a:r>
          </a:p>
        </p:txBody>
      </p:sp>
      <p:cxnSp>
        <p:nvCxnSpPr>
          <p:cNvPr id="21540" name="AutoShape 36"/>
          <p:cNvCxnSpPr>
            <a:cxnSpLocks noChangeShapeType="1"/>
            <a:stCxn id="21537" idx="3"/>
            <a:endCxn id="21539" idx="1"/>
          </p:cNvCxnSpPr>
          <p:nvPr/>
        </p:nvCxnSpPr>
        <p:spPr bwMode="auto">
          <a:xfrm>
            <a:off x="3434700" y="5290066"/>
            <a:ext cx="1297638" cy="1588"/>
          </a:xfrm>
          <a:prstGeom prst="straightConnector1">
            <a:avLst/>
          </a:prstGeom>
          <a:noFill/>
          <a:ln w="28575">
            <a:solidFill>
              <a:schemeClr val="tx1"/>
            </a:solidFill>
            <a:round/>
            <a:headEnd/>
            <a:tailEnd/>
          </a:ln>
          <a:effectLst/>
        </p:spPr>
      </p:cxnSp>
      <p:cxnSp>
        <p:nvCxnSpPr>
          <p:cNvPr id="21541" name="AutoShape 37"/>
          <p:cNvCxnSpPr>
            <a:cxnSpLocks noChangeShapeType="1"/>
            <a:stCxn id="21539" idx="3"/>
            <a:endCxn id="21538" idx="1"/>
          </p:cNvCxnSpPr>
          <p:nvPr/>
        </p:nvCxnSpPr>
        <p:spPr bwMode="auto">
          <a:xfrm>
            <a:off x="5827510" y="5290066"/>
            <a:ext cx="1063828" cy="1588"/>
          </a:xfrm>
          <a:prstGeom prst="straightConnector1">
            <a:avLst/>
          </a:prstGeom>
          <a:noFill/>
          <a:ln w="28575">
            <a:solidFill>
              <a:schemeClr val="tx1"/>
            </a:solidFill>
            <a:round/>
            <a:headEnd/>
            <a:tailEnd type="triangle" w="med" len="med"/>
          </a:ln>
          <a:effectLst/>
        </p:spPr>
      </p:cxnSp>
      <p:sp>
        <p:nvSpPr>
          <p:cNvPr id="21542" name="Text Box 38"/>
          <p:cNvSpPr txBox="1">
            <a:spLocks noChangeArrowheads="1"/>
          </p:cNvSpPr>
          <p:nvPr/>
        </p:nvSpPr>
        <p:spPr bwMode="auto">
          <a:xfrm>
            <a:off x="2057400" y="2743200"/>
            <a:ext cx="1313180" cy="369332"/>
          </a:xfrm>
          <a:prstGeom prst="rect">
            <a:avLst/>
          </a:prstGeom>
          <a:solidFill>
            <a:srgbClr val="C00000">
              <a:alpha val="80000"/>
            </a:srgbClr>
          </a:solidFill>
          <a:ln w="9525">
            <a:solidFill>
              <a:schemeClr val="tx1"/>
            </a:solidFill>
            <a:miter lim="800000"/>
            <a:headEnd/>
            <a:tailEnd/>
          </a:ln>
          <a:effectLst/>
        </p:spPr>
        <p:txBody>
          <a:bodyPr wrap="none">
            <a:spAutoFit/>
          </a:bodyPr>
          <a:lstStyle/>
          <a:p>
            <a:r>
              <a:rPr lang="en-US" b="1" dirty="0">
                <a:solidFill>
                  <a:schemeClr val="bg1">
                    <a:lumMod val="95000"/>
                  </a:schemeClr>
                </a:solidFill>
                <a:latin typeface="Arial" pitchFamily="34" charset="0"/>
                <a:cs typeface="Arial" pitchFamily="34" charset="0"/>
              </a:rPr>
              <a:t>Command</a:t>
            </a:r>
          </a:p>
        </p:txBody>
      </p:sp>
      <p:sp>
        <p:nvSpPr>
          <p:cNvPr id="21543" name="Text Box 39"/>
          <p:cNvSpPr txBox="1">
            <a:spLocks noChangeArrowheads="1"/>
          </p:cNvSpPr>
          <p:nvPr/>
        </p:nvSpPr>
        <p:spPr bwMode="auto">
          <a:xfrm>
            <a:off x="6973888" y="2743200"/>
            <a:ext cx="1133644" cy="369332"/>
          </a:xfrm>
          <a:prstGeom prst="rect">
            <a:avLst/>
          </a:prstGeom>
          <a:solidFill>
            <a:srgbClr val="C00000">
              <a:alpha val="80000"/>
            </a:srgbClr>
          </a:solidFill>
          <a:ln w="9525">
            <a:solidFill>
              <a:schemeClr val="tx1"/>
            </a:solidFill>
            <a:miter lim="800000"/>
            <a:headEnd/>
            <a:tailEnd/>
          </a:ln>
          <a:effectLst/>
        </p:spPr>
        <p:txBody>
          <a:bodyPr wrap="none">
            <a:spAutoFit/>
          </a:bodyPr>
          <a:lstStyle/>
          <a:p>
            <a:r>
              <a:rPr lang="en-US" b="1" dirty="0">
                <a:solidFill>
                  <a:schemeClr val="bg1">
                    <a:lumMod val="95000"/>
                  </a:schemeClr>
                </a:solidFill>
                <a:latin typeface="Arial" pitchFamily="34" charset="0"/>
                <a:cs typeface="Arial" pitchFamily="34" charset="0"/>
              </a:rPr>
              <a:t>Example</a:t>
            </a:r>
          </a:p>
        </p:txBody>
      </p:sp>
      <p:sp>
        <p:nvSpPr>
          <p:cNvPr id="21544" name="Text Box 40"/>
          <p:cNvSpPr txBox="1">
            <a:spLocks noChangeArrowheads="1"/>
          </p:cNvSpPr>
          <p:nvPr/>
        </p:nvSpPr>
        <p:spPr bwMode="auto">
          <a:xfrm>
            <a:off x="1600200" y="5729288"/>
            <a:ext cx="7239000" cy="519112"/>
          </a:xfrm>
          <a:prstGeom prst="rect">
            <a:avLst/>
          </a:prstGeom>
          <a:solidFill>
            <a:schemeClr val="tx1"/>
          </a:solidFill>
          <a:ln w="9525">
            <a:solidFill>
              <a:srgbClr val="C00000"/>
            </a:solidFill>
            <a:miter lim="800000"/>
            <a:headEnd/>
            <a:tailEnd/>
          </a:ln>
          <a:effectLst/>
        </p:spPr>
        <p:txBody>
          <a:bodyPr>
            <a:spAutoFit/>
          </a:bodyPr>
          <a:lstStyle/>
          <a:p>
            <a:pPr algn="ctr">
              <a:spcBef>
                <a:spcPct val="50000"/>
              </a:spcBef>
            </a:pPr>
            <a:r>
              <a:rPr lang="en-US" sz="2800" b="1" dirty="0" smtClean="0">
                <a:solidFill>
                  <a:schemeClr val="bg1">
                    <a:lumMod val="95000"/>
                  </a:schemeClr>
                </a:solidFill>
                <a:latin typeface="Arial" pitchFamily="34" charset="0"/>
                <a:cs typeface="Arial" pitchFamily="34" charset="0"/>
              </a:rPr>
              <a:t>Christians </a:t>
            </a:r>
            <a:r>
              <a:rPr lang="en-US" sz="2800" b="1" dirty="0">
                <a:solidFill>
                  <a:schemeClr val="bg1">
                    <a:lumMod val="95000"/>
                  </a:schemeClr>
                </a:solidFill>
                <a:latin typeface="Arial" pitchFamily="34" charset="0"/>
                <a:cs typeface="Arial" pitchFamily="34" charset="0"/>
              </a:rPr>
              <a:t>Who </a:t>
            </a:r>
            <a:r>
              <a:rPr lang="en-US" sz="2800" b="1" dirty="0" smtClean="0">
                <a:solidFill>
                  <a:schemeClr val="bg1">
                    <a:lumMod val="95000"/>
                  </a:schemeClr>
                </a:solidFill>
                <a:latin typeface="Arial" pitchFamily="34" charset="0"/>
                <a:cs typeface="Arial" pitchFamily="34" charset="0"/>
              </a:rPr>
              <a:t>Sin</a:t>
            </a:r>
            <a:endParaRPr lang="en-US" sz="2800" b="1" dirty="0">
              <a:solidFill>
                <a:schemeClr val="bg1">
                  <a:lumMod val="95000"/>
                </a:schemeClr>
              </a:solidFill>
              <a:latin typeface="Arial" pitchFamily="34" charset="0"/>
              <a:cs typeface="Arial" pitchFamily="34" charset="0"/>
            </a:endParaRPr>
          </a:p>
        </p:txBody>
      </p:sp>
      <p:sp>
        <p:nvSpPr>
          <p:cNvPr id="21545" name="Text Box 41"/>
          <p:cNvSpPr txBox="1">
            <a:spLocks noChangeArrowheads="1"/>
          </p:cNvSpPr>
          <p:nvPr/>
        </p:nvSpPr>
        <p:spPr bwMode="auto">
          <a:xfrm>
            <a:off x="1600200" y="6324600"/>
            <a:ext cx="3108543" cy="369332"/>
          </a:xfrm>
          <a:prstGeom prst="rect">
            <a:avLst/>
          </a:prstGeom>
          <a:solidFill>
            <a:srgbClr val="C00000">
              <a:alpha val="80000"/>
            </a:srgbClr>
          </a:solidFill>
          <a:ln w="9525">
            <a:solidFill>
              <a:schemeClr val="tx1"/>
            </a:solidFill>
            <a:miter lim="800000"/>
            <a:headEnd/>
            <a:tailEnd/>
          </a:ln>
          <a:effectLst/>
        </p:spPr>
        <p:txBody>
          <a:bodyPr wrap="none">
            <a:spAutoFit/>
          </a:bodyPr>
          <a:lstStyle/>
          <a:p>
            <a:r>
              <a:rPr lang="en-US" b="1" dirty="0">
                <a:latin typeface="Arial" pitchFamily="34" charset="0"/>
                <a:cs typeface="Arial" pitchFamily="34" charset="0"/>
              </a:rPr>
              <a:t>Repent, Confess, </a:t>
            </a:r>
            <a:r>
              <a:rPr lang="en-US" b="1" dirty="0" smtClean="0">
                <a:latin typeface="Arial" pitchFamily="34" charset="0"/>
                <a:cs typeface="Arial" pitchFamily="34" charset="0"/>
              </a:rPr>
              <a:t>and </a:t>
            </a:r>
            <a:r>
              <a:rPr lang="en-US" b="1" dirty="0">
                <a:latin typeface="Arial" pitchFamily="34" charset="0"/>
                <a:cs typeface="Arial" pitchFamily="34" charset="0"/>
              </a:rPr>
              <a:t>Pray</a:t>
            </a:r>
          </a:p>
        </p:txBody>
      </p:sp>
      <p:sp>
        <p:nvSpPr>
          <p:cNvPr id="21546" name="Text Box 42"/>
          <p:cNvSpPr txBox="1">
            <a:spLocks noChangeArrowheads="1"/>
          </p:cNvSpPr>
          <p:nvPr/>
        </p:nvSpPr>
        <p:spPr bwMode="auto">
          <a:xfrm>
            <a:off x="6096000" y="6324600"/>
            <a:ext cx="2492990" cy="369332"/>
          </a:xfrm>
          <a:prstGeom prst="rect">
            <a:avLst/>
          </a:prstGeom>
          <a:solidFill>
            <a:schemeClr val="bg1"/>
          </a:solidFill>
          <a:ln w="9525">
            <a:noFill/>
            <a:miter lim="800000"/>
            <a:headEnd/>
            <a:tailEnd/>
          </a:ln>
          <a:effectLst/>
        </p:spPr>
        <p:txBody>
          <a:bodyPr wrap="none">
            <a:spAutoFit/>
          </a:bodyPr>
          <a:lstStyle/>
          <a:p>
            <a:r>
              <a:rPr lang="en-US" b="1" dirty="0">
                <a:solidFill>
                  <a:srgbClr val="FF0000"/>
                </a:solidFill>
                <a:latin typeface="Arial" pitchFamily="34" charset="0"/>
                <a:cs typeface="Arial" pitchFamily="34" charset="0"/>
              </a:rPr>
              <a:t>Acts 8:22; 1 </a:t>
            </a:r>
            <a:r>
              <a:rPr lang="en-US" b="1" dirty="0" smtClean="0">
                <a:solidFill>
                  <a:srgbClr val="FF0000"/>
                </a:solidFill>
                <a:latin typeface="Arial" pitchFamily="34" charset="0"/>
                <a:cs typeface="Arial" pitchFamily="34" charset="0"/>
              </a:rPr>
              <a:t>John </a:t>
            </a:r>
            <a:r>
              <a:rPr lang="en-US" b="1" dirty="0">
                <a:solidFill>
                  <a:srgbClr val="FF0000"/>
                </a:solidFill>
                <a:latin typeface="Arial" pitchFamily="34" charset="0"/>
                <a:cs typeface="Arial" pitchFamily="34" charset="0"/>
              </a:rPr>
              <a:t>1:9</a:t>
            </a:r>
          </a:p>
        </p:txBody>
      </p:sp>
      <p:cxnSp>
        <p:nvCxnSpPr>
          <p:cNvPr id="21547" name="AutoShape 43"/>
          <p:cNvCxnSpPr>
            <a:cxnSpLocks noChangeShapeType="1"/>
            <a:stCxn id="21545" idx="3"/>
            <a:endCxn id="21546" idx="1"/>
          </p:cNvCxnSpPr>
          <p:nvPr/>
        </p:nvCxnSpPr>
        <p:spPr bwMode="auto">
          <a:xfrm>
            <a:off x="4708743" y="6509266"/>
            <a:ext cx="1387257" cy="1588"/>
          </a:xfrm>
          <a:prstGeom prst="straightConnector1">
            <a:avLst/>
          </a:prstGeom>
          <a:noFill/>
          <a:ln w="28575">
            <a:solidFill>
              <a:schemeClr val="tx1"/>
            </a:solidFill>
            <a:round/>
            <a:headEnd/>
            <a:tailEnd type="triangl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wipe(left)">
                                      <p:cBhvr>
                                        <p:cTn id="7" dur="500"/>
                                        <p:tgtEl>
                                          <p:spTgt spid="2150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1516"/>
                                        </p:tgtEl>
                                        <p:attrNameLst>
                                          <p:attrName>style.visibility</p:attrName>
                                        </p:attrNameLst>
                                      </p:cBhvr>
                                      <p:to>
                                        <p:strVal val="visible"/>
                                      </p:to>
                                    </p:set>
                                    <p:animEffect transition="in" filter="wipe(left)">
                                      <p:cBhvr>
                                        <p:cTn id="11" dur="500"/>
                                        <p:tgtEl>
                                          <p:spTgt spid="2151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1513"/>
                                        </p:tgtEl>
                                        <p:attrNameLst>
                                          <p:attrName>style.visibility</p:attrName>
                                        </p:attrNameLst>
                                      </p:cBhvr>
                                      <p:to>
                                        <p:strVal val="visible"/>
                                      </p:to>
                                    </p:set>
                                    <p:animEffect transition="in" filter="wipe(left)">
                                      <p:cBhvr>
                                        <p:cTn id="15" dur="500"/>
                                        <p:tgtEl>
                                          <p:spTgt spid="2151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1517"/>
                                        </p:tgtEl>
                                        <p:attrNameLst>
                                          <p:attrName>style.visibility</p:attrName>
                                        </p:attrNameLst>
                                      </p:cBhvr>
                                      <p:to>
                                        <p:strVal val="visible"/>
                                      </p:to>
                                    </p:set>
                                    <p:animEffect transition="in" filter="wipe(left)">
                                      <p:cBhvr>
                                        <p:cTn id="19" dur="500"/>
                                        <p:tgtEl>
                                          <p:spTgt spid="21517"/>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1511"/>
                                        </p:tgtEl>
                                        <p:attrNameLst>
                                          <p:attrName>style.visibility</p:attrName>
                                        </p:attrNameLst>
                                      </p:cBhvr>
                                      <p:to>
                                        <p:strVal val="visible"/>
                                      </p:to>
                                    </p:set>
                                    <p:animEffect transition="in" filter="wipe(left)">
                                      <p:cBhvr>
                                        <p:cTn id="23" dur="500"/>
                                        <p:tgtEl>
                                          <p:spTgt spid="2151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1510"/>
                                        </p:tgtEl>
                                        <p:attrNameLst>
                                          <p:attrName>style.visibility</p:attrName>
                                        </p:attrNameLst>
                                      </p:cBhvr>
                                      <p:to>
                                        <p:strVal val="visible"/>
                                      </p:to>
                                    </p:set>
                                    <p:animEffect transition="in" filter="wipe(left)">
                                      <p:cBhvr>
                                        <p:cTn id="28" dur="500"/>
                                        <p:tgtEl>
                                          <p:spTgt spid="21510"/>
                                        </p:tgtEl>
                                      </p:cBhvr>
                                    </p:animEffect>
                                  </p:childTnLst>
                                </p:cTn>
                              </p:par>
                            </p:childTnLst>
                          </p:cTn>
                        </p:par>
                        <p:par>
                          <p:cTn id="29" fill="hold">
                            <p:stCondLst>
                              <p:cond delay="500"/>
                            </p:stCondLst>
                            <p:childTnLst>
                              <p:par>
                                <p:cTn id="30" presetID="22" presetClass="entr" presetSubtype="8" fill="hold" nodeType="afterEffect">
                                  <p:stCondLst>
                                    <p:cond delay="0"/>
                                  </p:stCondLst>
                                  <p:childTnLst>
                                    <p:set>
                                      <p:cBhvr>
                                        <p:cTn id="31" dur="1" fill="hold">
                                          <p:stCondLst>
                                            <p:cond delay="0"/>
                                          </p:stCondLst>
                                        </p:cTn>
                                        <p:tgtEl>
                                          <p:spTgt spid="21518"/>
                                        </p:tgtEl>
                                        <p:attrNameLst>
                                          <p:attrName>style.visibility</p:attrName>
                                        </p:attrNameLst>
                                      </p:cBhvr>
                                      <p:to>
                                        <p:strVal val="visible"/>
                                      </p:to>
                                    </p:set>
                                    <p:animEffect transition="in" filter="wipe(left)">
                                      <p:cBhvr>
                                        <p:cTn id="32" dur="500"/>
                                        <p:tgtEl>
                                          <p:spTgt spid="21518"/>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21514"/>
                                        </p:tgtEl>
                                        <p:attrNameLst>
                                          <p:attrName>style.visibility</p:attrName>
                                        </p:attrNameLst>
                                      </p:cBhvr>
                                      <p:to>
                                        <p:strVal val="visible"/>
                                      </p:to>
                                    </p:set>
                                    <p:animEffect transition="in" filter="wipe(left)">
                                      <p:cBhvr>
                                        <p:cTn id="36" dur="500"/>
                                        <p:tgtEl>
                                          <p:spTgt spid="21514"/>
                                        </p:tgtEl>
                                      </p:cBhvr>
                                    </p:animEffect>
                                  </p:childTnLst>
                                </p:cTn>
                              </p:par>
                            </p:childTnLst>
                          </p:cTn>
                        </p:par>
                        <p:par>
                          <p:cTn id="37" fill="hold">
                            <p:stCondLst>
                              <p:cond delay="1500"/>
                            </p:stCondLst>
                            <p:childTnLst>
                              <p:par>
                                <p:cTn id="38" presetID="22" presetClass="entr" presetSubtype="8" fill="hold" nodeType="afterEffect">
                                  <p:stCondLst>
                                    <p:cond delay="0"/>
                                  </p:stCondLst>
                                  <p:childTnLst>
                                    <p:set>
                                      <p:cBhvr>
                                        <p:cTn id="39" dur="1" fill="hold">
                                          <p:stCondLst>
                                            <p:cond delay="0"/>
                                          </p:stCondLst>
                                        </p:cTn>
                                        <p:tgtEl>
                                          <p:spTgt spid="21519"/>
                                        </p:tgtEl>
                                        <p:attrNameLst>
                                          <p:attrName>style.visibility</p:attrName>
                                        </p:attrNameLst>
                                      </p:cBhvr>
                                      <p:to>
                                        <p:strVal val="visible"/>
                                      </p:to>
                                    </p:set>
                                    <p:animEffect transition="in" filter="wipe(left)">
                                      <p:cBhvr>
                                        <p:cTn id="40" dur="500"/>
                                        <p:tgtEl>
                                          <p:spTgt spid="21519"/>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21512"/>
                                        </p:tgtEl>
                                        <p:attrNameLst>
                                          <p:attrName>style.visibility</p:attrName>
                                        </p:attrNameLst>
                                      </p:cBhvr>
                                      <p:to>
                                        <p:strVal val="visible"/>
                                      </p:to>
                                    </p:set>
                                    <p:animEffect transition="in" filter="wipe(left)">
                                      <p:cBhvr>
                                        <p:cTn id="44" dur="500"/>
                                        <p:tgtEl>
                                          <p:spTgt spid="21512"/>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52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5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154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1522"/>
                                        </p:tgtEl>
                                        <p:attrNameLst>
                                          <p:attrName>style.visibility</p:attrName>
                                        </p:attrNameLst>
                                      </p:cBhvr>
                                      <p:to>
                                        <p:strVal val="visible"/>
                                      </p:to>
                                    </p:set>
                                    <p:animEffect transition="in" filter="wipe(left)">
                                      <p:cBhvr>
                                        <p:cTn id="57" dur="500"/>
                                        <p:tgtEl>
                                          <p:spTgt spid="21522"/>
                                        </p:tgtEl>
                                      </p:cBhvr>
                                    </p:animEffect>
                                  </p:childTnLst>
                                </p:cTn>
                              </p:par>
                            </p:childTnLst>
                          </p:cTn>
                        </p:par>
                        <p:par>
                          <p:cTn id="58" fill="hold">
                            <p:stCondLst>
                              <p:cond delay="500"/>
                            </p:stCondLst>
                            <p:childTnLst>
                              <p:par>
                                <p:cTn id="59" presetID="22" presetClass="entr" presetSubtype="8" fill="hold" nodeType="afterEffect">
                                  <p:stCondLst>
                                    <p:cond delay="0"/>
                                  </p:stCondLst>
                                  <p:childTnLst>
                                    <p:set>
                                      <p:cBhvr>
                                        <p:cTn id="60" dur="1" fill="hold">
                                          <p:stCondLst>
                                            <p:cond delay="0"/>
                                          </p:stCondLst>
                                        </p:cTn>
                                        <p:tgtEl>
                                          <p:spTgt spid="21525"/>
                                        </p:tgtEl>
                                        <p:attrNameLst>
                                          <p:attrName>style.visibility</p:attrName>
                                        </p:attrNameLst>
                                      </p:cBhvr>
                                      <p:to>
                                        <p:strVal val="visible"/>
                                      </p:to>
                                    </p:set>
                                    <p:animEffect transition="in" filter="wipe(left)">
                                      <p:cBhvr>
                                        <p:cTn id="61" dur="500"/>
                                        <p:tgtEl>
                                          <p:spTgt spid="21525"/>
                                        </p:tgtEl>
                                      </p:cBhvr>
                                    </p:animEffect>
                                  </p:childTnLst>
                                </p:cTn>
                              </p:par>
                            </p:childTnLst>
                          </p:cTn>
                        </p:par>
                        <p:par>
                          <p:cTn id="62" fill="hold">
                            <p:stCondLst>
                              <p:cond delay="1000"/>
                            </p:stCondLst>
                            <p:childTnLst>
                              <p:par>
                                <p:cTn id="63" presetID="22" presetClass="entr" presetSubtype="8" fill="hold" grpId="0" nodeType="afterEffect">
                                  <p:stCondLst>
                                    <p:cond delay="0"/>
                                  </p:stCondLst>
                                  <p:childTnLst>
                                    <p:set>
                                      <p:cBhvr>
                                        <p:cTn id="64" dur="1" fill="hold">
                                          <p:stCondLst>
                                            <p:cond delay="0"/>
                                          </p:stCondLst>
                                        </p:cTn>
                                        <p:tgtEl>
                                          <p:spTgt spid="21524"/>
                                        </p:tgtEl>
                                        <p:attrNameLst>
                                          <p:attrName>style.visibility</p:attrName>
                                        </p:attrNameLst>
                                      </p:cBhvr>
                                      <p:to>
                                        <p:strVal val="visible"/>
                                      </p:to>
                                    </p:set>
                                    <p:animEffect transition="in" filter="wipe(left)">
                                      <p:cBhvr>
                                        <p:cTn id="65" dur="500"/>
                                        <p:tgtEl>
                                          <p:spTgt spid="21524"/>
                                        </p:tgtEl>
                                      </p:cBhvr>
                                    </p:animEffect>
                                  </p:childTnLst>
                                </p:cTn>
                              </p:par>
                            </p:childTnLst>
                          </p:cTn>
                        </p:par>
                        <p:par>
                          <p:cTn id="66" fill="hold">
                            <p:stCondLst>
                              <p:cond delay="1500"/>
                            </p:stCondLst>
                            <p:childTnLst>
                              <p:par>
                                <p:cTn id="67" presetID="22" presetClass="entr" presetSubtype="8" fill="hold" nodeType="afterEffect">
                                  <p:stCondLst>
                                    <p:cond delay="0"/>
                                  </p:stCondLst>
                                  <p:childTnLst>
                                    <p:set>
                                      <p:cBhvr>
                                        <p:cTn id="68" dur="1" fill="hold">
                                          <p:stCondLst>
                                            <p:cond delay="0"/>
                                          </p:stCondLst>
                                        </p:cTn>
                                        <p:tgtEl>
                                          <p:spTgt spid="21526"/>
                                        </p:tgtEl>
                                        <p:attrNameLst>
                                          <p:attrName>style.visibility</p:attrName>
                                        </p:attrNameLst>
                                      </p:cBhvr>
                                      <p:to>
                                        <p:strVal val="visible"/>
                                      </p:to>
                                    </p:set>
                                    <p:animEffect transition="in" filter="wipe(left)">
                                      <p:cBhvr>
                                        <p:cTn id="69" dur="500"/>
                                        <p:tgtEl>
                                          <p:spTgt spid="21526"/>
                                        </p:tgtEl>
                                      </p:cBhvr>
                                    </p:animEffect>
                                  </p:childTnLst>
                                </p:cTn>
                              </p:par>
                            </p:childTnLst>
                          </p:cTn>
                        </p:par>
                        <p:par>
                          <p:cTn id="70" fill="hold">
                            <p:stCondLst>
                              <p:cond delay="2000"/>
                            </p:stCondLst>
                            <p:childTnLst>
                              <p:par>
                                <p:cTn id="71" presetID="22" presetClass="entr" presetSubtype="8" fill="hold" grpId="0" nodeType="afterEffect">
                                  <p:stCondLst>
                                    <p:cond delay="0"/>
                                  </p:stCondLst>
                                  <p:childTnLst>
                                    <p:set>
                                      <p:cBhvr>
                                        <p:cTn id="72" dur="1" fill="hold">
                                          <p:stCondLst>
                                            <p:cond delay="0"/>
                                          </p:stCondLst>
                                        </p:cTn>
                                        <p:tgtEl>
                                          <p:spTgt spid="21523"/>
                                        </p:tgtEl>
                                        <p:attrNameLst>
                                          <p:attrName>style.visibility</p:attrName>
                                        </p:attrNameLst>
                                      </p:cBhvr>
                                      <p:to>
                                        <p:strVal val="visible"/>
                                      </p:to>
                                    </p:set>
                                    <p:animEffect transition="in" filter="wipe(left)">
                                      <p:cBhvr>
                                        <p:cTn id="73" dur="500"/>
                                        <p:tgtEl>
                                          <p:spTgt spid="2152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21527"/>
                                        </p:tgtEl>
                                        <p:attrNameLst>
                                          <p:attrName>style.visibility</p:attrName>
                                        </p:attrNameLst>
                                      </p:cBhvr>
                                      <p:to>
                                        <p:strVal val="visible"/>
                                      </p:to>
                                    </p:set>
                                    <p:animEffect transition="in" filter="wipe(left)">
                                      <p:cBhvr>
                                        <p:cTn id="78" dur="500"/>
                                        <p:tgtEl>
                                          <p:spTgt spid="21527"/>
                                        </p:tgtEl>
                                      </p:cBhvr>
                                    </p:animEffect>
                                  </p:childTnLst>
                                </p:cTn>
                              </p:par>
                            </p:childTnLst>
                          </p:cTn>
                        </p:par>
                        <p:par>
                          <p:cTn id="79" fill="hold">
                            <p:stCondLst>
                              <p:cond delay="500"/>
                            </p:stCondLst>
                            <p:childTnLst>
                              <p:par>
                                <p:cTn id="80" presetID="22" presetClass="entr" presetSubtype="8" fill="hold" nodeType="afterEffect">
                                  <p:stCondLst>
                                    <p:cond delay="0"/>
                                  </p:stCondLst>
                                  <p:childTnLst>
                                    <p:set>
                                      <p:cBhvr>
                                        <p:cTn id="81" dur="1" fill="hold">
                                          <p:stCondLst>
                                            <p:cond delay="0"/>
                                          </p:stCondLst>
                                        </p:cTn>
                                        <p:tgtEl>
                                          <p:spTgt spid="21530"/>
                                        </p:tgtEl>
                                        <p:attrNameLst>
                                          <p:attrName>style.visibility</p:attrName>
                                        </p:attrNameLst>
                                      </p:cBhvr>
                                      <p:to>
                                        <p:strVal val="visible"/>
                                      </p:to>
                                    </p:set>
                                    <p:animEffect transition="in" filter="wipe(left)">
                                      <p:cBhvr>
                                        <p:cTn id="82" dur="500"/>
                                        <p:tgtEl>
                                          <p:spTgt spid="21530"/>
                                        </p:tgtEl>
                                      </p:cBhvr>
                                    </p:animEffect>
                                  </p:childTnLst>
                                </p:cTn>
                              </p:par>
                            </p:childTnLst>
                          </p:cTn>
                        </p:par>
                        <p:par>
                          <p:cTn id="83" fill="hold">
                            <p:stCondLst>
                              <p:cond delay="1000"/>
                            </p:stCondLst>
                            <p:childTnLst>
                              <p:par>
                                <p:cTn id="84" presetID="22" presetClass="entr" presetSubtype="8" fill="hold" grpId="0" nodeType="afterEffect">
                                  <p:stCondLst>
                                    <p:cond delay="0"/>
                                  </p:stCondLst>
                                  <p:childTnLst>
                                    <p:set>
                                      <p:cBhvr>
                                        <p:cTn id="85" dur="1" fill="hold">
                                          <p:stCondLst>
                                            <p:cond delay="0"/>
                                          </p:stCondLst>
                                        </p:cTn>
                                        <p:tgtEl>
                                          <p:spTgt spid="21529"/>
                                        </p:tgtEl>
                                        <p:attrNameLst>
                                          <p:attrName>style.visibility</p:attrName>
                                        </p:attrNameLst>
                                      </p:cBhvr>
                                      <p:to>
                                        <p:strVal val="visible"/>
                                      </p:to>
                                    </p:set>
                                    <p:animEffect transition="in" filter="wipe(left)">
                                      <p:cBhvr>
                                        <p:cTn id="86" dur="500"/>
                                        <p:tgtEl>
                                          <p:spTgt spid="21529"/>
                                        </p:tgtEl>
                                      </p:cBhvr>
                                    </p:animEffect>
                                  </p:childTnLst>
                                </p:cTn>
                              </p:par>
                            </p:childTnLst>
                          </p:cTn>
                        </p:par>
                        <p:par>
                          <p:cTn id="87" fill="hold">
                            <p:stCondLst>
                              <p:cond delay="1500"/>
                            </p:stCondLst>
                            <p:childTnLst>
                              <p:par>
                                <p:cTn id="88" presetID="22" presetClass="entr" presetSubtype="8" fill="hold" nodeType="afterEffect">
                                  <p:stCondLst>
                                    <p:cond delay="0"/>
                                  </p:stCondLst>
                                  <p:childTnLst>
                                    <p:set>
                                      <p:cBhvr>
                                        <p:cTn id="89" dur="1" fill="hold">
                                          <p:stCondLst>
                                            <p:cond delay="0"/>
                                          </p:stCondLst>
                                        </p:cTn>
                                        <p:tgtEl>
                                          <p:spTgt spid="21531"/>
                                        </p:tgtEl>
                                        <p:attrNameLst>
                                          <p:attrName>style.visibility</p:attrName>
                                        </p:attrNameLst>
                                      </p:cBhvr>
                                      <p:to>
                                        <p:strVal val="visible"/>
                                      </p:to>
                                    </p:set>
                                    <p:animEffect transition="in" filter="wipe(left)">
                                      <p:cBhvr>
                                        <p:cTn id="90" dur="500"/>
                                        <p:tgtEl>
                                          <p:spTgt spid="21531"/>
                                        </p:tgtEl>
                                      </p:cBhvr>
                                    </p:animEffect>
                                  </p:childTnLst>
                                </p:cTn>
                              </p:par>
                            </p:childTnLst>
                          </p:cTn>
                        </p:par>
                        <p:par>
                          <p:cTn id="91" fill="hold">
                            <p:stCondLst>
                              <p:cond delay="2000"/>
                            </p:stCondLst>
                            <p:childTnLst>
                              <p:par>
                                <p:cTn id="92" presetID="22" presetClass="entr" presetSubtype="8" fill="hold" grpId="0" nodeType="afterEffect">
                                  <p:stCondLst>
                                    <p:cond delay="0"/>
                                  </p:stCondLst>
                                  <p:childTnLst>
                                    <p:set>
                                      <p:cBhvr>
                                        <p:cTn id="93" dur="1" fill="hold">
                                          <p:stCondLst>
                                            <p:cond delay="0"/>
                                          </p:stCondLst>
                                        </p:cTn>
                                        <p:tgtEl>
                                          <p:spTgt spid="21528"/>
                                        </p:tgtEl>
                                        <p:attrNameLst>
                                          <p:attrName>style.visibility</p:attrName>
                                        </p:attrNameLst>
                                      </p:cBhvr>
                                      <p:to>
                                        <p:strVal val="visible"/>
                                      </p:to>
                                    </p:set>
                                    <p:animEffect transition="in" filter="wipe(left)">
                                      <p:cBhvr>
                                        <p:cTn id="94" dur="500"/>
                                        <p:tgtEl>
                                          <p:spTgt spid="21528"/>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21532"/>
                                        </p:tgtEl>
                                        <p:attrNameLst>
                                          <p:attrName>style.visibility</p:attrName>
                                        </p:attrNameLst>
                                      </p:cBhvr>
                                      <p:to>
                                        <p:strVal val="visible"/>
                                      </p:to>
                                    </p:set>
                                    <p:animEffect transition="in" filter="wipe(left)">
                                      <p:cBhvr>
                                        <p:cTn id="99" dur="500"/>
                                        <p:tgtEl>
                                          <p:spTgt spid="21532"/>
                                        </p:tgtEl>
                                      </p:cBhvr>
                                    </p:animEffect>
                                  </p:childTnLst>
                                </p:cTn>
                              </p:par>
                            </p:childTnLst>
                          </p:cTn>
                        </p:par>
                        <p:par>
                          <p:cTn id="100" fill="hold">
                            <p:stCondLst>
                              <p:cond delay="500"/>
                            </p:stCondLst>
                            <p:childTnLst>
                              <p:par>
                                <p:cTn id="101" presetID="22" presetClass="entr" presetSubtype="8" fill="hold" nodeType="afterEffect">
                                  <p:stCondLst>
                                    <p:cond delay="0"/>
                                  </p:stCondLst>
                                  <p:childTnLst>
                                    <p:set>
                                      <p:cBhvr>
                                        <p:cTn id="102" dur="1" fill="hold">
                                          <p:stCondLst>
                                            <p:cond delay="0"/>
                                          </p:stCondLst>
                                        </p:cTn>
                                        <p:tgtEl>
                                          <p:spTgt spid="21535"/>
                                        </p:tgtEl>
                                        <p:attrNameLst>
                                          <p:attrName>style.visibility</p:attrName>
                                        </p:attrNameLst>
                                      </p:cBhvr>
                                      <p:to>
                                        <p:strVal val="visible"/>
                                      </p:to>
                                    </p:set>
                                    <p:animEffect transition="in" filter="wipe(left)">
                                      <p:cBhvr>
                                        <p:cTn id="103" dur="500"/>
                                        <p:tgtEl>
                                          <p:spTgt spid="21535"/>
                                        </p:tgtEl>
                                      </p:cBhvr>
                                    </p:animEffect>
                                  </p:childTnLst>
                                </p:cTn>
                              </p:par>
                            </p:childTnLst>
                          </p:cTn>
                        </p:par>
                        <p:par>
                          <p:cTn id="104" fill="hold">
                            <p:stCondLst>
                              <p:cond delay="1000"/>
                            </p:stCondLst>
                            <p:childTnLst>
                              <p:par>
                                <p:cTn id="105" presetID="22" presetClass="entr" presetSubtype="8" fill="hold" grpId="0" nodeType="afterEffect">
                                  <p:stCondLst>
                                    <p:cond delay="0"/>
                                  </p:stCondLst>
                                  <p:childTnLst>
                                    <p:set>
                                      <p:cBhvr>
                                        <p:cTn id="106" dur="1" fill="hold">
                                          <p:stCondLst>
                                            <p:cond delay="0"/>
                                          </p:stCondLst>
                                        </p:cTn>
                                        <p:tgtEl>
                                          <p:spTgt spid="21534"/>
                                        </p:tgtEl>
                                        <p:attrNameLst>
                                          <p:attrName>style.visibility</p:attrName>
                                        </p:attrNameLst>
                                      </p:cBhvr>
                                      <p:to>
                                        <p:strVal val="visible"/>
                                      </p:to>
                                    </p:set>
                                    <p:animEffect transition="in" filter="wipe(left)">
                                      <p:cBhvr>
                                        <p:cTn id="107" dur="500"/>
                                        <p:tgtEl>
                                          <p:spTgt spid="21534"/>
                                        </p:tgtEl>
                                      </p:cBhvr>
                                    </p:animEffect>
                                  </p:childTnLst>
                                </p:cTn>
                              </p:par>
                            </p:childTnLst>
                          </p:cTn>
                        </p:par>
                        <p:par>
                          <p:cTn id="108" fill="hold">
                            <p:stCondLst>
                              <p:cond delay="1500"/>
                            </p:stCondLst>
                            <p:childTnLst>
                              <p:par>
                                <p:cTn id="109" presetID="22" presetClass="entr" presetSubtype="8" fill="hold" nodeType="afterEffect">
                                  <p:stCondLst>
                                    <p:cond delay="0"/>
                                  </p:stCondLst>
                                  <p:childTnLst>
                                    <p:set>
                                      <p:cBhvr>
                                        <p:cTn id="110" dur="1" fill="hold">
                                          <p:stCondLst>
                                            <p:cond delay="0"/>
                                          </p:stCondLst>
                                        </p:cTn>
                                        <p:tgtEl>
                                          <p:spTgt spid="21536"/>
                                        </p:tgtEl>
                                        <p:attrNameLst>
                                          <p:attrName>style.visibility</p:attrName>
                                        </p:attrNameLst>
                                      </p:cBhvr>
                                      <p:to>
                                        <p:strVal val="visible"/>
                                      </p:to>
                                    </p:set>
                                    <p:animEffect transition="in" filter="wipe(left)">
                                      <p:cBhvr>
                                        <p:cTn id="111" dur="500"/>
                                        <p:tgtEl>
                                          <p:spTgt spid="21536"/>
                                        </p:tgtEl>
                                      </p:cBhvr>
                                    </p:animEffect>
                                  </p:childTnLst>
                                </p:cTn>
                              </p:par>
                            </p:childTnLst>
                          </p:cTn>
                        </p:par>
                        <p:par>
                          <p:cTn id="112" fill="hold">
                            <p:stCondLst>
                              <p:cond delay="2000"/>
                            </p:stCondLst>
                            <p:childTnLst>
                              <p:par>
                                <p:cTn id="113" presetID="22" presetClass="entr" presetSubtype="8" fill="hold" grpId="0" nodeType="afterEffect">
                                  <p:stCondLst>
                                    <p:cond delay="0"/>
                                  </p:stCondLst>
                                  <p:childTnLst>
                                    <p:set>
                                      <p:cBhvr>
                                        <p:cTn id="114" dur="1" fill="hold">
                                          <p:stCondLst>
                                            <p:cond delay="0"/>
                                          </p:stCondLst>
                                        </p:cTn>
                                        <p:tgtEl>
                                          <p:spTgt spid="21533"/>
                                        </p:tgtEl>
                                        <p:attrNameLst>
                                          <p:attrName>style.visibility</p:attrName>
                                        </p:attrNameLst>
                                      </p:cBhvr>
                                      <p:to>
                                        <p:strVal val="visible"/>
                                      </p:to>
                                    </p:set>
                                    <p:animEffect transition="in" filter="wipe(left)">
                                      <p:cBhvr>
                                        <p:cTn id="115" dur="500"/>
                                        <p:tgtEl>
                                          <p:spTgt spid="21533"/>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grpId="0" nodeType="clickEffect">
                                  <p:stCondLst>
                                    <p:cond delay="0"/>
                                  </p:stCondLst>
                                  <p:childTnLst>
                                    <p:set>
                                      <p:cBhvr>
                                        <p:cTn id="119" dur="1" fill="hold">
                                          <p:stCondLst>
                                            <p:cond delay="0"/>
                                          </p:stCondLst>
                                        </p:cTn>
                                        <p:tgtEl>
                                          <p:spTgt spid="21537"/>
                                        </p:tgtEl>
                                        <p:attrNameLst>
                                          <p:attrName>style.visibility</p:attrName>
                                        </p:attrNameLst>
                                      </p:cBhvr>
                                      <p:to>
                                        <p:strVal val="visible"/>
                                      </p:to>
                                    </p:set>
                                    <p:animEffect transition="in" filter="wipe(left)">
                                      <p:cBhvr>
                                        <p:cTn id="120" dur="500"/>
                                        <p:tgtEl>
                                          <p:spTgt spid="21537"/>
                                        </p:tgtEl>
                                      </p:cBhvr>
                                    </p:animEffect>
                                  </p:childTnLst>
                                </p:cTn>
                              </p:par>
                            </p:childTnLst>
                          </p:cTn>
                        </p:par>
                        <p:par>
                          <p:cTn id="121" fill="hold">
                            <p:stCondLst>
                              <p:cond delay="500"/>
                            </p:stCondLst>
                            <p:childTnLst>
                              <p:par>
                                <p:cTn id="122" presetID="22" presetClass="entr" presetSubtype="8" fill="hold" nodeType="afterEffect">
                                  <p:stCondLst>
                                    <p:cond delay="0"/>
                                  </p:stCondLst>
                                  <p:childTnLst>
                                    <p:set>
                                      <p:cBhvr>
                                        <p:cTn id="123" dur="1" fill="hold">
                                          <p:stCondLst>
                                            <p:cond delay="0"/>
                                          </p:stCondLst>
                                        </p:cTn>
                                        <p:tgtEl>
                                          <p:spTgt spid="21540"/>
                                        </p:tgtEl>
                                        <p:attrNameLst>
                                          <p:attrName>style.visibility</p:attrName>
                                        </p:attrNameLst>
                                      </p:cBhvr>
                                      <p:to>
                                        <p:strVal val="visible"/>
                                      </p:to>
                                    </p:set>
                                    <p:animEffect transition="in" filter="wipe(left)">
                                      <p:cBhvr>
                                        <p:cTn id="124" dur="500"/>
                                        <p:tgtEl>
                                          <p:spTgt spid="21540"/>
                                        </p:tgtEl>
                                      </p:cBhvr>
                                    </p:animEffect>
                                  </p:childTnLst>
                                </p:cTn>
                              </p:par>
                            </p:childTnLst>
                          </p:cTn>
                        </p:par>
                        <p:par>
                          <p:cTn id="125" fill="hold">
                            <p:stCondLst>
                              <p:cond delay="1000"/>
                            </p:stCondLst>
                            <p:childTnLst>
                              <p:par>
                                <p:cTn id="126" presetID="22" presetClass="entr" presetSubtype="8" fill="hold" grpId="0" nodeType="afterEffect">
                                  <p:stCondLst>
                                    <p:cond delay="0"/>
                                  </p:stCondLst>
                                  <p:childTnLst>
                                    <p:set>
                                      <p:cBhvr>
                                        <p:cTn id="127" dur="1" fill="hold">
                                          <p:stCondLst>
                                            <p:cond delay="0"/>
                                          </p:stCondLst>
                                        </p:cTn>
                                        <p:tgtEl>
                                          <p:spTgt spid="21539"/>
                                        </p:tgtEl>
                                        <p:attrNameLst>
                                          <p:attrName>style.visibility</p:attrName>
                                        </p:attrNameLst>
                                      </p:cBhvr>
                                      <p:to>
                                        <p:strVal val="visible"/>
                                      </p:to>
                                    </p:set>
                                    <p:animEffect transition="in" filter="wipe(left)">
                                      <p:cBhvr>
                                        <p:cTn id="128" dur="500"/>
                                        <p:tgtEl>
                                          <p:spTgt spid="21539"/>
                                        </p:tgtEl>
                                      </p:cBhvr>
                                    </p:animEffect>
                                  </p:childTnLst>
                                </p:cTn>
                              </p:par>
                            </p:childTnLst>
                          </p:cTn>
                        </p:par>
                        <p:par>
                          <p:cTn id="129" fill="hold">
                            <p:stCondLst>
                              <p:cond delay="1500"/>
                            </p:stCondLst>
                            <p:childTnLst>
                              <p:par>
                                <p:cTn id="130" presetID="22" presetClass="entr" presetSubtype="8" fill="hold" nodeType="afterEffect">
                                  <p:stCondLst>
                                    <p:cond delay="0"/>
                                  </p:stCondLst>
                                  <p:childTnLst>
                                    <p:set>
                                      <p:cBhvr>
                                        <p:cTn id="131" dur="1" fill="hold">
                                          <p:stCondLst>
                                            <p:cond delay="0"/>
                                          </p:stCondLst>
                                        </p:cTn>
                                        <p:tgtEl>
                                          <p:spTgt spid="21541"/>
                                        </p:tgtEl>
                                        <p:attrNameLst>
                                          <p:attrName>style.visibility</p:attrName>
                                        </p:attrNameLst>
                                      </p:cBhvr>
                                      <p:to>
                                        <p:strVal val="visible"/>
                                      </p:to>
                                    </p:set>
                                    <p:animEffect transition="in" filter="wipe(left)">
                                      <p:cBhvr>
                                        <p:cTn id="132" dur="500"/>
                                        <p:tgtEl>
                                          <p:spTgt spid="21541"/>
                                        </p:tgtEl>
                                      </p:cBhvr>
                                    </p:animEffect>
                                  </p:childTnLst>
                                </p:cTn>
                              </p:par>
                            </p:childTnLst>
                          </p:cTn>
                        </p:par>
                        <p:par>
                          <p:cTn id="133" fill="hold">
                            <p:stCondLst>
                              <p:cond delay="2000"/>
                            </p:stCondLst>
                            <p:childTnLst>
                              <p:par>
                                <p:cTn id="134" presetID="22" presetClass="entr" presetSubtype="8" fill="hold" grpId="0" nodeType="afterEffect">
                                  <p:stCondLst>
                                    <p:cond delay="0"/>
                                  </p:stCondLst>
                                  <p:childTnLst>
                                    <p:set>
                                      <p:cBhvr>
                                        <p:cTn id="135" dur="1" fill="hold">
                                          <p:stCondLst>
                                            <p:cond delay="0"/>
                                          </p:stCondLst>
                                        </p:cTn>
                                        <p:tgtEl>
                                          <p:spTgt spid="21538"/>
                                        </p:tgtEl>
                                        <p:attrNameLst>
                                          <p:attrName>style.visibility</p:attrName>
                                        </p:attrNameLst>
                                      </p:cBhvr>
                                      <p:to>
                                        <p:strVal val="visible"/>
                                      </p:to>
                                    </p:set>
                                    <p:animEffect transition="in" filter="wipe(left)">
                                      <p:cBhvr>
                                        <p:cTn id="136" dur="500"/>
                                        <p:tgtEl>
                                          <p:spTgt spid="21538"/>
                                        </p:tgtEl>
                                      </p:cBhvr>
                                    </p:animEffec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21544"/>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grpId="0" nodeType="clickEffect">
                                  <p:stCondLst>
                                    <p:cond delay="0"/>
                                  </p:stCondLst>
                                  <p:childTnLst>
                                    <p:set>
                                      <p:cBhvr>
                                        <p:cTn id="144" dur="1" fill="hold">
                                          <p:stCondLst>
                                            <p:cond delay="0"/>
                                          </p:stCondLst>
                                        </p:cTn>
                                        <p:tgtEl>
                                          <p:spTgt spid="21545"/>
                                        </p:tgtEl>
                                        <p:attrNameLst>
                                          <p:attrName>style.visibility</p:attrName>
                                        </p:attrNameLst>
                                      </p:cBhvr>
                                      <p:to>
                                        <p:strVal val="visible"/>
                                      </p:to>
                                    </p:set>
                                    <p:animEffect transition="in" filter="wipe(left)">
                                      <p:cBhvr>
                                        <p:cTn id="145" dur="500"/>
                                        <p:tgtEl>
                                          <p:spTgt spid="21545"/>
                                        </p:tgtEl>
                                      </p:cBhvr>
                                    </p:animEffect>
                                  </p:childTnLst>
                                </p:cTn>
                              </p:par>
                            </p:childTnLst>
                          </p:cTn>
                        </p:par>
                        <p:par>
                          <p:cTn id="146" fill="hold">
                            <p:stCondLst>
                              <p:cond delay="500"/>
                            </p:stCondLst>
                            <p:childTnLst>
                              <p:par>
                                <p:cTn id="147" presetID="22" presetClass="entr" presetSubtype="8" fill="hold" nodeType="afterEffect">
                                  <p:stCondLst>
                                    <p:cond delay="0"/>
                                  </p:stCondLst>
                                  <p:childTnLst>
                                    <p:set>
                                      <p:cBhvr>
                                        <p:cTn id="148" dur="1" fill="hold">
                                          <p:stCondLst>
                                            <p:cond delay="0"/>
                                          </p:stCondLst>
                                        </p:cTn>
                                        <p:tgtEl>
                                          <p:spTgt spid="21547"/>
                                        </p:tgtEl>
                                        <p:attrNameLst>
                                          <p:attrName>style.visibility</p:attrName>
                                        </p:attrNameLst>
                                      </p:cBhvr>
                                      <p:to>
                                        <p:strVal val="visible"/>
                                      </p:to>
                                    </p:set>
                                    <p:animEffect transition="in" filter="wipe(left)">
                                      <p:cBhvr>
                                        <p:cTn id="149" dur="500"/>
                                        <p:tgtEl>
                                          <p:spTgt spid="21547"/>
                                        </p:tgtEl>
                                      </p:cBhvr>
                                    </p:animEffect>
                                  </p:childTnLst>
                                </p:cTn>
                              </p:par>
                            </p:childTnLst>
                          </p:cTn>
                        </p:par>
                        <p:par>
                          <p:cTn id="150" fill="hold">
                            <p:stCondLst>
                              <p:cond delay="1000"/>
                            </p:stCondLst>
                            <p:childTnLst>
                              <p:par>
                                <p:cTn id="151" presetID="22" presetClass="entr" presetSubtype="8" fill="hold" grpId="0" nodeType="afterEffect">
                                  <p:stCondLst>
                                    <p:cond delay="0"/>
                                  </p:stCondLst>
                                  <p:childTnLst>
                                    <p:set>
                                      <p:cBhvr>
                                        <p:cTn id="152" dur="1" fill="hold">
                                          <p:stCondLst>
                                            <p:cond delay="0"/>
                                          </p:stCondLst>
                                        </p:cTn>
                                        <p:tgtEl>
                                          <p:spTgt spid="21546"/>
                                        </p:tgtEl>
                                        <p:attrNameLst>
                                          <p:attrName>style.visibility</p:attrName>
                                        </p:attrNameLst>
                                      </p:cBhvr>
                                      <p:to>
                                        <p:strVal val="visible"/>
                                      </p:to>
                                    </p:set>
                                    <p:animEffect transition="in" filter="wipe(left)">
                                      <p:cBhvr>
                                        <p:cTn id="153" dur="500"/>
                                        <p:tgtEl>
                                          <p:spTgt spid="21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nimBg="1"/>
      <p:bldP spid="21510" grpId="0" animBg="1"/>
      <p:bldP spid="21511" grpId="0" animBg="1"/>
      <p:bldP spid="21512" grpId="0" animBg="1"/>
      <p:bldP spid="21513" grpId="0" animBg="1"/>
      <p:bldP spid="21514" grpId="0" animBg="1"/>
      <p:bldP spid="21520" grpId="0" animBg="1"/>
      <p:bldP spid="21522" grpId="0" animBg="1"/>
      <p:bldP spid="21523" grpId="0" animBg="1"/>
      <p:bldP spid="21524" grpId="0" animBg="1"/>
      <p:bldP spid="21527" grpId="0" animBg="1"/>
      <p:bldP spid="21528" grpId="0" animBg="1"/>
      <p:bldP spid="21529" grpId="0" animBg="1"/>
      <p:bldP spid="21532" grpId="0" animBg="1"/>
      <p:bldP spid="21533" grpId="0" animBg="1"/>
      <p:bldP spid="21534" grpId="0" animBg="1"/>
      <p:bldP spid="21537" grpId="0" animBg="1"/>
      <p:bldP spid="21538" grpId="0" animBg="1"/>
      <p:bldP spid="21539" grpId="0" animBg="1"/>
      <p:bldP spid="21542" grpId="0" animBg="1"/>
      <p:bldP spid="21543" grpId="0" animBg="1"/>
      <p:bldP spid="21544" grpId="0" animBg="1"/>
      <p:bldP spid="21545" grpId="0" animBg="1"/>
      <p:bldP spid="2154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Bible 03"/>
          <p:cNvPicPr>
            <a:picLocks noChangeAspect="1" noChangeArrowheads="1"/>
          </p:cNvPicPr>
          <p:nvPr/>
        </p:nvPicPr>
        <p:blipFill>
          <a:blip r:embed="rId3" cstate="print">
            <a:grayscl/>
          </a:blip>
          <a:srcRect l="-2956" r="-493"/>
          <a:stretch>
            <a:fillRect/>
          </a:stretch>
        </p:blipFill>
        <p:spPr bwMode="auto">
          <a:xfrm>
            <a:off x="76200" y="76200"/>
            <a:ext cx="990600" cy="6705600"/>
          </a:xfrm>
          <a:prstGeom prst="rect">
            <a:avLst/>
          </a:prstGeom>
          <a:noFill/>
          <a:ln w="9525">
            <a:noFill/>
            <a:miter lim="800000"/>
            <a:headEnd/>
            <a:tailEnd/>
          </a:ln>
        </p:spPr>
      </p:pic>
      <p:sp>
        <p:nvSpPr>
          <p:cNvPr id="22531" name="Text Box 3"/>
          <p:cNvSpPr txBox="1">
            <a:spLocks noChangeArrowheads="1"/>
          </p:cNvSpPr>
          <p:nvPr/>
        </p:nvSpPr>
        <p:spPr bwMode="auto">
          <a:xfrm>
            <a:off x="1828800" y="152400"/>
            <a:ext cx="647700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chemeClr val="bg1">
                    <a:lumMod val="95000"/>
                  </a:schemeClr>
                </a:solidFill>
                <a:latin typeface="Arial" pitchFamily="34" charset="0"/>
                <a:cs typeface="Arial" pitchFamily="34" charset="0"/>
              </a:rPr>
              <a:t>How </a:t>
            </a:r>
            <a:r>
              <a:rPr lang="en-US" sz="3600" b="1" dirty="0" smtClean="0">
                <a:solidFill>
                  <a:schemeClr val="bg1">
                    <a:lumMod val="95000"/>
                  </a:schemeClr>
                </a:solidFill>
                <a:latin typeface="Arial" pitchFamily="34" charset="0"/>
                <a:cs typeface="Arial" pitchFamily="34" charset="0"/>
              </a:rPr>
              <a:t>to Avoid </a:t>
            </a:r>
            <a:r>
              <a:rPr lang="en-US" sz="3600" b="1" dirty="0">
                <a:solidFill>
                  <a:schemeClr val="bg1">
                    <a:lumMod val="95000"/>
                  </a:schemeClr>
                </a:solidFill>
                <a:latin typeface="Arial" pitchFamily="34" charset="0"/>
                <a:cs typeface="Arial" pitchFamily="34" charset="0"/>
              </a:rPr>
              <a:t>Sin</a:t>
            </a:r>
          </a:p>
        </p:txBody>
      </p:sp>
      <p:sp>
        <p:nvSpPr>
          <p:cNvPr id="22532" name="Text Box 4"/>
          <p:cNvSpPr txBox="1">
            <a:spLocks noChangeArrowheads="1"/>
          </p:cNvSpPr>
          <p:nvPr/>
        </p:nvSpPr>
        <p:spPr bwMode="auto">
          <a:xfrm>
            <a:off x="1066800" y="1252240"/>
            <a:ext cx="7924800" cy="4462760"/>
          </a:xfrm>
          <a:prstGeom prst="rect">
            <a:avLst/>
          </a:prstGeom>
          <a:solidFill>
            <a:srgbClr val="F2F2F2">
              <a:alpha val="74902"/>
            </a:srgbClr>
          </a:solidFill>
          <a:ln w="9525">
            <a:solidFill>
              <a:schemeClr val="tx1"/>
            </a:solidFill>
            <a:miter lim="800000"/>
            <a:headEnd/>
            <a:tailEnd/>
          </a:ln>
          <a:effectLst/>
        </p:spPr>
        <p:txBody>
          <a:bodyPr wrap="square">
            <a:spAutoFit/>
          </a:bodyPr>
          <a:lstStyle/>
          <a:p>
            <a:pPr marL="457200" indent="-457200">
              <a:spcBef>
                <a:spcPts val="600"/>
              </a:spcBef>
              <a:spcAft>
                <a:spcPts val="1200"/>
              </a:spcAft>
              <a:buClr>
                <a:srgbClr val="C00000"/>
              </a:buClr>
              <a:buFont typeface="Wingdings" pitchFamily="28" charset="2"/>
              <a:buChar char="è"/>
            </a:pPr>
            <a:r>
              <a:rPr lang="en-US" sz="2800" dirty="0">
                <a:latin typeface="Arial" pitchFamily="34" charset="0"/>
                <a:cs typeface="Arial" pitchFamily="34" charset="0"/>
              </a:rPr>
              <a:t>Grow in </a:t>
            </a:r>
            <a:r>
              <a:rPr lang="en-US" sz="2800" dirty="0" smtClean="0">
                <a:latin typeface="Arial" pitchFamily="34" charset="0"/>
                <a:cs typeface="Arial" pitchFamily="34" charset="0"/>
              </a:rPr>
              <a:t>grace and knowledge </a:t>
            </a:r>
            <a:r>
              <a:rPr lang="en-US" sz="2800" b="1" i="1" dirty="0" smtClean="0">
                <a:solidFill>
                  <a:srgbClr val="C00000"/>
                </a:solidFill>
                <a:latin typeface="Arial" pitchFamily="34" charset="0"/>
                <a:cs typeface="Arial" pitchFamily="34" charset="0"/>
              </a:rPr>
              <a:t>(</a:t>
            </a:r>
            <a:r>
              <a:rPr lang="en-US" sz="2800" b="1" i="1" dirty="0">
                <a:solidFill>
                  <a:srgbClr val="C00000"/>
                </a:solidFill>
                <a:latin typeface="Arial" pitchFamily="34" charset="0"/>
                <a:cs typeface="Arial" pitchFamily="34" charset="0"/>
              </a:rPr>
              <a:t>2 </a:t>
            </a:r>
            <a:r>
              <a:rPr lang="en-US" sz="2800" b="1" i="1" dirty="0" smtClean="0">
                <a:solidFill>
                  <a:srgbClr val="C00000"/>
                </a:solidFill>
                <a:latin typeface="Arial" pitchFamily="34" charset="0"/>
                <a:cs typeface="Arial" pitchFamily="34" charset="0"/>
              </a:rPr>
              <a:t>Peter </a:t>
            </a:r>
            <a:r>
              <a:rPr lang="en-US" sz="2800" b="1" i="1" dirty="0">
                <a:solidFill>
                  <a:srgbClr val="C00000"/>
                </a:solidFill>
                <a:latin typeface="Arial" pitchFamily="34" charset="0"/>
                <a:cs typeface="Arial" pitchFamily="34" charset="0"/>
              </a:rPr>
              <a:t>3:18)</a:t>
            </a:r>
          </a:p>
          <a:p>
            <a:pPr marL="457200" indent="-457200">
              <a:spcBef>
                <a:spcPts val="600"/>
              </a:spcBef>
              <a:spcAft>
                <a:spcPts val="1200"/>
              </a:spcAft>
              <a:buClr>
                <a:srgbClr val="C00000"/>
              </a:buClr>
              <a:buFont typeface="Wingdings" pitchFamily="28" charset="2"/>
              <a:buChar char="è"/>
            </a:pPr>
            <a:r>
              <a:rPr lang="en-US" sz="2800" dirty="0">
                <a:latin typeface="Arial" pitchFamily="34" charset="0"/>
                <a:cs typeface="Arial" pitchFamily="34" charset="0"/>
              </a:rPr>
              <a:t>Add to </a:t>
            </a:r>
            <a:r>
              <a:rPr lang="en-US" sz="2800" dirty="0" smtClean="0">
                <a:latin typeface="Arial" pitchFamily="34" charset="0"/>
                <a:cs typeface="Arial" pitchFamily="34" charset="0"/>
              </a:rPr>
              <a:t>your faith</a:t>
            </a:r>
            <a:r>
              <a:rPr lang="en-US" sz="2800" dirty="0">
                <a:latin typeface="Arial" pitchFamily="34" charset="0"/>
                <a:cs typeface="Arial" pitchFamily="34" charset="0"/>
              </a:rPr>
              <a:t>, </a:t>
            </a:r>
            <a:r>
              <a:rPr lang="en-US" sz="2800" dirty="0" smtClean="0">
                <a:latin typeface="Arial" pitchFamily="34" charset="0"/>
                <a:cs typeface="Arial" pitchFamily="34" charset="0"/>
              </a:rPr>
              <a:t>virtue, knowledge, self-control, perseverance, godliness, brotherly kindness, </a:t>
            </a:r>
            <a:r>
              <a:rPr lang="en-US" sz="2800" dirty="0">
                <a:latin typeface="Arial" pitchFamily="34" charset="0"/>
                <a:cs typeface="Arial" pitchFamily="34" charset="0"/>
              </a:rPr>
              <a:t>and </a:t>
            </a:r>
            <a:r>
              <a:rPr lang="en-US" sz="2800" dirty="0" smtClean="0">
                <a:latin typeface="Arial" pitchFamily="34" charset="0"/>
                <a:cs typeface="Arial" pitchFamily="34" charset="0"/>
              </a:rPr>
              <a:t>love </a:t>
            </a:r>
            <a:r>
              <a:rPr lang="en-US" sz="2800" b="1" i="1" dirty="0" smtClean="0">
                <a:solidFill>
                  <a:srgbClr val="C00000"/>
                </a:solidFill>
                <a:latin typeface="Arial" pitchFamily="34" charset="0"/>
                <a:cs typeface="Arial" pitchFamily="34" charset="0"/>
              </a:rPr>
              <a:t>(</a:t>
            </a:r>
            <a:r>
              <a:rPr lang="en-US" sz="2800" b="1" i="1" dirty="0">
                <a:solidFill>
                  <a:srgbClr val="C00000"/>
                </a:solidFill>
                <a:latin typeface="Arial" pitchFamily="34" charset="0"/>
                <a:cs typeface="Arial" pitchFamily="34" charset="0"/>
              </a:rPr>
              <a:t>2 </a:t>
            </a:r>
            <a:r>
              <a:rPr lang="en-US" sz="2800" b="1" i="1" dirty="0" smtClean="0">
                <a:solidFill>
                  <a:srgbClr val="C00000"/>
                </a:solidFill>
                <a:latin typeface="Arial" pitchFamily="34" charset="0"/>
                <a:cs typeface="Arial" pitchFamily="34" charset="0"/>
              </a:rPr>
              <a:t>Peter </a:t>
            </a:r>
            <a:r>
              <a:rPr lang="en-US" sz="2800" b="1" i="1" dirty="0">
                <a:solidFill>
                  <a:srgbClr val="C00000"/>
                </a:solidFill>
                <a:latin typeface="Arial" pitchFamily="34" charset="0"/>
                <a:cs typeface="Arial" pitchFamily="34" charset="0"/>
              </a:rPr>
              <a:t>1:5-7)</a:t>
            </a:r>
          </a:p>
          <a:p>
            <a:pPr marL="457200" indent="-457200">
              <a:spcBef>
                <a:spcPts val="600"/>
              </a:spcBef>
              <a:spcAft>
                <a:spcPts val="1200"/>
              </a:spcAft>
              <a:buClr>
                <a:srgbClr val="C00000"/>
              </a:buClr>
              <a:buFont typeface="Wingdings" pitchFamily="28" charset="2"/>
              <a:buChar char="è"/>
            </a:pPr>
            <a:r>
              <a:rPr lang="en-US" sz="2800" dirty="0">
                <a:latin typeface="Arial" pitchFamily="34" charset="0"/>
                <a:cs typeface="Arial" pitchFamily="34" charset="0"/>
              </a:rPr>
              <a:t>Exercise, </a:t>
            </a:r>
            <a:r>
              <a:rPr lang="en-US" sz="2800" dirty="0" smtClean="0">
                <a:latin typeface="Arial" pitchFamily="34" charset="0"/>
                <a:cs typeface="Arial" pitchFamily="34" charset="0"/>
              </a:rPr>
              <a:t>practice </a:t>
            </a:r>
            <a:r>
              <a:rPr lang="en-US" sz="2800" b="1" i="1" dirty="0" smtClean="0">
                <a:solidFill>
                  <a:srgbClr val="C00000"/>
                </a:solidFill>
                <a:latin typeface="Arial" pitchFamily="34" charset="0"/>
                <a:cs typeface="Arial" pitchFamily="34" charset="0"/>
              </a:rPr>
              <a:t>(</a:t>
            </a:r>
            <a:r>
              <a:rPr lang="en-US" sz="2800" b="1" i="1" dirty="0">
                <a:solidFill>
                  <a:srgbClr val="C00000"/>
                </a:solidFill>
                <a:latin typeface="Arial" pitchFamily="34" charset="0"/>
                <a:cs typeface="Arial" pitchFamily="34" charset="0"/>
              </a:rPr>
              <a:t>1 </a:t>
            </a:r>
            <a:r>
              <a:rPr lang="en-US" sz="2800" b="1" i="1" dirty="0" smtClean="0">
                <a:solidFill>
                  <a:srgbClr val="C00000"/>
                </a:solidFill>
                <a:latin typeface="Arial" pitchFamily="34" charset="0"/>
                <a:cs typeface="Arial" pitchFamily="34" charset="0"/>
              </a:rPr>
              <a:t>Timothy </a:t>
            </a:r>
            <a:r>
              <a:rPr lang="en-US" sz="2800" b="1" i="1" dirty="0">
                <a:solidFill>
                  <a:srgbClr val="C00000"/>
                </a:solidFill>
                <a:latin typeface="Arial" pitchFamily="34" charset="0"/>
                <a:cs typeface="Arial" pitchFamily="34" charset="0"/>
              </a:rPr>
              <a:t>4:7; </a:t>
            </a:r>
            <a:r>
              <a:rPr lang="en-US" sz="2800" b="1" i="1" dirty="0" smtClean="0">
                <a:solidFill>
                  <a:srgbClr val="C00000"/>
                </a:solidFill>
                <a:latin typeface="Arial" pitchFamily="34" charset="0"/>
                <a:cs typeface="Arial" pitchFamily="34" charset="0"/>
              </a:rPr>
              <a:t>                      Hebrews </a:t>
            </a:r>
            <a:r>
              <a:rPr lang="en-US" sz="2800" b="1" i="1" dirty="0">
                <a:solidFill>
                  <a:srgbClr val="C00000"/>
                </a:solidFill>
                <a:latin typeface="Arial" pitchFamily="34" charset="0"/>
                <a:cs typeface="Arial" pitchFamily="34" charset="0"/>
              </a:rPr>
              <a:t>5:14)</a:t>
            </a:r>
          </a:p>
          <a:p>
            <a:pPr marL="457200" indent="-457200">
              <a:spcBef>
                <a:spcPts val="600"/>
              </a:spcBef>
              <a:spcAft>
                <a:spcPts val="1200"/>
              </a:spcAft>
              <a:buClr>
                <a:srgbClr val="C00000"/>
              </a:buClr>
              <a:buFont typeface="Wingdings" pitchFamily="28" charset="2"/>
              <a:buChar char="è"/>
            </a:pPr>
            <a:r>
              <a:rPr lang="en-US" sz="2800" dirty="0">
                <a:latin typeface="Arial" pitchFamily="34" charset="0"/>
                <a:cs typeface="Arial" pitchFamily="34" charset="0"/>
              </a:rPr>
              <a:t>Put on </a:t>
            </a:r>
            <a:r>
              <a:rPr lang="en-US" sz="2800" dirty="0" smtClean="0">
                <a:latin typeface="Arial" pitchFamily="34" charset="0"/>
                <a:cs typeface="Arial" pitchFamily="34" charset="0"/>
              </a:rPr>
              <a:t>armor of </a:t>
            </a:r>
            <a:r>
              <a:rPr lang="en-US" sz="2800" dirty="0">
                <a:latin typeface="Arial" pitchFamily="34" charset="0"/>
                <a:cs typeface="Arial" pitchFamily="34" charset="0"/>
              </a:rPr>
              <a:t>God </a:t>
            </a:r>
            <a:r>
              <a:rPr lang="en-US" sz="2800" b="1" i="1" dirty="0">
                <a:solidFill>
                  <a:srgbClr val="C00000"/>
                </a:solidFill>
                <a:latin typeface="Arial" pitchFamily="34" charset="0"/>
                <a:cs typeface="Arial" pitchFamily="34" charset="0"/>
              </a:rPr>
              <a:t>(</a:t>
            </a:r>
            <a:r>
              <a:rPr lang="en-US" sz="2800" b="1" i="1" dirty="0" smtClean="0">
                <a:solidFill>
                  <a:srgbClr val="C00000"/>
                </a:solidFill>
                <a:latin typeface="Arial" pitchFamily="34" charset="0"/>
                <a:cs typeface="Arial" pitchFamily="34" charset="0"/>
              </a:rPr>
              <a:t>Ephesians </a:t>
            </a:r>
            <a:r>
              <a:rPr lang="en-US" sz="2800" b="1" i="1" dirty="0">
                <a:solidFill>
                  <a:srgbClr val="C00000"/>
                </a:solidFill>
                <a:latin typeface="Arial" pitchFamily="34" charset="0"/>
                <a:cs typeface="Arial" pitchFamily="34" charset="0"/>
              </a:rPr>
              <a:t>6:11-18)</a:t>
            </a:r>
          </a:p>
          <a:p>
            <a:pPr marL="457200" indent="-457200">
              <a:spcBef>
                <a:spcPts val="600"/>
              </a:spcBef>
              <a:spcAft>
                <a:spcPts val="1200"/>
              </a:spcAft>
              <a:buClr>
                <a:srgbClr val="C00000"/>
              </a:buClr>
              <a:buFont typeface="Wingdings" pitchFamily="28" charset="2"/>
              <a:buChar char="è"/>
            </a:pPr>
            <a:r>
              <a:rPr lang="en-US" sz="2800" dirty="0">
                <a:latin typeface="Arial" pitchFamily="34" charset="0"/>
                <a:cs typeface="Arial" pitchFamily="34" charset="0"/>
              </a:rPr>
              <a:t>Put God’s </a:t>
            </a:r>
            <a:r>
              <a:rPr lang="en-US" sz="2800" dirty="0" smtClean="0">
                <a:latin typeface="Arial" pitchFamily="34" charset="0"/>
                <a:cs typeface="Arial" pitchFamily="34" charset="0"/>
              </a:rPr>
              <a:t>word in your heart </a:t>
            </a:r>
            <a:r>
              <a:rPr lang="en-US" sz="2800" b="1" i="1" dirty="0" smtClean="0">
                <a:solidFill>
                  <a:srgbClr val="C00000"/>
                </a:solidFill>
                <a:latin typeface="Arial" pitchFamily="34" charset="0"/>
                <a:cs typeface="Arial" pitchFamily="34" charset="0"/>
              </a:rPr>
              <a:t>(</a:t>
            </a:r>
            <a:r>
              <a:rPr lang="en-US" sz="2800" b="1" i="1" dirty="0" smtClean="0">
                <a:solidFill>
                  <a:srgbClr val="C00000"/>
                </a:solidFill>
                <a:latin typeface="Arial" pitchFamily="34" charset="0"/>
                <a:cs typeface="Arial" pitchFamily="34" charset="0"/>
              </a:rPr>
              <a:t>Psalm </a:t>
            </a:r>
            <a:r>
              <a:rPr lang="en-US" sz="2800" b="1" i="1" dirty="0">
                <a:solidFill>
                  <a:srgbClr val="C00000"/>
                </a:solidFill>
                <a:latin typeface="Arial" pitchFamily="34" charset="0"/>
                <a:cs typeface="Arial" pitchFamily="34" charset="0"/>
              </a:rPr>
              <a:t>119:11)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Effect transition="in" filter="wipe(up)">
                                      <p:cBhvr>
                                        <p:cTn id="7" dur="500"/>
                                        <p:tgtEl>
                                          <p:spTgt spid="225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2532">
                                            <p:txEl>
                                              <p:pRg st="1" end="1"/>
                                            </p:txEl>
                                          </p:spTgt>
                                        </p:tgtEl>
                                        <p:attrNameLst>
                                          <p:attrName>style.visibility</p:attrName>
                                        </p:attrNameLst>
                                      </p:cBhvr>
                                      <p:to>
                                        <p:strVal val="visible"/>
                                      </p:to>
                                    </p:set>
                                    <p:animEffect transition="in" filter="wipe(up)">
                                      <p:cBhvr>
                                        <p:cTn id="12" dur="500"/>
                                        <p:tgtEl>
                                          <p:spTgt spid="2253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2532">
                                            <p:txEl>
                                              <p:pRg st="2" end="2"/>
                                            </p:txEl>
                                          </p:spTgt>
                                        </p:tgtEl>
                                        <p:attrNameLst>
                                          <p:attrName>style.visibility</p:attrName>
                                        </p:attrNameLst>
                                      </p:cBhvr>
                                      <p:to>
                                        <p:strVal val="visible"/>
                                      </p:to>
                                    </p:set>
                                    <p:animEffect transition="in" filter="wipe(up)">
                                      <p:cBhvr>
                                        <p:cTn id="17" dur="500"/>
                                        <p:tgtEl>
                                          <p:spTgt spid="2253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2532">
                                            <p:txEl>
                                              <p:pRg st="3" end="3"/>
                                            </p:txEl>
                                          </p:spTgt>
                                        </p:tgtEl>
                                        <p:attrNameLst>
                                          <p:attrName>style.visibility</p:attrName>
                                        </p:attrNameLst>
                                      </p:cBhvr>
                                      <p:to>
                                        <p:strVal val="visible"/>
                                      </p:to>
                                    </p:set>
                                    <p:animEffect transition="in" filter="wipe(up)">
                                      <p:cBhvr>
                                        <p:cTn id="22" dur="500"/>
                                        <p:tgtEl>
                                          <p:spTgt spid="2253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2532">
                                            <p:txEl>
                                              <p:pRg st="4" end="4"/>
                                            </p:txEl>
                                          </p:spTgt>
                                        </p:tgtEl>
                                        <p:attrNameLst>
                                          <p:attrName>style.visibility</p:attrName>
                                        </p:attrNameLst>
                                      </p:cBhvr>
                                      <p:to>
                                        <p:strVal val="visible"/>
                                      </p:to>
                                    </p:set>
                                    <p:animEffect transition="in" filter="wipe(up)">
                                      <p:cBhvr>
                                        <p:cTn id="27" dur="500"/>
                                        <p:tgtEl>
                                          <p:spTgt spid="225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Bible 03"/>
          <p:cNvPicPr>
            <a:picLocks noChangeAspect="1" noChangeArrowheads="1"/>
          </p:cNvPicPr>
          <p:nvPr/>
        </p:nvPicPr>
        <p:blipFill>
          <a:blip r:embed="rId3" cstate="print">
            <a:grayscl/>
          </a:blip>
          <a:srcRect l="-2956" r="-493"/>
          <a:stretch>
            <a:fillRect/>
          </a:stretch>
        </p:blipFill>
        <p:spPr bwMode="auto">
          <a:xfrm>
            <a:off x="76200" y="76200"/>
            <a:ext cx="1447800" cy="6705600"/>
          </a:xfrm>
          <a:prstGeom prst="rect">
            <a:avLst/>
          </a:prstGeom>
          <a:noFill/>
          <a:ln w="9525">
            <a:noFill/>
            <a:miter lim="800000"/>
            <a:headEnd/>
            <a:tailEnd/>
          </a:ln>
        </p:spPr>
      </p:pic>
      <p:sp>
        <p:nvSpPr>
          <p:cNvPr id="23555" name="Text Box 3"/>
          <p:cNvSpPr txBox="1">
            <a:spLocks noChangeArrowheads="1"/>
          </p:cNvSpPr>
          <p:nvPr/>
        </p:nvSpPr>
        <p:spPr bwMode="auto">
          <a:xfrm>
            <a:off x="1447800" y="228600"/>
            <a:ext cx="7467600" cy="646331"/>
          </a:xfrm>
          <a:prstGeom prst="rect">
            <a:avLst/>
          </a:prstGeom>
          <a:noFill/>
          <a:ln w="9525">
            <a:noFill/>
            <a:miter lim="800000"/>
            <a:headEnd/>
            <a:tailEnd/>
          </a:ln>
          <a:effectLst/>
        </p:spPr>
        <p:txBody>
          <a:bodyPr wrap="square">
            <a:spAutoFit/>
          </a:bodyPr>
          <a:lstStyle/>
          <a:p>
            <a:pPr algn="ctr">
              <a:spcBef>
                <a:spcPct val="50000"/>
              </a:spcBef>
            </a:pPr>
            <a:r>
              <a:rPr lang="en-US" sz="3600" b="1" dirty="0">
                <a:solidFill>
                  <a:schemeClr val="bg1">
                    <a:lumMod val="95000"/>
                  </a:schemeClr>
                </a:solidFill>
                <a:latin typeface="Arial" pitchFamily="34" charset="0"/>
                <a:cs typeface="Arial" pitchFamily="34" charset="0"/>
              </a:rPr>
              <a:t>Guidelines </a:t>
            </a:r>
            <a:r>
              <a:rPr lang="en-US" sz="3600" b="1" dirty="0" smtClean="0">
                <a:solidFill>
                  <a:schemeClr val="bg1">
                    <a:lumMod val="95000"/>
                  </a:schemeClr>
                </a:solidFill>
                <a:latin typeface="Arial" pitchFamily="34" charset="0"/>
                <a:cs typeface="Arial" pitchFamily="34" charset="0"/>
              </a:rPr>
              <a:t>for Avoiding </a:t>
            </a:r>
            <a:r>
              <a:rPr lang="en-US" sz="3600" b="1" dirty="0">
                <a:solidFill>
                  <a:schemeClr val="bg1">
                    <a:lumMod val="95000"/>
                  </a:schemeClr>
                </a:solidFill>
                <a:latin typeface="Arial" pitchFamily="34" charset="0"/>
                <a:cs typeface="Arial" pitchFamily="34" charset="0"/>
              </a:rPr>
              <a:t>Sin</a:t>
            </a:r>
          </a:p>
        </p:txBody>
      </p:sp>
      <p:sp>
        <p:nvSpPr>
          <p:cNvPr id="23556" name="Text Box 4"/>
          <p:cNvSpPr txBox="1">
            <a:spLocks noChangeArrowheads="1"/>
          </p:cNvSpPr>
          <p:nvPr/>
        </p:nvSpPr>
        <p:spPr bwMode="auto">
          <a:xfrm>
            <a:off x="1524000" y="1218486"/>
            <a:ext cx="7467600" cy="4801314"/>
          </a:xfrm>
          <a:prstGeom prst="rect">
            <a:avLst/>
          </a:prstGeom>
          <a:solidFill>
            <a:srgbClr val="F2F2F2">
              <a:alpha val="74902"/>
            </a:srgbClr>
          </a:solidFill>
          <a:ln w="9525">
            <a:solidFill>
              <a:schemeClr val="tx1"/>
            </a:solidFill>
            <a:miter lim="800000"/>
            <a:headEnd/>
            <a:tailEnd/>
          </a:ln>
          <a:effectLst/>
        </p:spPr>
        <p:txBody>
          <a:bodyPr wrap="square">
            <a:spAutoFit/>
          </a:bodyPr>
          <a:lstStyle/>
          <a:p>
            <a:pPr marL="457200" indent="-457200">
              <a:spcBef>
                <a:spcPts val="600"/>
              </a:spcBef>
              <a:spcAft>
                <a:spcPts val="1200"/>
              </a:spcAft>
              <a:buClr>
                <a:srgbClr val="C00000"/>
              </a:buClr>
              <a:buFont typeface="Wingdings" pitchFamily="28" charset="2"/>
              <a:buChar char="è"/>
            </a:pPr>
            <a:r>
              <a:rPr lang="en-US" sz="2400" dirty="0">
                <a:latin typeface="Arial" pitchFamily="34" charset="0"/>
                <a:cs typeface="Arial" pitchFamily="34" charset="0"/>
              </a:rPr>
              <a:t>Do not </a:t>
            </a:r>
            <a:r>
              <a:rPr lang="en-US" sz="2400" dirty="0" smtClean="0">
                <a:latin typeface="Arial" pitchFamily="34" charset="0"/>
                <a:cs typeface="Arial" pitchFamily="34" charset="0"/>
              </a:rPr>
              <a:t>follow ungodly </a:t>
            </a:r>
            <a:r>
              <a:rPr lang="en-US" sz="2400" dirty="0">
                <a:latin typeface="Arial" pitchFamily="34" charset="0"/>
                <a:cs typeface="Arial" pitchFamily="34" charset="0"/>
              </a:rPr>
              <a:t>counsel </a:t>
            </a:r>
            <a:r>
              <a:rPr lang="en-US" sz="2400" b="1" i="1" dirty="0" smtClean="0">
                <a:solidFill>
                  <a:srgbClr val="C00000"/>
                </a:solidFill>
                <a:latin typeface="Arial" pitchFamily="34" charset="0"/>
                <a:cs typeface="Arial" pitchFamily="34" charset="0"/>
              </a:rPr>
              <a:t>(Psalm </a:t>
            </a:r>
            <a:r>
              <a:rPr lang="en-US" sz="2400" b="1" i="1" dirty="0">
                <a:solidFill>
                  <a:srgbClr val="C00000"/>
                </a:solidFill>
                <a:latin typeface="Arial" pitchFamily="34" charset="0"/>
                <a:cs typeface="Arial" pitchFamily="34" charset="0"/>
              </a:rPr>
              <a:t>1:1)</a:t>
            </a:r>
          </a:p>
          <a:p>
            <a:pPr marL="457200" indent="-457200">
              <a:spcBef>
                <a:spcPts val="600"/>
              </a:spcBef>
              <a:spcAft>
                <a:spcPts val="1200"/>
              </a:spcAft>
              <a:buClr>
                <a:srgbClr val="C00000"/>
              </a:buClr>
              <a:buFont typeface="Wingdings" pitchFamily="28" charset="2"/>
              <a:buChar char="è"/>
            </a:pPr>
            <a:r>
              <a:rPr lang="en-US" sz="2400" dirty="0">
                <a:latin typeface="Arial" pitchFamily="34" charset="0"/>
                <a:cs typeface="Arial" pitchFamily="34" charset="0"/>
              </a:rPr>
              <a:t>Avoid </a:t>
            </a:r>
            <a:r>
              <a:rPr lang="en-US" sz="2400" dirty="0" smtClean="0">
                <a:latin typeface="Arial" pitchFamily="34" charset="0"/>
                <a:cs typeface="Arial" pitchFamily="34" charset="0"/>
              </a:rPr>
              <a:t>evil companions </a:t>
            </a:r>
            <a:r>
              <a:rPr lang="en-US" sz="2400" b="1" i="1" dirty="0" smtClean="0">
                <a:solidFill>
                  <a:srgbClr val="C00000"/>
                </a:solidFill>
                <a:latin typeface="Arial" pitchFamily="34" charset="0"/>
                <a:cs typeface="Arial" pitchFamily="34" charset="0"/>
              </a:rPr>
              <a:t>(</a:t>
            </a:r>
            <a:r>
              <a:rPr lang="en-US" sz="2400" b="1" i="1" dirty="0">
                <a:solidFill>
                  <a:srgbClr val="C00000"/>
                </a:solidFill>
                <a:latin typeface="Arial" pitchFamily="34" charset="0"/>
                <a:cs typeface="Arial" pitchFamily="34" charset="0"/>
              </a:rPr>
              <a:t>1 </a:t>
            </a:r>
            <a:r>
              <a:rPr lang="en-US" sz="2400" b="1" i="1" dirty="0" smtClean="0">
                <a:solidFill>
                  <a:srgbClr val="C00000"/>
                </a:solidFill>
                <a:latin typeface="Arial" pitchFamily="34" charset="0"/>
                <a:cs typeface="Arial" pitchFamily="34" charset="0"/>
              </a:rPr>
              <a:t>Corinthians </a:t>
            </a:r>
            <a:r>
              <a:rPr lang="en-US" sz="2400" b="1" i="1" dirty="0">
                <a:solidFill>
                  <a:srgbClr val="C00000"/>
                </a:solidFill>
                <a:latin typeface="Arial" pitchFamily="34" charset="0"/>
                <a:cs typeface="Arial" pitchFamily="34" charset="0"/>
              </a:rPr>
              <a:t>15:33)</a:t>
            </a:r>
          </a:p>
          <a:p>
            <a:pPr marL="457200" indent="-457200">
              <a:spcBef>
                <a:spcPts val="600"/>
              </a:spcBef>
              <a:spcAft>
                <a:spcPts val="1200"/>
              </a:spcAft>
              <a:buClr>
                <a:srgbClr val="C00000"/>
              </a:buClr>
              <a:buFont typeface="Wingdings" pitchFamily="28" charset="2"/>
              <a:buChar char="è"/>
            </a:pPr>
            <a:r>
              <a:rPr lang="en-US" sz="2400" dirty="0">
                <a:latin typeface="Arial" pitchFamily="34" charset="0"/>
                <a:cs typeface="Arial" pitchFamily="34" charset="0"/>
              </a:rPr>
              <a:t>Put aside wickedness </a:t>
            </a:r>
            <a:r>
              <a:rPr lang="en-US" sz="2400" b="1" i="1" dirty="0" smtClean="0">
                <a:solidFill>
                  <a:srgbClr val="C00000"/>
                </a:solidFill>
                <a:latin typeface="Arial" pitchFamily="34" charset="0"/>
                <a:cs typeface="Arial" pitchFamily="34" charset="0"/>
              </a:rPr>
              <a:t>(James </a:t>
            </a:r>
            <a:r>
              <a:rPr lang="en-US" sz="2400" b="1" i="1" dirty="0">
                <a:solidFill>
                  <a:srgbClr val="C00000"/>
                </a:solidFill>
                <a:latin typeface="Arial" pitchFamily="34" charset="0"/>
                <a:cs typeface="Arial" pitchFamily="34" charset="0"/>
              </a:rPr>
              <a:t>1:21)</a:t>
            </a:r>
          </a:p>
          <a:p>
            <a:pPr marL="457200" indent="-457200">
              <a:spcBef>
                <a:spcPts val="600"/>
              </a:spcBef>
              <a:spcAft>
                <a:spcPts val="1200"/>
              </a:spcAft>
              <a:buClr>
                <a:srgbClr val="C00000"/>
              </a:buClr>
              <a:buFont typeface="Wingdings" pitchFamily="28" charset="2"/>
              <a:buChar char="è"/>
            </a:pPr>
            <a:r>
              <a:rPr lang="en-US" sz="2400" dirty="0">
                <a:latin typeface="Arial" pitchFamily="34" charset="0"/>
                <a:cs typeface="Arial" pitchFamily="34" charset="0"/>
              </a:rPr>
              <a:t>Abstain from alcohol </a:t>
            </a:r>
            <a:r>
              <a:rPr lang="en-US" sz="2400" b="1" i="1" dirty="0" smtClean="0">
                <a:solidFill>
                  <a:srgbClr val="C00000"/>
                </a:solidFill>
                <a:latin typeface="Arial" pitchFamily="34" charset="0"/>
                <a:cs typeface="Arial" pitchFamily="34" charset="0"/>
              </a:rPr>
              <a:t>(1 Peter 4:3)</a:t>
            </a:r>
            <a:endParaRPr lang="en-US" sz="2400" b="1" i="1" dirty="0">
              <a:solidFill>
                <a:srgbClr val="C00000"/>
              </a:solidFill>
              <a:latin typeface="Arial" pitchFamily="34" charset="0"/>
              <a:cs typeface="Arial" pitchFamily="34" charset="0"/>
            </a:endParaRPr>
          </a:p>
          <a:p>
            <a:pPr marL="457200" indent="-457200">
              <a:spcBef>
                <a:spcPts val="600"/>
              </a:spcBef>
              <a:spcAft>
                <a:spcPts val="1200"/>
              </a:spcAft>
              <a:buClr>
                <a:srgbClr val="C00000"/>
              </a:buClr>
              <a:buFont typeface="Wingdings" pitchFamily="28" charset="2"/>
              <a:buChar char="è"/>
            </a:pPr>
            <a:r>
              <a:rPr lang="en-US" sz="2400" dirty="0">
                <a:latin typeface="Arial" pitchFamily="34" charset="0"/>
                <a:cs typeface="Arial" pitchFamily="34" charset="0"/>
              </a:rPr>
              <a:t>Mark </a:t>
            </a:r>
            <a:r>
              <a:rPr lang="en-US" sz="2400" dirty="0" smtClean="0">
                <a:latin typeface="Arial" pitchFamily="34" charset="0"/>
                <a:cs typeface="Arial" pitchFamily="34" charset="0"/>
              </a:rPr>
              <a:t>and </a:t>
            </a:r>
            <a:r>
              <a:rPr lang="en-US" sz="2400" dirty="0" smtClean="0">
                <a:latin typeface="Arial" pitchFamily="34" charset="0"/>
                <a:cs typeface="Arial" pitchFamily="34" charset="0"/>
              </a:rPr>
              <a:t>avoid false </a:t>
            </a:r>
            <a:r>
              <a:rPr lang="en-US" sz="2400" dirty="0">
                <a:latin typeface="Arial" pitchFamily="34" charset="0"/>
                <a:cs typeface="Arial" pitchFamily="34" charset="0"/>
              </a:rPr>
              <a:t>teachers </a:t>
            </a:r>
            <a:r>
              <a:rPr lang="en-US" sz="2400" dirty="0" smtClean="0">
                <a:latin typeface="Arial" pitchFamily="34" charset="0"/>
                <a:cs typeface="Arial" pitchFamily="34" charset="0"/>
              </a:rPr>
              <a:t>                               </a:t>
            </a:r>
            <a:r>
              <a:rPr lang="en-US" sz="2400" b="1" i="1" dirty="0" smtClean="0">
                <a:solidFill>
                  <a:srgbClr val="C00000"/>
                </a:solidFill>
                <a:latin typeface="Arial" pitchFamily="34" charset="0"/>
                <a:cs typeface="Arial" pitchFamily="34" charset="0"/>
              </a:rPr>
              <a:t>(Romans 16:18; 2 John </a:t>
            </a:r>
            <a:r>
              <a:rPr lang="en-US" sz="2400" b="1" i="1" dirty="0">
                <a:solidFill>
                  <a:srgbClr val="C00000"/>
                </a:solidFill>
                <a:latin typeface="Arial" pitchFamily="34" charset="0"/>
                <a:cs typeface="Arial" pitchFamily="34" charset="0"/>
              </a:rPr>
              <a:t>9-11)</a:t>
            </a:r>
          </a:p>
          <a:p>
            <a:pPr marL="457200" indent="-457200">
              <a:spcBef>
                <a:spcPts val="600"/>
              </a:spcBef>
              <a:spcAft>
                <a:spcPts val="1200"/>
              </a:spcAft>
              <a:buClr>
                <a:srgbClr val="C00000"/>
              </a:buClr>
              <a:buFont typeface="Wingdings" pitchFamily="28" charset="2"/>
              <a:buChar char="è"/>
            </a:pPr>
            <a:r>
              <a:rPr lang="en-US" sz="2400" dirty="0">
                <a:latin typeface="Arial" pitchFamily="34" charset="0"/>
                <a:cs typeface="Arial" pitchFamily="34" charset="0"/>
              </a:rPr>
              <a:t>Avoid places of known temptation </a:t>
            </a:r>
            <a:r>
              <a:rPr lang="en-US" sz="2400" dirty="0" smtClean="0">
                <a:latin typeface="Arial" pitchFamily="34" charset="0"/>
                <a:cs typeface="Arial" pitchFamily="34" charset="0"/>
              </a:rPr>
              <a:t>                   </a:t>
            </a:r>
            <a:r>
              <a:rPr lang="en-US" sz="2400" b="1" i="1" dirty="0" smtClean="0">
                <a:solidFill>
                  <a:srgbClr val="C00000"/>
                </a:solidFill>
                <a:latin typeface="Arial" pitchFamily="34" charset="0"/>
                <a:cs typeface="Arial" pitchFamily="34" charset="0"/>
              </a:rPr>
              <a:t>(Matthew </a:t>
            </a:r>
            <a:r>
              <a:rPr lang="en-US" sz="2400" b="1" i="1" dirty="0">
                <a:solidFill>
                  <a:srgbClr val="C00000"/>
                </a:solidFill>
                <a:latin typeface="Arial" pitchFamily="34" charset="0"/>
                <a:cs typeface="Arial" pitchFamily="34" charset="0"/>
              </a:rPr>
              <a:t>6:13)</a:t>
            </a:r>
          </a:p>
          <a:p>
            <a:pPr marL="457200" indent="-457200">
              <a:spcBef>
                <a:spcPts val="600"/>
              </a:spcBef>
              <a:spcAft>
                <a:spcPts val="1200"/>
              </a:spcAft>
              <a:buClr>
                <a:srgbClr val="C00000"/>
              </a:buClr>
              <a:buFont typeface="Wingdings" pitchFamily="28" charset="2"/>
              <a:buChar char="è"/>
            </a:pPr>
            <a:r>
              <a:rPr lang="en-US" sz="2400" dirty="0">
                <a:latin typeface="Arial" pitchFamily="34" charset="0"/>
                <a:cs typeface="Arial" pitchFamily="34" charset="0"/>
              </a:rPr>
              <a:t>Be an active Christian </a:t>
            </a:r>
            <a:r>
              <a:rPr lang="en-US" sz="2400" b="1" i="1" dirty="0">
                <a:solidFill>
                  <a:srgbClr val="C00000"/>
                </a:solidFill>
                <a:latin typeface="Arial" pitchFamily="34" charset="0"/>
                <a:cs typeface="Arial" pitchFamily="34" charset="0"/>
              </a:rPr>
              <a:t>(</a:t>
            </a:r>
            <a:r>
              <a:rPr lang="en-US" sz="2400" b="1" i="1" dirty="0" smtClean="0">
                <a:solidFill>
                  <a:srgbClr val="C00000"/>
                </a:solidFill>
                <a:latin typeface="Arial" pitchFamily="34" charset="0"/>
                <a:cs typeface="Arial" pitchFamily="34" charset="0"/>
              </a:rPr>
              <a:t>Romans </a:t>
            </a:r>
            <a:r>
              <a:rPr lang="en-US" sz="2400" b="1" i="1" dirty="0">
                <a:solidFill>
                  <a:srgbClr val="C00000"/>
                </a:solidFill>
                <a:latin typeface="Arial" pitchFamily="34" charset="0"/>
                <a:cs typeface="Arial" pitchFamily="34" charset="0"/>
              </a:rPr>
              <a:t>12:21)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Effect transition="in" filter="wipe(up)">
                                      <p:cBhvr>
                                        <p:cTn id="7" dur="500"/>
                                        <p:tgtEl>
                                          <p:spTgt spid="23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3556">
                                            <p:txEl>
                                              <p:pRg st="1" end="1"/>
                                            </p:txEl>
                                          </p:spTgt>
                                        </p:tgtEl>
                                        <p:attrNameLst>
                                          <p:attrName>style.visibility</p:attrName>
                                        </p:attrNameLst>
                                      </p:cBhvr>
                                      <p:to>
                                        <p:strVal val="visible"/>
                                      </p:to>
                                    </p:set>
                                    <p:animEffect transition="in" filter="wipe(up)">
                                      <p:cBhvr>
                                        <p:cTn id="12" dur="500"/>
                                        <p:tgtEl>
                                          <p:spTgt spid="235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3556">
                                            <p:txEl>
                                              <p:pRg st="2" end="2"/>
                                            </p:txEl>
                                          </p:spTgt>
                                        </p:tgtEl>
                                        <p:attrNameLst>
                                          <p:attrName>style.visibility</p:attrName>
                                        </p:attrNameLst>
                                      </p:cBhvr>
                                      <p:to>
                                        <p:strVal val="visible"/>
                                      </p:to>
                                    </p:set>
                                    <p:animEffect transition="in" filter="wipe(up)">
                                      <p:cBhvr>
                                        <p:cTn id="17" dur="500"/>
                                        <p:tgtEl>
                                          <p:spTgt spid="2355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3556">
                                            <p:txEl>
                                              <p:pRg st="3" end="3"/>
                                            </p:txEl>
                                          </p:spTgt>
                                        </p:tgtEl>
                                        <p:attrNameLst>
                                          <p:attrName>style.visibility</p:attrName>
                                        </p:attrNameLst>
                                      </p:cBhvr>
                                      <p:to>
                                        <p:strVal val="visible"/>
                                      </p:to>
                                    </p:set>
                                    <p:animEffect transition="in" filter="wipe(up)">
                                      <p:cBhvr>
                                        <p:cTn id="22" dur="500"/>
                                        <p:tgtEl>
                                          <p:spTgt spid="2355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3556">
                                            <p:txEl>
                                              <p:pRg st="4" end="4"/>
                                            </p:txEl>
                                          </p:spTgt>
                                        </p:tgtEl>
                                        <p:attrNameLst>
                                          <p:attrName>style.visibility</p:attrName>
                                        </p:attrNameLst>
                                      </p:cBhvr>
                                      <p:to>
                                        <p:strVal val="visible"/>
                                      </p:to>
                                    </p:set>
                                    <p:animEffect transition="in" filter="wipe(up)">
                                      <p:cBhvr>
                                        <p:cTn id="27" dur="500"/>
                                        <p:tgtEl>
                                          <p:spTgt spid="2355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3556">
                                            <p:txEl>
                                              <p:pRg st="5" end="5"/>
                                            </p:txEl>
                                          </p:spTgt>
                                        </p:tgtEl>
                                        <p:attrNameLst>
                                          <p:attrName>style.visibility</p:attrName>
                                        </p:attrNameLst>
                                      </p:cBhvr>
                                      <p:to>
                                        <p:strVal val="visible"/>
                                      </p:to>
                                    </p:set>
                                    <p:animEffect transition="in" filter="wipe(up)">
                                      <p:cBhvr>
                                        <p:cTn id="32" dur="500"/>
                                        <p:tgtEl>
                                          <p:spTgt spid="2355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23556">
                                            <p:txEl>
                                              <p:pRg st="6" end="6"/>
                                            </p:txEl>
                                          </p:spTgt>
                                        </p:tgtEl>
                                        <p:attrNameLst>
                                          <p:attrName>style.visibility</p:attrName>
                                        </p:attrNameLst>
                                      </p:cBhvr>
                                      <p:to>
                                        <p:strVal val="visible"/>
                                      </p:to>
                                    </p:set>
                                    <p:animEffect transition="in" filter="wipe(up)">
                                      <p:cBhvr>
                                        <p:cTn id="37" dur="500"/>
                                        <p:tgtEl>
                                          <p:spTgt spid="2355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srcRect/>
          <a:stretch>
            <a:fillRect/>
          </a:stretch>
        </p:blipFill>
        <p:spPr bwMode="auto">
          <a:xfrm>
            <a:off x="5257800" y="2057400"/>
            <a:ext cx="3590396" cy="4495800"/>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304800" y="2133600"/>
            <a:ext cx="2380268" cy="3206750"/>
          </a:xfrm>
          <a:prstGeom prst="rect">
            <a:avLst/>
          </a:prstGeom>
          <a:noFill/>
          <a:ln w="9525">
            <a:noFill/>
            <a:miter lim="800000"/>
            <a:headEnd/>
            <a:tailEnd/>
          </a:ln>
        </p:spPr>
      </p:pic>
      <p:sp>
        <p:nvSpPr>
          <p:cNvPr id="6" name="Title 1"/>
          <p:cNvSpPr>
            <a:spLocks noGrp="1"/>
          </p:cNvSpPr>
          <p:nvPr>
            <p:ph type="ctrTitle"/>
          </p:nvPr>
        </p:nvSpPr>
        <p:spPr>
          <a:xfrm>
            <a:off x="685800" y="304800"/>
            <a:ext cx="7772400" cy="1470025"/>
          </a:xfrm>
        </p:spPr>
        <p:txBody>
          <a:bodyPr>
            <a:normAutofit fontScale="90000"/>
          </a:bodyPr>
          <a:lstStyle/>
          <a:p>
            <a:r>
              <a:rPr lang="en-US" b="1" dirty="0" smtClean="0">
                <a:solidFill>
                  <a:schemeClr val="bg1">
                    <a:lumMod val="75000"/>
                  </a:schemeClr>
                </a:solidFill>
                <a:latin typeface="Arial" pitchFamily="34" charset="0"/>
                <a:cs typeface="Arial" pitchFamily="34" charset="0"/>
              </a:rPr>
              <a:t>The One and Only Reason People Go to Hell</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b="1" i="1" dirty="0" smtClean="0">
                <a:solidFill>
                  <a:schemeClr val="bg1">
                    <a:lumMod val="95000"/>
                  </a:schemeClr>
                </a:solidFill>
                <a:latin typeface="Arial" pitchFamily="34" charset="0"/>
                <a:cs typeface="Arial" pitchFamily="34" charset="0"/>
              </a:rPr>
              <a:t>By Curtis Hutson</a:t>
            </a:r>
            <a:endParaRPr lang="en-US" b="1" i="1" dirty="0">
              <a:solidFill>
                <a:schemeClr val="bg1">
                  <a:lumMod val="9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a:solidFill>
            <a:srgbClr val="F2F2F2">
              <a:alpha val="74902"/>
            </a:srgbClr>
          </a:solidFill>
          <a:ln w="38100">
            <a:solidFill>
              <a:srgbClr val="C00000"/>
            </a:solidFill>
          </a:ln>
        </p:spPr>
        <p:txBody>
          <a:bodyPr>
            <a:normAutofit/>
          </a:bodyPr>
          <a:lstStyle/>
          <a:p>
            <a:pPr>
              <a:spcAft>
                <a:spcPts val="600"/>
              </a:spcAft>
            </a:pPr>
            <a:r>
              <a:rPr lang="en-US" i="1" dirty="0" smtClean="0">
                <a:latin typeface="Arial" pitchFamily="34" charset="0"/>
                <a:cs typeface="Arial" pitchFamily="34" charset="0"/>
              </a:rPr>
              <a:t>“…It cannot be sin that causes a person to go to Hell. It has to be something else.”</a:t>
            </a:r>
            <a:endParaRPr lang="en-US" dirty="0" smtClean="0">
              <a:latin typeface="Arial" pitchFamily="34" charset="0"/>
              <a:cs typeface="Arial" pitchFamily="34" charset="0"/>
            </a:endParaRPr>
          </a:p>
          <a:p>
            <a:pPr>
              <a:spcAft>
                <a:spcPts val="600"/>
              </a:spcAft>
            </a:pPr>
            <a:r>
              <a:rPr lang="en-US" dirty="0" smtClean="0">
                <a:latin typeface="Arial" pitchFamily="34" charset="0"/>
                <a:cs typeface="Arial" pitchFamily="34" charset="0"/>
              </a:rPr>
              <a:t>According to Mr. Hutson the reason is:</a:t>
            </a:r>
          </a:p>
          <a:p>
            <a:pPr lvl="1">
              <a:spcAft>
                <a:spcPts val="600"/>
              </a:spcAft>
            </a:pPr>
            <a:r>
              <a:rPr lang="en-US" b="1" dirty="0" smtClean="0">
                <a:solidFill>
                  <a:srgbClr val="C00000"/>
                </a:solidFill>
                <a:latin typeface="Arial" pitchFamily="34" charset="0"/>
                <a:cs typeface="Arial" pitchFamily="34" charset="0"/>
              </a:rPr>
              <a:t>Unbelief in Christ</a:t>
            </a:r>
          </a:p>
          <a:p>
            <a:pPr lvl="1">
              <a:spcAft>
                <a:spcPts val="600"/>
              </a:spcAft>
            </a:pPr>
            <a:r>
              <a:rPr lang="en-US" b="1" dirty="0" smtClean="0">
                <a:solidFill>
                  <a:srgbClr val="C00000"/>
                </a:solidFill>
                <a:latin typeface="Arial" pitchFamily="34" charset="0"/>
                <a:cs typeface="Arial" pitchFamily="34" charset="0"/>
              </a:rPr>
              <a:t>Men </a:t>
            </a:r>
            <a:r>
              <a:rPr lang="en-US" b="1" dirty="0" smtClean="0">
                <a:solidFill>
                  <a:srgbClr val="C00000"/>
                </a:solidFill>
                <a:latin typeface="Arial" pitchFamily="34" charset="0"/>
                <a:cs typeface="Arial" pitchFamily="34" charset="0"/>
              </a:rPr>
              <a:t>refuse to believe in </a:t>
            </a:r>
            <a:r>
              <a:rPr lang="en-US" b="1" dirty="0" smtClean="0">
                <a:solidFill>
                  <a:srgbClr val="C00000"/>
                </a:solidFill>
                <a:latin typeface="Arial" pitchFamily="34" charset="0"/>
                <a:cs typeface="Arial" pitchFamily="34" charset="0"/>
              </a:rPr>
              <a:t>Christ</a:t>
            </a:r>
          </a:p>
          <a:p>
            <a:pPr lvl="1">
              <a:spcAft>
                <a:spcPts val="600"/>
              </a:spcAft>
            </a:pPr>
            <a:r>
              <a:rPr lang="en-US" b="1" dirty="0" smtClean="0">
                <a:solidFill>
                  <a:srgbClr val="C00000"/>
                </a:solidFill>
                <a:latin typeface="Arial" pitchFamily="34" charset="0"/>
                <a:cs typeface="Arial" pitchFamily="34" charset="0"/>
              </a:rPr>
              <a:t>Men will not trust </a:t>
            </a:r>
            <a:r>
              <a:rPr lang="en-US" b="1" dirty="0" smtClean="0">
                <a:solidFill>
                  <a:srgbClr val="C00000"/>
                </a:solidFill>
                <a:latin typeface="Arial" pitchFamily="34" charset="0"/>
                <a:cs typeface="Arial" pitchFamily="34" charset="0"/>
              </a:rPr>
              <a:t>Christ and </a:t>
            </a:r>
            <a:r>
              <a:rPr lang="en-US" b="1" dirty="0" smtClean="0">
                <a:solidFill>
                  <a:srgbClr val="C00000"/>
                </a:solidFill>
                <a:latin typeface="Arial" pitchFamily="34" charset="0"/>
                <a:cs typeface="Arial" pitchFamily="34" charset="0"/>
              </a:rPr>
              <a:t>Him alone</a:t>
            </a:r>
          </a:p>
          <a:p>
            <a:pPr lvl="1">
              <a:spcAft>
                <a:spcPts val="600"/>
              </a:spcAft>
            </a:pPr>
            <a:r>
              <a:rPr lang="en-US" b="1" dirty="0" smtClean="0">
                <a:solidFill>
                  <a:srgbClr val="C00000"/>
                </a:solidFill>
                <a:latin typeface="Arial" pitchFamily="34" charset="0"/>
                <a:cs typeface="Arial" pitchFamily="34" charset="0"/>
              </a:rPr>
              <a:t>Men will not </a:t>
            </a:r>
            <a:r>
              <a:rPr lang="en-US" b="1" dirty="0" smtClean="0">
                <a:solidFill>
                  <a:srgbClr val="C00000"/>
                </a:solidFill>
                <a:latin typeface="Arial" pitchFamily="34" charset="0"/>
                <a:cs typeface="Arial" pitchFamily="34" charset="0"/>
              </a:rPr>
              <a:t>depend on Christ</a:t>
            </a:r>
            <a:endParaRPr lang="en-US" b="1" dirty="0" smtClean="0">
              <a:solidFill>
                <a:srgbClr val="C00000"/>
              </a:solidFill>
              <a:latin typeface="Arial" pitchFamily="34" charset="0"/>
              <a:cs typeface="Arial" pitchFamily="34" charset="0"/>
            </a:endParaRPr>
          </a:p>
          <a:p>
            <a:pPr lvl="1">
              <a:spcAft>
                <a:spcPts val="600"/>
              </a:spcAft>
            </a:pPr>
            <a:endParaRPr lang="en-US" i="1" dirty="0" smtClean="0">
              <a:latin typeface="Arial" pitchFamily="34" charset="0"/>
              <a:cs typeface="Arial" pitchFamily="34" charset="0"/>
            </a:endParaRPr>
          </a:p>
        </p:txBody>
      </p:sp>
      <p:sp>
        <p:nvSpPr>
          <p:cNvPr id="6" name="Title 1"/>
          <p:cNvSpPr>
            <a:spLocks noGrp="1"/>
          </p:cNvSpPr>
          <p:nvPr>
            <p:ph type="title"/>
          </p:nvPr>
        </p:nvSpPr>
        <p:spPr>
          <a:xfrm>
            <a:off x="457200" y="274638"/>
            <a:ext cx="8229600" cy="1143000"/>
          </a:xfrm>
        </p:spPr>
        <p:txBody>
          <a:bodyPr/>
          <a:lstStyle/>
          <a:p>
            <a:r>
              <a:rPr lang="en-US" b="1" dirty="0" smtClean="0">
                <a:solidFill>
                  <a:schemeClr val="bg1">
                    <a:lumMod val="85000"/>
                  </a:schemeClr>
                </a:solidFill>
                <a:latin typeface="Arial" pitchFamily="34" charset="0"/>
                <a:cs typeface="Arial" pitchFamily="34" charset="0"/>
              </a:rPr>
              <a:t>Mr. Hutson’s Conclusions</a:t>
            </a:r>
            <a:endParaRPr lang="en-US" b="1" dirty="0">
              <a:solidFill>
                <a:schemeClr val="bg1">
                  <a:lumMod val="8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3" end="3"/>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p:cTn id="2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F2F2F2">
              <a:alpha val="74902"/>
            </a:srgbClr>
          </a:solidFill>
          <a:ln>
            <a:solidFill>
              <a:srgbClr val="C00000"/>
            </a:solidFill>
          </a:ln>
        </p:spPr>
        <p:txBody>
          <a:bodyPr/>
          <a:lstStyle/>
          <a:p>
            <a:r>
              <a:rPr lang="en-US" sz="3600" b="1" dirty="0" smtClean="0">
                <a:latin typeface="Arial" pitchFamily="34" charset="0"/>
                <a:cs typeface="Arial" pitchFamily="34" charset="0"/>
              </a:rPr>
              <a:t>Implied in this article</a:t>
            </a:r>
            <a:r>
              <a:rPr lang="en-US" dirty="0" smtClean="0">
                <a:latin typeface="Arial" pitchFamily="34" charset="0"/>
                <a:cs typeface="Arial" pitchFamily="34" charset="0"/>
              </a:rPr>
              <a:t>:</a:t>
            </a:r>
          </a:p>
          <a:p>
            <a:pPr lvl="1"/>
            <a:r>
              <a:rPr lang="en-US" sz="3200" b="1" dirty="0" smtClean="0">
                <a:solidFill>
                  <a:srgbClr val="C00000"/>
                </a:solidFill>
                <a:latin typeface="Arial" pitchFamily="34" charset="0"/>
                <a:cs typeface="Arial" pitchFamily="34" charset="0"/>
              </a:rPr>
              <a:t>It’s </a:t>
            </a:r>
            <a:r>
              <a:rPr lang="en-US" sz="3200" b="1" dirty="0" smtClean="0">
                <a:solidFill>
                  <a:srgbClr val="C00000"/>
                </a:solidFill>
                <a:latin typeface="Arial" pitchFamily="34" charset="0"/>
                <a:cs typeface="Arial" pitchFamily="34" charset="0"/>
              </a:rPr>
              <a:t>alright to sin.</a:t>
            </a:r>
          </a:p>
          <a:p>
            <a:pPr lvl="1"/>
            <a:r>
              <a:rPr lang="en-US" sz="3200" b="1" dirty="0" smtClean="0">
                <a:solidFill>
                  <a:srgbClr val="C00000"/>
                </a:solidFill>
                <a:latin typeface="Arial" pitchFamily="34" charset="0"/>
                <a:cs typeface="Arial" pitchFamily="34" charset="0"/>
              </a:rPr>
              <a:t>No need to stop sinning.</a:t>
            </a:r>
          </a:p>
          <a:p>
            <a:pPr lvl="1"/>
            <a:r>
              <a:rPr lang="en-US" sz="3200" b="1" dirty="0" smtClean="0">
                <a:solidFill>
                  <a:srgbClr val="C00000"/>
                </a:solidFill>
                <a:latin typeface="Arial" pitchFamily="34" charset="0"/>
                <a:cs typeface="Arial" pitchFamily="34" charset="0"/>
              </a:rPr>
              <a:t>Sin is not dangerous.</a:t>
            </a:r>
          </a:p>
          <a:p>
            <a:pPr lvl="1"/>
            <a:r>
              <a:rPr lang="en-US" sz="3200" b="1" dirty="0" smtClean="0">
                <a:solidFill>
                  <a:srgbClr val="C00000"/>
                </a:solidFill>
                <a:latin typeface="Arial" pitchFamily="34" charset="0"/>
                <a:cs typeface="Arial" pitchFamily="34" charset="0"/>
              </a:rPr>
              <a:t>No need to live </a:t>
            </a:r>
            <a:r>
              <a:rPr lang="en-US" sz="3200" b="1" dirty="0" smtClean="0">
                <a:solidFill>
                  <a:srgbClr val="C00000"/>
                </a:solidFill>
                <a:latin typeface="Arial" pitchFamily="34" charset="0"/>
                <a:cs typeface="Arial" pitchFamily="34" charset="0"/>
              </a:rPr>
              <a:t>a Christian life.</a:t>
            </a:r>
            <a:endParaRPr lang="en-US" sz="3200" b="1" dirty="0" smtClean="0">
              <a:solidFill>
                <a:srgbClr val="C00000"/>
              </a:solidFill>
              <a:latin typeface="Arial" pitchFamily="34" charset="0"/>
              <a:cs typeface="Arial" pitchFamily="34" charset="0"/>
            </a:endParaRPr>
          </a:p>
          <a:p>
            <a:pPr lvl="1"/>
            <a:r>
              <a:rPr lang="en-US" sz="3200" b="1" dirty="0" smtClean="0">
                <a:solidFill>
                  <a:srgbClr val="C00000"/>
                </a:solidFill>
                <a:latin typeface="Arial" pitchFamily="34" charset="0"/>
                <a:cs typeface="Arial" pitchFamily="34" charset="0"/>
              </a:rPr>
              <a:t>No need to be baptized.</a:t>
            </a:r>
            <a:endParaRPr lang="en-US" sz="3200" b="1" dirty="0">
              <a:solidFill>
                <a:srgbClr val="C00000"/>
              </a:solidFill>
              <a:latin typeface="Arial" pitchFamily="34" charset="0"/>
              <a:cs typeface="Arial" pitchFamily="34" charset="0"/>
            </a:endParaRPr>
          </a:p>
        </p:txBody>
      </p:sp>
      <p:pic>
        <p:nvPicPr>
          <p:cNvPr id="4" name="Picture 6"/>
          <p:cNvPicPr>
            <a:picLocks noChangeAspect="1" noChangeArrowheads="1"/>
          </p:cNvPicPr>
          <p:nvPr/>
        </p:nvPicPr>
        <p:blipFill>
          <a:blip r:embed="rId3" cstate="print"/>
          <a:srcRect/>
          <a:stretch>
            <a:fillRect/>
          </a:stretch>
        </p:blipFill>
        <p:spPr bwMode="auto">
          <a:xfrm>
            <a:off x="7010400" y="1752600"/>
            <a:ext cx="1600200" cy="2155825"/>
          </a:xfrm>
          <a:prstGeom prst="rect">
            <a:avLst/>
          </a:prstGeom>
          <a:noFill/>
          <a:ln w="9525">
            <a:noFill/>
            <a:miter lim="800000"/>
            <a:headEnd/>
            <a:tailEnd/>
          </a:ln>
        </p:spPr>
      </p:pic>
      <p:sp>
        <p:nvSpPr>
          <p:cNvPr id="6" name="Title 1"/>
          <p:cNvSpPr>
            <a:spLocks noGrp="1"/>
          </p:cNvSpPr>
          <p:nvPr>
            <p:ph type="title"/>
          </p:nvPr>
        </p:nvSpPr>
        <p:spPr/>
        <p:txBody>
          <a:bodyPr/>
          <a:lstStyle/>
          <a:p>
            <a:r>
              <a:rPr lang="en-US" b="1" dirty="0" smtClean="0">
                <a:solidFill>
                  <a:schemeClr val="bg1">
                    <a:lumMod val="85000"/>
                  </a:schemeClr>
                </a:solidFill>
                <a:latin typeface="Arial" pitchFamily="34" charset="0"/>
                <a:cs typeface="Arial" pitchFamily="34" charset="0"/>
              </a:rPr>
              <a:t>Mr. Hutson’s Conclusions</a:t>
            </a:r>
            <a:endParaRPr lang="en-US" b="1" dirty="0">
              <a:solidFill>
                <a:schemeClr val="bg1">
                  <a:lumMod val="8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371600"/>
          </a:xfrm>
        </p:spPr>
        <p:txBody>
          <a:bodyPr>
            <a:noAutofit/>
          </a:bodyPr>
          <a:lstStyle/>
          <a:p>
            <a:r>
              <a:rPr lang="en-US" sz="3200" b="1" dirty="0" smtClean="0">
                <a:solidFill>
                  <a:schemeClr val="bg1">
                    <a:lumMod val="85000"/>
                  </a:schemeClr>
                </a:solidFill>
                <a:latin typeface="Arial" pitchFamily="34" charset="0"/>
                <a:cs typeface="Arial" pitchFamily="34" charset="0"/>
              </a:rPr>
              <a:t>“…It cannot be sin that causes a person to go to Hell. It must be something else.”</a:t>
            </a:r>
            <a:endParaRPr lang="en-US" sz="3200" b="1" dirty="0">
              <a:solidFill>
                <a:schemeClr val="bg1">
                  <a:lumMod val="85000"/>
                </a:schemeClr>
              </a:solidFill>
              <a:latin typeface="Arial" pitchFamily="34" charset="0"/>
              <a:cs typeface="Arial" pitchFamily="34" charset="0"/>
            </a:endParaRPr>
          </a:p>
        </p:txBody>
      </p:sp>
      <p:sp>
        <p:nvSpPr>
          <p:cNvPr id="3" name="Content Placeholder 2"/>
          <p:cNvSpPr>
            <a:spLocks noGrp="1"/>
          </p:cNvSpPr>
          <p:nvPr>
            <p:ph idx="1"/>
          </p:nvPr>
        </p:nvSpPr>
        <p:spPr>
          <a:xfrm>
            <a:off x="457200" y="1798637"/>
            <a:ext cx="8229600" cy="4525963"/>
          </a:xfrm>
          <a:solidFill>
            <a:srgbClr val="F2F2F2">
              <a:alpha val="74902"/>
            </a:srgbClr>
          </a:solidFill>
        </p:spPr>
        <p:txBody>
          <a:bodyPr>
            <a:normAutofit/>
          </a:bodyPr>
          <a:lstStyle/>
          <a:p>
            <a:pPr>
              <a:spcAft>
                <a:spcPts val="600"/>
              </a:spcAft>
            </a:pPr>
            <a:r>
              <a:rPr lang="en-US" sz="3600" b="1" dirty="0" smtClean="0">
                <a:latin typeface="Arial" pitchFamily="34" charset="0"/>
                <a:cs typeface="Arial" pitchFamily="34" charset="0"/>
              </a:rPr>
              <a:t>Ministers of Satan do exist</a:t>
            </a:r>
            <a:r>
              <a:rPr lang="en-US" dirty="0" smtClean="0">
                <a:latin typeface="Arial" pitchFamily="34" charset="0"/>
                <a:cs typeface="Arial" pitchFamily="34" charset="0"/>
              </a:rPr>
              <a:t>:</a:t>
            </a:r>
          </a:p>
          <a:p>
            <a:pPr lvl="1">
              <a:spcAft>
                <a:spcPts val="600"/>
              </a:spcAft>
            </a:pPr>
            <a:r>
              <a:rPr lang="en-US" b="1" i="1" dirty="0" smtClean="0">
                <a:solidFill>
                  <a:srgbClr val="CC0000"/>
                </a:solidFill>
                <a:latin typeface="Arial" pitchFamily="34" charset="0"/>
                <a:cs typeface="Arial" pitchFamily="34" charset="0"/>
              </a:rPr>
              <a:t>“Now the Spirit expressly says that in latter times some will depart from the faith, giving heed to deceiving spirits and doctrines of demons, speaking lies in hypocrisy, having their own conscience seared with a hot iron.” {1 Timothy 4:1,2}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6150" name="Text Box 6"/>
          <p:cNvSpPr txBox="1">
            <a:spLocks noChangeArrowheads="1"/>
          </p:cNvSpPr>
          <p:nvPr/>
        </p:nvSpPr>
        <p:spPr bwMode="auto">
          <a:xfrm>
            <a:off x="1828800" y="1524001"/>
            <a:ext cx="7315200" cy="5201424"/>
          </a:xfrm>
          <a:prstGeom prst="rect">
            <a:avLst/>
          </a:prstGeom>
          <a:solidFill>
            <a:srgbClr val="F2F2F2">
              <a:alpha val="74902"/>
            </a:srgbClr>
          </a:solidFill>
          <a:ln w="9525">
            <a:solidFill>
              <a:schemeClr val="tx1"/>
            </a:solidFill>
            <a:miter lim="800000"/>
            <a:headEnd/>
            <a:tailEnd/>
          </a:ln>
          <a:effectLst/>
        </p:spPr>
        <p:txBody>
          <a:bodyPr wrap="square">
            <a:spAutoFit/>
          </a:bodyPr>
          <a:lstStyle/>
          <a:p>
            <a:pPr algn="ctr"/>
            <a:r>
              <a:rPr lang="en-US" sz="2800" b="1" i="1" dirty="0" smtClean="0">
                <a:solidFill>
                  <a:srgbClr val="C00000"/>
                </a:solidFill>
                <a:latin typeface="Arial" pitchFamily="34" charset="0"/>
                <a:cs typeface="Arial" pitchFamily="34" charset="0"/>
              </a:rPr>
              <a:t>“Behold</a:t>
            </a:r>
            <a:r>
              <a:rPr lang="en-US" sz="2800" b="1" i="1" dirty="0">
                <a:solidFill>
                  <a:srgbClr val="C00000"/>
                </a:solidFill>
                <a:latin typeface="Arial" pitchFamily="34" charset="0"/>
                <a:cs typeface="Arial" pitchFamily="34" charset="0"/>
              </a:rPr>
              <a:t>, the LORD'S hand is not shortened, </a:t>
            </a:r>
            <a:r>
              <a:rPr lang="en-US" sz="2800" b="1" i="1" dirty="0" smtClean="0">
                <a:solidFill>
                  <a:srgbClr val="C00000"/>
                </a:solidFill>
                <a:latin typeface="Arial" pitchFamily="34" charset="0"/>
                <a:cs typeface="Arial" pitchFamily="34" charset="0"/>
              </a:rPr>
              <a:t>that it </a:t>
            </a:r>
            <a:r>
              <a:rPr lang="en-US" sz="2800" b="1" i="1" dirty="0">
                <a:solidFill>
                  <a:srgbClr val="C00000"/>
                </a:solidFill>
                <a:latin typeface="Arial" pitchFamily="34" charset="0"/>
                <a:cs typeface="Arial" pitchFamily="34" charset="0"/>
              </a:rPr>
              <a:t>cannot save; </a:t>
            </a:r>
            <a:r>
              <a:rPr lang="en-US" sz="2800" b="1" i="1" dirty="0" smtClean="0">
                <a:solidFill>
                  <a:srgbClr val="C00000"/>
                </a:solidFill>
                <a:latin typeface="Arial" pitchFamily="34" charset="0"/>
                <a:cs typeface="Arial" pitchFamily="34" charset="0"/>
              </a:rPr>
              <a:t>nor His </a:t>
            </a:r>
            <a:r>
              <a:rPr lang="en-US" sz="2800" b="1" i="1" dirty="0">
                <a:solidFill>
                  <a:srgbClr val="C00000"/>
                </a:solidFill>
                <a:latin typeface="Arial" pitchFamily="34" charset="0"/>
                <a:cs typeface="Arial" pitchFamily="34" charset="0"/>
              </a:rPr>
              <a:t>ear heavy, </a:t>
            </a:r>
            <a:r>
              <a:rPr lang="en-US" sz="2800" b="1" i="1" dirty="0" smtClean="0">
                <a:solidFill>
                  <a:srgbClr val="C00000"/>
                </a:solidFill>
                <a:latin typeface="Arial" pitchFamily="34" charset="0"/>
                <a:cs typeface="Arial" pitchFamily="34" charset="0"/>
              </a:rPr>
              <a:t>that it </a:t>
            </a:r>
            <a:r>
              <a:rPr lang="en-US" sz="2800" b="1" i="1" dirty="0">
                <a:solidFill>
                  <a:srgbClr val="C00000"/>
                </a:solidFill>
                <a:latin typeface="Arial" pitchFamily="34" charset="0"/>
                <a:cs typeface="Arial" pitchFamily="34" charset="0"/>
              </a:rPr>
              <a:t>cannot hear. But your </a:t>
            </a:r>
            <a:r>
              <a:rPr lang="en-US" sz="2800" b="1" i="1" u="sng" dirty="0">
                <a:solidFill>
                  <a:srgbClr val="C00000"/>
                </a:solidFill>
                <a:latin typeface="Arial" pitchFamily="34" charset="0"/>
                <a:cs typeface="Arial" pitchFamily="34" charset="0"/>
              </a:rPr>
              <a:t>iniquities</a:t>
            </a:r>
            <a:r>
              <a:rPr lang="en-US" sz="2800" b="1" i="1" dirty="0">
                <a:solidFill>
                  <a:srgbClr val="C00000"/>
                </a:solidFill>
                <a:latin typeface="Arial" pitchFamily="34" charset="0"/>
                <a:cs typeface="Arial" pitchFamily="34" charset="0"/>
              </a:rPr>
              <a:t> have </a:t>
            </a:r>
            <a:r>
              <a:rPr lang="en-US" sz="2800" b="1" i="1" u="sng" dirty="0">
                <a:solidFill>
                  <a:srgbClr val="C00000"/>
                </a:solidFill>
                <a:latin typeface="Arial" pitchFamily="34" charset="0"/>
                <a:cs typeface="Arial" pitchFamily="34" charset="0"/>
              </a:rPr>
              <a:t>separated</a:t>
            </a:r>
            <a:r>
              <a:rPr lang="en-US" sz="2800" b="1" i="1" dirty="0">
                <a:solidFill>
                  <a:srgbClr val="C00000"/>
                </a:solidFill>
                <a:latin typeface="Arial" pitchFamily="34" charset="0"/>
                <a:cs typeface="Arial" pitchFamily="34" charset="0"/>
              </a:rPr>
              <a:t> you from your God; </a:t>
            </a:r>
            <a:r>
              <a:rPr lang="en-US" sz="2800" b="1" i="1" dirty="0" smtClean="0">
                <a:solidFill>
                  <a:srgbClr val="C00000"/>
                </a:solidFill>
                <a:latin typeface="Arial" pitchFamily="34" charset="0"/>
                <a:cs typeface="Arial" pitchFamily="34" charset="0"/>
              </a:rPr>
              <a:t>and your </a:t>
            </a:r>
            <a:r>
              <a:rPr lang="en-US" sz="2800" b="1" i="1" dirty="0">
                <a:solidFill>
                  <a:srgbClr val="C00000"/>
                </a:solidFill>
                <a:latin typeface="Arial" pitchFamily="34" charset="0"/>
                <a:cs typeface="Arial" pitchFamily="34" charset="0"/>
              </a:rPr>
              <a:t>sins have hidden His face from you, </a:t>
            </a:r>
            <a:r>
              <a:rPr lang="en-US" sz="2800" b="1" i="1" dirty="0" smtClean="0">
                <a:solidFill>
                  <a:srgbClr val="C00000"/>
                </a:solidFill>
                <a:latin typeface="Arial" pitchFamily="34" charset="0"/>
                <a:cs typeface="Arial" pitchFamily="34" charset="0"/>
              </a:rPr>
              <a:t>so that </a:t>
            </a:r>
            <a:r>
              <a:rPr lang="en-US" sz="2800" b="1" i="1" dirty="0">
                <a:solidFill>
                  <a:srgbClr val="C00000"/>
                </a:solidFill>
                <a:latin typeface="Arial" pitchFamily="34" charset="0"/>
                <a:cs typeface="Arial" pitchFamily="34" charset="0"/>
              </a:rPr>
              <a:t>He will not hear</a:t>
            </a:r>
            <a:r>
              <a:rPr lang="en-US" sz="2800" b="1" i="1" dirty="0" smtClean="0">
                <a:solidFill>
                  <a:srgbClr val="C00000"/>
                </a:solidFill>
                <a:latin typeface="Arial" pitchFamily="34" charset="0"/>
                <a:cs typeface="Arial" pitchFamily="34" charset="0"/>
              </a:rPr>
              <a:t>.” </a:t>
            </a:r>
            <a:r>
              <a:rPr lang="en-US" sz="2800" b="1" i="1" dirty="0" smtClean="0">
                <a:solidFill>
                  <a:srgbClr val="C00000"/>
                </a:solidFill>
                <a:latin typeface="Arial" pitchFamily="34" charset="0"/>
                <a:cs typeface="Arial" pitchFamily="34" charset="0"/>
              </a:rPr>
              <a:t/>
            </a:r>
            <a:br>
              <a:rPr lang="en-US" sz="2800" b="1" i="1" dirty="0" smtClean="0">
                <a:solidFill>
                  <a:srgbClr val="C00000"/>
                </a:solidFill>
                <a:latin typeface="Arial" pitchFamily="34" charset="0"/>
                <a:cs typeface="Arial" pitchFamily="34" charset="0"/>
              </a:rPr>
            </a:br>
            <a:r>
              <a:rPr lang="en-US" sz="2800" b="1" i="1" dirty="0" smtClean="0">
                <a:solidFill>
                  <a:srgbClr val="C00000"/>
                </a:solidFill>
                <a:latin typeface="Arial" pitchFamily="34" charset="0"/>
                <a:cs typeface="Arial" pitchFamily="34" charset="0"/>
              </a:rPr>
              <a:t>{Isaiah 59:1-2}</a:t>
            </a:r>
            <a:endParaRPr lang="en-US" sz="2800" b="1" i="1" dirty="0">
              <a:solidFill>
                <a:srgbClr val="C00000"/>
              </a:solidFill>
              <a:latin typeface="Arial" pitchFamily="34" charset="0"/>
              <a:cs typeface="Arial" pitchFamily="34" charset="0"/>
            </a:endParaRPr>
          </a:p>
          <a:p>
            <a:pPr algn="ctr"/>
            <a:endParaRPr lang="en-US" sz="2800" b="1" dirty="0">
              <a:solidFill>
                <a:srgbClr val="C00000"/>
              </a:solidFill>
              <a:latin typeface="Arial" pitchFamily="34" charset="0"/>
              <a:cs typeface="Arial" pitchFamily="34" charset="0"/>
            </a:endParaRPr>
          </a:p>
          <a:p>
            <a:pPr algn="ctr"/>
            <a:r>
              <a:rPr lang="en-US" sz="2800" b="1" i="1" dirty="0" smtClean="0">
                <a:solidFill>
                  <a:srgbClr val="C00000"/>
                </a:solidFill>
                <a:latin typeface="Arial" pitchFamily="34" charset="0"/>
                <a:cs typeface="Arial" pitchFamily="34" charset="0"/>
              </a:rPr>
              <a:t>“For </a:t>
            </a:r>
            <a:r>
              <a:rPr lang="en-US" sz="2800" b="1" i="1" dirty="0">
                <a:solidFill>
                  <a:srgbClr val="C00000"/>
                </a:solidFill>
                <a:latin typeface="Arial" pitchFamily="34" charset="0"/>
                <a:cs typeface="Arial" pitchFamily="34" charset="0"/>
              </a:rPr>
              <a:t>the </a:t>
            </a:r>
            <a:r>
              <a:rPr lang="en-US" sz="2800" b="1" i="1" u="sng" dirty="0">
                <a:solidFill>
                  <a:srgbClr val="C00000"/>
                </a:solidFill>
                <a:latin typeface="Arial" pitchFamily="34" charset="0"/>
                <a:cs typeface="Arial" pitchFamily="34" charset="0"/>
              </a:rPr>
              <a:t>wages of sin is death</a:t>
            </a:r>
            <a:r>
              <a:rPr lang="en-US" sz="2800" b="1" i="1" dirty="0">
                <a:solidFill>
                  <a:srgbClr val="C00000"/>
                </a:solidFill>
                <a:latin typeface="Arial" pitchFamily="34" charset="0"/>
                <a:cs typeface="Arial" pitchFamily="34" charset="0"/>
              </a:rPr>
              <a:t>, but the gift of God is eternal life in Christ Jesus our Lord</a:t>
            </a:r>
            <a:r>
              <a:rPr lang="en-US" sz="2800" b="1" i="1" dirty="0" smtClean="0">
                <a:solidFill>
                  <a:srgbClr val="C00000"/>
                </a:solidFill>
                <a:latin typeface="Arial" pitchFamily="34" charset="0"/>
                <a:cs typeface="Arial" pitchFamily="34" charset="0"/>
              </a:rPr>
              <a:t>.” </a:t>
            </a:r>
            <a:r>
              <a:rPr lang="en-US" sz="2800" b="1" i="1" dirty="0" smtClean="0">
                <a:solidFill>
                  <a:srgbClr val="C00000"/>
                </a:solidFill>
                <a:latin typeface="Arial" pitchFamily="34" charset="0"/>
                <a:cs typeface="Arial" pitchFamily="34" charset="0"/>
              </a:rPr>
              <a:t>{Romans 6:23}</a:t>
            </a:r>
            <a:endParaRPr lang="en-US" sz="2800" b="1" i="1" dirty="0">
              <a:solidFill>
                <a:srgbClr val="C00000"/>
              </a:solidFill>
              <a:latin typeface="Arial" pitchFamily="34" charset="0"/>
              <a:cs typeface="Arial" pitchFamily="34" charset="0"/>
            </a:endParaRPr>
          </a:p>
          <a:p>
            <a:pPr algn="ctr"/>
            <a:endParaRPr lang="en-US" sz="2400" b="1" dirty="0">
              <a:solidFill>
                <a:srgbClr val="C00000"/>
              </a:solidFill>
              <a:latin typeface="Arial" pitchFamily="34" charset="0"/>
              <a:cs typeface="Arial" pitchFamily="34" charset="0"/>
            </a:endParaRPr>
          </a:p>
        </p:txBody>
      </p:sp>
      <p:sp>
        <p:nvSpPr>
          <p:cNvPr id="6151" name="Text Box 7"/>
          <p:cNvSpPr txBox="1">
            <a:spLocks noChangeArrowheads="1"/>
          </p:cNvSpPr>
          <p:nvPr/>
        </p:nvSpPr>
        <p:spPr bwMode="auto">
          <a:xfrm>
            <a:off x="2286000" y="381000"/>
            <a:ext cx="1470274" cy="769441"/>
          </a:xfrm>
          <a:prstGeom prst="rect">
            <a:avLst/>
          </a:prstGeom>
          <a:noFill/>
          <a:ln w="9525">
            <a:noFill/>
            <a:miter lim="800000"/>
            <a:headEnd/>
            <a:tailEnd/>
          </a:ln>
          <a:effectLst/>
        </p:spPr>
        <p:txBody>
          <a:bodyPr wrap="none">
            <a:spAutoFit/>
          </a:bodyPr>
          <a:lstStyle/>
          <a:p>
            <a:r>
              <a:rPr lang="en-US" sz="4400" b="1" dirty="0">
                <a:solidFill>
                  <a:schemeClr val="bg1">
                    <a:lumMod val="85000"/>
                  </a:schemeClr>
                </a:solidFill>
                <a:latin typeface="Arial" pitchFamily="34" charset="0"/>
                <a:cs typeface="Arial" pitchFamily="34" charset="0"/>
              </a:rPr>
              <a:t>GOD</a:t>
            </a:r>
          </a:p>
        </p:txBody>
      </p:sp>
      <p:sp>
        <p:nvSpPr>
          <p:cNvPr id="6152" name="Text Box 8"/>
          <p:cNvSpPr txBox="1">
            <a:spLocks noChangeArrowheads="1"/>
          </p:cNvSpPr>
          <p:nvPr/>
        </p:nvSpPr>
        <p:spPr bwMode="auto">
          <a:xfrm>
            <a:off x="6096000" y="381000"/>
            <a:ext cx="1468672" cy="769441"/>
          </a:xfrm>
          <a:prstGeom prst="rect">
            <a:avLst/>
          </a:prstGeom>
          <a:noFill/>
          <a:ln w="9525">
            <a:noFill/>
            <a:miter lim="800000"/>
            <a:headEnd/>
            <a:tailEnd/>
          </a:ln>
          <a:effectLst/>
        </p:spPr>
        <p:txBody>
          <a:bodyPr wrap="none">
            <a:spAutoFit/>
          </a:bodyPr>
          <a:lstStyle/>
          <a:p>
            <a:r>
              <a:rPr lang="en-US" sz="4400" b="1" dirty="0">
                <a:solidFill>
                  <a:schemeClr val="bg1">
                    <a:lumMod val="85000"/>
                  </a:schemeClr>
                </a:solidFill>
                <a:latin typeface="Arial" pitchFamily="34" charset="0"/>
                <a:cs typeface="Arial" pitchFamily="34" charset="0"/>
              </a:rPr>
              <a:t>MAN</a:t>
            </a:r>
          </a:p>
        </p:txBody>
      </p:sp>
      <p:grpSp>
        <p:nvGrpSpPr>
          <p:cNvPr id="2" name="Group 13"/>
          <p:cNvGrpSpPr>
            <a:grpSpLocks/>
          </p:cNvGrpSpPr>
          <p:nvPr/>
        </p:nvGrpSpPr>
        <p:grpSpPr bwMode="auto">
          <a:xfrm>
            <a:off x="4343400" y="0"/>
            <a:ext cx="1219200" cy="1524000"/>
            <a:chOff x="2784" y="120"/>
            <a:chExt cx="768" cy="1152"/>
          </a:xfrm>
        </p:grpSpPr>
        <p:sp>
          <p:nvSpPr>
            <p:cNvPr id="6154" name="WordArt 10"/>
            <p:cNvSpPr>
              <a:spLocks noChangeArrowheads="1" noChangeShapeType="1" noTextEdit="1"/>
            </p:cNvSpPr>
            <p:nvPr/>
          </p:nvSpPr>
          <p:spPr bwMode="auto">
            <a:xfrm rot="5400000">
              <a:off x="2736" y="528"/>
              <a:ext cx="912" cy="432"/>
            </a:xfrm>
            <a:prstGeom prst="rect">
              <a:avLst/>
            </a:prstGeom>
          </p:spPr>
          <p:txBody>
            <a:bodyPr vert="wordArtVert" wrap="none" fromWordArt="1">
              <a:prstTxWarp prst="textPlain">
                <a:avLst>
                  <a:gd name="adj" fmla="val 50000"/>
                </a:avLst>
              </a:prstTxWarp>
            </a:bodyPr>
            <a:lstStyle/>
            <a:p>
              <a:pPr algn="ctr" fontAlgn="auto"/>
              <a:r>
                <a:rPr lang="en-US" kern="10" dirty="0">
                  <a:ln w="9525">
                    <a:solidFill>
                      <a:srgbClr val="000000"/>
                    </a:solidFill>
                    <a:round/>
                    <a:headEnd/>
                    <a:tailEnd/>
                  </a:ln>
                  <a:solidFill>
                    <a:srgbClr val="FFC000"/>
                  </a:solidFill>
                  <a:latin typeface="Georgia" pitchFamily="18" charset="0"/>
                  <a:cs typeface="Arial"/>
                </a:rPr>
                <a:t>SIN</a:t>
              </a:r>
            </a:p>
          </p:txBody>
        </p:sp>
        <p:sp>
          <p:nvSpPr>
            <p:cNvPr id="6155" name="Line 11"/>
            <p:cNvSpPr>
              <a:spLocks noChangeShapeType="1"/>
            </p:cNvSpPr>
            <p:nvPr/>
          </p:nvSpPr>
          <p:spPr bwMode="auto">
            <a:xfrm>
              <a:off x="3552" y="120"/>
              <a:ext cx="0" cy="1152"/>
            </a:xfrm>
            <a:prstGeom prst="line">
              <a:avLst/>
            </a:prstGeom>
            <a:noFill/>
            <a:ln w="76200">
              <a:solidFill>
                <a:schemeClr val="tx1"/>
              </a:solidFill>
              <a:round/>
              <a:headEnd/>
              <a:tailEnd/>
            </a:ln>
            <a:effectLst/>
          </p:spPr>
          <p:txBody>
            <a:bodyPr/>
            <a:lstStyle/>
            <a:p>
              <a:endParaRPr lang="en-US" dirty="0"/>
            </a:p>
          </p:txBody>
        </p:sp>
        <p:sp>
          <p:nvSpPr>
            <p:cNvPr id="6156" name="Line 12"/>
            <p:cNvSpPr>
              <a:spLocks noChangeShapeType="1"/>
            </p:cNvSpPr>
            <p:nvPr/>
          </p:nvSpPr>
          <p:spPr bwMode="auto">
            <a:xfrm>
              <a:off x="2784" y="120"/>
              <a:ext cx="0" cy="1152"/>
            </a:xfrm>
            <a:prstGeom prst="line">
              <a:avLst/>
            </a:prstGeom>
            <a:noFill/>
            <a:ln w="76200">
              <a:solidFill>
                <a:schemeClr val="tx1"/>
              </a:solidFill>
              <a:round/>
              <a:headEnd/>
              <a:tailEnd/>
            </a:ln>
            <a:effectLst/>
          </p:spPr>
          <p:txBody>
            <a:bodyP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150">
                                            <p:txEl>
                                              <p:pRg st="0" end="0"/>
                                            </p:txEl>
                                          </p:spTgt>
                                        </p:tgtEl>
                                        <p:attrNameLst>
                                          <p:attrName>style.visibility</p:attrName>
                                        </p:attrNameLst>
                                      </p:cBhvr>
                                      <p:to>
                                        <p:strVal val="visible"/>
                                      </p:to>
                                    </p:set>
                                    <p:animEffect transition="in" filter="wipe(up)">
                                      <p:cBhvr>
                                        <p:cTn id="12" dur="500"/>
                                        <p:tgtEl>
                                          <p:spTgt spid="615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6150">
                                            <p:txEl>
                                              <p:pRg st="2" end="2"/>
                                            </p:txEl>
                                          </p:spTgt>
                                        </p:tgtEl>
                                        <p:attrNameLst>
                                          <p:attrName>style.visibility</p:attrName>
                                        </p:attrNameLst>
                                      </p:cBhvr>
                                      <p:to>
                                        <p:strVal val="visible"/>
                                      </p:to>
                                    </p:set>
                                    <p:animEffect transition="in" filter="wipe(up)">
                                      <p:cBhvr>
                                        <p:cTn id="17" dur="500"/>
                                        <p:tgtEl>
                                          <p:spTgt spid="61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solidFill>
            <a:schemeClr val="bg1">
              <a:lumMod val="95000"/>
            </a:schemeClr>
          </a:solidFill>
        </p:spPr>
      </p:pic>
      <p:sp>
        <p:nvSpPr>
          <p:cNvPr id="3" name="TextBox 2"/>
          <p:cNvSpPr txBox="1"/>
          <p:nvPr/>
        </p:nvSpPr>
        <p:spPr>
          <a:xfrm>
            <a:off x="2286000" y="685800"/>
            <a:ext cx="6400800" cy="1077218"/>
          </a:xfrm>
          <a:prstGeom prst="rect">
            <a:avLst/>
          </a:prstGeom>
          <a:solidFill>
            <a:srgbClr val="F2F2F2">
              <a:alpha val="74902"/>
            </a:srgbClr>
          </a:solidFill>
          <a:ln>
            <a:solidFill>
              <a:schemeClr val="tx1"/>
            </a:solidFill>
          </a:ln>
        </p:spPr>
        <p:txBody>
          <a:bodyPr wrap="square" rtlCol="0">
            <a:spAutoFit/>
          </a:bodyPr>
          <a:lstStyle/>
          <a:p>
            <a:pPr algn="ctr"/>
            <a:r>
              <a:rPr lang="en-US" sz="3200" b="1" u="sng" dirty="0" smtClean="0">
                <a:latin typeface="Arial" pitchFamily="34" charset="0"/>
                <a:cs typeface="Arial" pitchFamily="34" charset="0"/>
              </a:rPr>
              <a:t>SIN</a:t>
            </a:r>
            <a:r>
              <a:rPr lang="en-US" sz="3200" dirty="0" smtClean="0">
                <a:latin typeface="Arial" pitchFamily="34" charset="0"/>
                <a:cs typeface="Arial" pitchFamily="34" charset="0"/>
              </a:rPr>
              <a:t>—Disease causes death</a:t>
            </a:r>
          </a:p>
          <a:p>
            <a:pPr algn="ctr"/>
            <a:r>
              <a:rPr lang="en-US" sz="3200" b="1" u="sng" dirty="0" smtClean="0">
                <a:latin typeface="Arial" pitchFamily="34" charset="0"/>
                <a:cs typeface="Arial" pitchFamily="34" charset="0"/>
              </a:rPr>
              <a:t>CHRIST</a:t>
            </a:r>
            <a:r>
              <a:rPr lang="en-US" sz="3200" dirty="0" smtClean="0">
                <a:latin typeface="Arial" pitchFamily="34" charset="0"/>
                <a:cs typeface="Arial" pitchFamily="34" charset="0"/>
              </a:rPr>
              <a:t>—Cure for the disease</a:t>
            </a:r>
            <a:endParaRPr lang="en-US" sz="3200" dirty="0">
              <a:latin typeface="Arial" pitchFamily="34" charset="0"/>
              <a:cs typeface="Arial" pitchFamily="34" charset="0"/>
            </a:endParaRPr>
          </a:p>
        </p:txBody>
      </p:sp>
      <p:sp>
        <p:nvSpPr>
          <p:cNvPr id="4" name="TextBox 3"/>
          <p:cNvSpPr txBox="1"/>
          <p:nvPr/>
        </p:nvSpPr>
        <p:spPr>
          <a:xfrm>
            <a:off x="2133600" y="2286000"/>
            <a:ext cx="6705600" cy="3046988"/>
          </a:xfrm>
          <a:prstGeom prst="rect">
            <a:avLst/>
          </a:prstGeom>
          <a:solidFill>
            <a:srgbClr val="F2F2F2">
              <a:alpha val="74902"/>
            </a:srgbClr>
          </a:solidFill>
          <a:ln w="38100">
            <a:solidFill>
              <a:srgbClr val="CC0000"/>
            </a:solidFill>
          </a:ln>
        </p:spPr>
        <p:txBody>
          <a:bodyPr wrap="square" rtlCol="0">
            <a:spAutoFit/>
          </a:bodyPr>
          <a:lstStyle/>
          <a:p>
            <a:pPr algn="ctr"/>
            <a:r>
              <a:rPr lang="en-US" sz="3200" i="1" dirty="0" smtClean="0">
                <a:solidFill>
                  <a:srgbClr val="C00000"/>
                </a:solidFill>
                <a:latin typeface="Arial" pitchFamily="34" charset="0"/>
                <a:cs typeface="Arial" pitchFamily="34" charset="0"/>
              </a:rPr>
              <a:t>“But each one is tempted when he is drawn away by his own desires and enticed. Then, when desire has conceived, it gives birth to </a:t>
            </a:r>
            <a:r>
              <a:rPr lang="en-US" sz="3200" b="1" i="1" u="sng" dirty="0" smtClean="0">
                <a:solidFill>
                  <a:srgbClr val="C00000"/>
                </a:solidFill>
                <a:latin typeface="Arial" pitchFamily="34" charset="0"/>
                <a:cs typeface="Arial" pitchFamily="34" charset="0"/>
              </a:rPr>
              <a:t>sin</a:t>
            </a:r>
            <a:r>
              <a:rPr lang="en-US" sz="3200" i="1" dirty="0" smtClean="0">
                <a:solidFill>
                  <a:srgbClr val="C00000"/>
                </a:solidFill>
                <a:latin typeface="Arial" pitchFamily="34" charset="0"/>
                <a:cs typeface="Arial" pitchFamily="34" charset="0"/>
              </a:rPr>
              <a:t>; and sin, when it is full-grown, </a:t>
            </a:r>
            <a:r>
              <a:rPr lang="en-US" sz="3200" b="1" i="1" u="sng" dirty="0" smtClean="0">
                <a:solidFill>
                  <a:srgbClr val="C00000"/>
                </a:solidFill>
                <a:latin typeface="Arial" pitchFamily="34" charset="0"/>
                <a:cs typeface="Arial" pitchFamily="34" charset="0"/>
              </a:rPr>
              <a:t>brings forth death</a:t>
            </a:r>
            <a:r>
              <a:rPr lang="en-US" sz="3200" i="1" dirty="0" smtClean="0">
                <a:solidFill>
                  <a:srgbClr val="C00000"/>
                </a:solidFill>
                <a:latin typeface="Arial" pitchFamily="34" charset="0"/>
                <a:cs typeface="Arial" pitchFamily="34" charset="0"/>
              </a:rPr>
              <a:t>.” {James 1:14,15}</a:t>
            </a:r>
            <a:endParaRPr lang="en-US" sz="3200" i="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Bible 03"/>
          <p:cNvPicPr>
            <a:picLocks noChangeAspect="1" noChangeArrowheads="1"/>
          </p:cNvPicPr>
          <p:nvPr/>
        </p:nvPicPr>
        <p:blipFill>
          <a:blip r:embed="rId3" cstate="print">
            <a:grayscl/>
          </a:blip>
          <a:srcRect l="-2956" r="-493"/>
          <a:stretch>
            <a:fillRect/>
          </a:stretch>
        </p:blipFill>
        <p:spPr bwMode="auto">
          <a:xfrm>
            <a:off x="0" y="76200"/>
            <a:ext cx="1905000" cy="6705600"/>
          </a:xfrm>
          <a:prstGeom prst="rect">
            <a:avLst/>
          </a:prstGeom>
          <a:noFill/>
        </p:spPr>
      </p:pic>
      <p:sp>
        <p:nvSpPr>
          <p:cNvPr id="4" name="TextBox 3"/>
          <p:cNvSpPr txBox="1"/>
          <p:nvPr/>
        </p:nvSpPr>
        <p:spPr>
          <a:xfrm>
            <a:off x="2133600" y="1639431"/>
            <a:ext cx="6705600" cy="2246769"/>
          </a:xfrm>
          <a:prstGeom prst="rect">
            <a:avLst/>
          </a:prstGeom>
          <a:solidFill>
            <a:srgbClr val="F2F2F2">
              <a:alpha val="74902"/>
            </a:srgbClr>
          </a:solidFill>
          <a:ln w="38100">
            <a:solidFill>
              <a:srgbClr val="CC0000"/>
            </a:solidFill>
          </a:ln>
        </p:spPr>
        <p:txBody>
          <a:bodyPr wrap="square" rtlCol="0">
            <a:spAutoFit/>
          </a:bodyPr>
          <a:lstStyle/>
          <a:p>
            <a:pPr algn="ctr"/>
            <a:r>
              <a:rPr lang="en-US" sz="2800" b="1" i="1" dirty="0" smtClean="0">
                <a:solidFill>
                  <a:srgbClr val="C00000"/>
                </a:solidFill>
                <a:latin typeface="Arial" pitchFamily="34" charset="0"/>
                <a:cs typeface="Arial" pitchFamily="34" charset="0"/>
              </a:rPr>
              <a:t>“For I am not ashamed of the gospel of Christ, for it is the power of God to salvation for everyone who believes, for the Jew first and also for the Greek.” {Romans 1:16}</a:t>
            </a:r>
            <a:endParaRPr lang="en-US" sz="2800" b="1" i="1" dirty="0">
              <a:solidFill>
                <a:srgbClr val="C00000"/>
              </a:solidFill>
              <a:latin typeface="Arial" pitchFamily="34" charset="0"/>
              <a:cs typeface="Arial" pitchFamily="34" charset="0"/>
            </a:endParaRPr>
          </a:p>
        </p:txBody>
      </p:sp>
      <p:sp>
        <p:nvSpPr>
          <p:cNvPr id="5" name="TextBox 4"/>
          <p:cNvSpPr txBox="1"/>
          <p:nvPr/>
        </p:nvSpPr>
        <p:spPr>
          <a:xfrm>
            <a:off x="2133600" y="4114800"/>
            <a:ext cx="6781800" cy="2677656"/>
          </a:xfrm>
          <a:prstGeom prst="rect">
            <a:avLst/>
          </a:prstGeom>
          <a:solidFill>
            <a:srgbClr val="F2F2F2">
              <a:alpha val="74902"/>
            </a:srgbClr>
          </a:solidFill>
          <a:ln w="38100">
            <a:solidFill>
              <a:srgbClr val="CC0000"/>
            </a:solidFill>
          </a:ln>
        </p:spPr>
        <p:txBody>
          <a:bodyPr wrap="square" rtlCol="0">
            <a:spAutoFit/>
          </a:bodyPr>
          <a:lstStyle/>
          <a:p>
            <a:pPr algn="ctr"/>
            <a:r>
              <a:rPr lang="en-US" sz="2800" b="1" i="1" dirty="0" smtClean="0">
                <a:solidFill>
                  <a:srgbClr val="C00000"/>
                </a:solidFill>
                <a:latin typeface="Arial" pitchFamily="34" charset="0"/>
                <a:cs typeface="Arial" pitchFamily="34" charset="0"/>
              </a:rPr>
              <a:t>“How much more shall the blood of Christ, who through the eternal Spirit offered Himself without spot to God, cleanse your conscience from dead works to serve the living God?”</a:t>
            </a:r>
            <a:br>
              <a:rPr lang="en-US" sz="2800" b="1" i="1" dirty="0" smtClean="0">
                <a:solidFill>
                  <a:srgbClr val="C00000"/>
                </a:solidFill>
                <a:latin typeface="Arial" pitchFamily="34" charset="0"/>
                <a:cs typeface="Arial" pitchFamily="34" charset="0"/>
              </a:rPr>
            </a:br>
            <a:r>
              <a:rPr lang="en-US" sz="2800" b="1" i="1" dirty="0" smtClean="0">
                <a:solidFill>
                  <a:srgbClr val="C00000"/>
                </a:solidFill>
                <a:latin typeface="Arial" pitchFamily="34" charset="0"/>
                <a:cs typeface="Arial" pitchFamily="34" charset="0"/>
              </a:rPr>
              <a:t>{Hebrews 9:14}</a:t>
            </a:r>
            <a:endParaRPr lang="en-US" sz="2800" b="1" i="1" dirty="0">
              <a:solidFill>
                <a:srgbClr val="C00000"/>
              </a:solidFill>
              <a:latin typeface="Arial" pitchFamily="34" charset="0"/>
              <a:cs typeface="Arial" pitchFamily="34" charset="0"/>
            </a:endParaRPr>
          </a:p>
        </p:txBody>
      </p:sp>
      <p:sp>
        <p:nvSpPr>
          <p:cNvPr id="6" name="TextBox 5"/>
          <p:cNvSpPr txBox="1"/>
          <p:nvPr/>
        </p:nvSpPr>
        <p:spPr>
          <a:xfrm>
            <a:off x="2286000" y="304800"/>
            <a:ext cx="6400800" cy="1077218"/>
          </a:xfrm>
          <a:prstGeom prst="rect">
            <a:avLst/>
          </a:prstGeom>
          <a:solidFill>
            <a:srgbClr val="F2F2F2">
              <a:alpha val="74902"/>
            </a:srgbClr>
          </a:solidFill>
          <a:ln>
            <a:solidFill>
              <a:schemeClr val="tx1"/>
            </a:solidFill>
          </a:ln>
        </p:spPr>
        <p:txBody>
          <a:bodyPr wrap="square" rtlCol="0">
            <a:spAutoFit/>
          </a:bodyPr>
          <a:lstStyle/>
          <a:p>
            <a:pPr algn="ctr"/>
            <a:r>
              <a:rPr lang="en-US" sz="3200" b="1" u="sng" dirty="0" smtClean="0">
                <a:latin typeface="Arial" pitchFamily="34" charset="0"/>
                <a:cs typeface="Arial" pitchFamily="34" charset="0"/>
              </a:rPr>
              <a:t>SIN</a:t>
            </a:r>
            <a:r>
              <a:rPr lang="en-US" sz="3200" dirty="0" smtClean="0">
                <a:latin typeface="Arial" pitchFamily="34" charset="0"/>
                <a:cs typeface="Arial" pitchFamily="34" charset="0"/>
              </a:rPr>
              <a:t>—Disease causes death</a:t>
            </a:r>
          </a:p>
          <a:p>
            <a:pPr algn="ctr"/>
            <a:r>
              <a:rPr lang="en-US" sz="3200" b="1" u="sng" dirty="0" smtClean="0">
                <a:latin typeface="Arial" pitchFamily="34" charset="0"/>
                <a:cs typeface="Arial" pitchFamily="34" charset="0"/>
              </a:rPr>
              <a:t>CHRIST</a:t>
            </a:r>
            <a:r>
              <a:rPr lang="en-US" sz="3200" dirty="0" smtClean="0">
                <a:latin typeface="Arial" pitchFamily="34" charset="0"/>
                <a:cs typeface="Arial" pitchFamily="34" charset="0"/>
              </a:rPr>
              <a:t>—Cure for the disease</a:t>
            </a:r>
            <a:endParaRPr lang="en-US" sz="32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Bible 03"/>
          <p:cNvPicPr>
            <a:picLocks noChangeAspect="1" noChangeArrowheads="1"/>
          </p:cNvPicPr>
          <p:nvPr/>
        </p:nvPicPr>
        <p:blipFill>
          <a:blip r:embed="rId3" cstate="print">
            <a:grayscl/>
          </a:blip>
          <a:srcRect l="-2956" r="-493"/>
          <a:stretch>
            <a:fillRect/>
          </a:stretch>
        </p:blipFill>
        <p:spPr bwMode="auto">
          <a:xfrm>
            <a:off x="0" y="76200"/>
            <a:ext cx="1676400" cy="6705600"/>
          </a:xfrm>
          <a:prstGeom prst="rect">
            <a:avLst/>
          </a:prstGeom>
          <a:noFill/>
        </p:spPr>
      </p:pic>
      <p:sp>
        <p:nvSpPr>
          <p:cNvPr id="8195" name="Text Box 3"/>
          <p:cNvSpPr txBox="1">
            <a:spLocks noChangeArrowheads="1"/>
          </p:cNvSpPr>
          <p:nvPr/>
        </p:nvSpPr>
        <p:spPr bwMode="auto">
          <a:xfrm>
            <a:off x="1676400" y="1107043"/>
            <a:ext cx="7467600" cy="5293757"/>
          </a:xfrm>
          <a:prstGeom prst="rect">
            <a:avLst/>
          </a:prstGeom>
          <a:solidFill>
            <a:srgbClr val="F2F2F2">
              <a:alpha val="74902"/>
            </a:srgbClr>
          </a:solidFill>
          <a:ln w="9525">
            <a:solidFill>
              <a:srgbClr val="CC0000"/>
            </a:solidFill>
            <a:miter lim="800000"/>
            <a:headEnd/>
            <a:tailEnd/>
          </a:ln>
          <a:effectLst/>
        </p:spPr>
        <p:txBody>
          <a:bodyPr wrap="square">
            <a:spAutoFit/>
          </a:bodyPr>
          <a:lstStyle/>
          <a:p>
            <a:pPr marL="457200" indent="-457200">
              <a:spcBef>
                <a:spcPts val="600"/>
              </a:spcBef>
              <a:spcAft>
                <a:spcPts val="600"/>
              </a:spcAft>
              <a:buClr>
                <a:srgbClr val="993300"/>
              </a:buClr>
              <a:buFont typeface="Wingdings" pitchFamily="28" charset="2"/>
              <a:buChar char="è"/>
            </a:pPr>
            <a:r>
              <a:rPr lang="en-US" sz="3200" b="1" dirty="0">
                <a:latin typeface="Arial" pitchFamily="34" charset="0"/>
                <a:cs typeface="Arial" pitchFamily="34" charset="0"/>
              </a:rPr>
              <a:t>What sin is.</a:t>
            </a:r>
          </a:p>
          <a:p>
            <a:pPr marL="457200" indent="-457200">
              <a:spcBef>
                <a:spcPts val="600"/>
              </a:spcBef>
              <a:spcAft>
                <a:spcPts val="600"/>
              </a:spcAft>
              <a:buClr>
                <a:srgbClr val="993300"/>
              </a:buClr>
              <a:buFont typeface="Wingdings" pitchFamily="28" charset="2"/>
              <a:buChar char="è"/>
            </a:pPr>
            <a:r>
              <a:rPr lang="en-US" sz="3200" b="1" dirty="0">
                <a:latin typeface="Arial" pitchFamily="34" charset="0"/>
                <a:cs typeface="Arial" pitchFamily="34" charset="0"/>
              </a:rPr>
              <a:t>What the cure for sin is.</a:t>
            </a:r>
          </a:p>
          <a:p>
            <a:pPr marL="457200" indent="-457200">
              <a:spcBef>
                <a:spcPts val="600"/>
              </a:spcBef>
              <a:spcAft>
                <a:spcPts val="600"/>
              </a:spcAft>
              <a:buClr>
                <a:srgbClr val="993300"/>
              </a:buClr>
              <a:buFont typeface="Wingdings" pitchFamily="28" charset="2"/>
              <a:buChar char="è"/>
            </a:pPr>
            <a:r>
              <a:rPr lang="en-US" sz="3200" b="1" dirty="0">
                <a:latin typeface="Arial" pitchFamily="34" charset="0"/>
                <a:cs typeface="Arial" pitchFamily="34" charset="0"/>
              </a:rPr>
              <a:t>How to avoid the disease in the future.</a:t>
            </a:r>
          </a:p>
          <a:p>
            <a:pPr marL="457200" indent="-457200">
              <a:spcBef>
                <a:spcPts val="600"/>
              </a:spcBef>
              <a:spcAft>
                <a:spcPts val="600"/>
              </a:spcAft>
              <a:buClr>
                <a:srgbClr val="993300"/>
              </a:buClr>
              <a:buFont typeface="Wingdings" pitchFamily="28" charset="2"/>
              <a:buChar char="è"/>
            </a:pPr>
            <a:r>
              <a:rPr lang="en-US" sz="3200" b="1" dirty="0">
                <a:latin typeface="Arial" pitchFamily="34" charset="0"/>
                <a:cs typeface="Arial" pitchFamily="34" charset="0"/>
              </a:rPr>
              <a:t>How to be cured when we sin again.</a:t>
            </a:r>
          </a:p>
          <a:p>
            <a:pPr marL="457200" indent="-457200">
              <a:spcBef>
                <a:spcPts val="600"/>
              </a:spcBef>
              <a:spcAft>
                <a:spcPts val="600"/>
              </a:spcAft>
              <a:buClr>
                <a:srgbClr val="993300"/>
              </a:buClr>
              <a:buFont typeface="Wingdings" pitchFamily="28" charset="2"/>
              <a:buChar char="è"/>
            </a:pPr>
            <a:r>
              <a:rPr lang="en-US" sz="3200" b="1" dirty="0">
                <a:latin typeface="Arial" pitchFamily="34" charset="0"/>
                <a:cs typeface="Arial" pitchFamily="34" charset="0"/>
              </a:rPr>
              <a:t>Warns of the Judgment.</a:t>
            </a:r>
          </a:p>
          <a:p>
            <a:pPr marL="457200" indent="-457200">
              <a:spcBef>
                <a:spcPts val="600"/>
              </a:spcBef>
              <a:spcAft>
                <a:spcPts val="600"/>
              </a:spcAft>
              <a:buClr>
                <a:srgbClr val="993300"/>
              </a:buClr>
              <a:buFont typeface="Wingdings" pitchFamily="28" charset="2"/>
              <a:buChar char="è"/>
            </a:pPr>
            <a:r>
              <a:rPr lang="en-US" sz="3200" b="1" dirty="0">
                <a:latin typeface="Arial" pitchFamily="34" charset="0"/>
                <a:cs typeface="Arial" pitchFamily="34" charset="0"/>
              </a:rPr>
              <a:t>Pleads with us to be ready by obeying.</a:t>
            </a:r>
          </a:p>
        </p:txBody>
      </p:sp>
      <p:sp>
        <p:nvSpPr>
          <p:cNvPr id="8196" name="Text Box 4"/>
          <p:cNvSpPr txBox="1">
            <a:spLocks noChangeArrowheads="1"/>
          </p:cNvSpPr>
          <p:nvPr/>
        </p:nvSpPr>
        <p:spPr bwMode="auto">
          <a:xfrm>
            <a:off x="2133600" y="273050"/>
            <a:ext cx="6553200" cy="641350"/>
          </a:xfrm>
          <a:prstGeom prst="rect">
            <a:avLst/>
          </a:prstGeom>
          <a:solidFill>
            <a:srgbClr val="F2F2F2">
              <a:alpha val="74902"/>
            </a:srgbClr>
          </a:solidFill>
          <a:ln w="38100">
            <a:solidFill>
              <a:srgbClr val="CC0000"/>
            </a:solidFill>
            <a:miter lim="800000"/>
            <a:headEnd/>
            <a:tailEnd/>
          </a:ln>
          <a:effectLst/>
        </p:spPr>
        <p:txBody>
          <a:bodyPr>
            <a:spAutoFit/>
          </a:bodyPr>
          <a:lstStyle/>
          <a:p>
            <a:pPr algn="ctr">
              <a:spcBef>
                <a:spcPct val="50000"/>
              </a:spcBef>
            </a:pPr>
            <a:r>
              <a:rPr lang="en-US" sz="3600" b="1" dirty="0" smtClean="0">
                <a:latin typeface="Arial" pitchFamily="34" charset="0"/>
                <a:cs typeface="Arial" pitchFamily="34" charset="0"/>
              </a:rPr>
              <a:t>Gospel Tells Us:</a:t>
            </a:r>
            <a:endParaRPr lang="en-US" sz="3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up)">
                                      <p:cBhvr>
                                        <p:cTn id="7" dur="500"/>
                                        <p:tgtEl>
                                          <p:spTgt spid="8195">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animEffect transition="in" filter="wipe(up)">
                                      <p:cBhvr>
                                        <p:cTn id="11" dur="500"/>
                                        <p:tgtEl>
                                          <p:spTgt spid="8195">
                                            <p:txEl>
                                              <p:pRg st="1" end="1"/>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wipe(up)">
                                      <p:cBhvr>
                                        <p:cTn id="15" dur="500"/>
                                        <p:tgtEl>
                                          <p:spTgt spid="8195">
                                            <p:txEl>
                                              <p:pRg st="2" end="2"/>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animEffect transition="in" filter="wipe(up)">
                                      <p:cBhvr>
                                        <p:cTn id="19" dur="500"/>
                                        <p:tgtEl>
                                          <p:spTgt spid="8195">
                                            <p:txEl>
                                              <p:pRg st="3" end="3"/>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animEffect transition="in" filter="wipe(up)">
                                      <p:cBhvr>
                                        <p:cTn id="23" dur="500"/>
                                        <p:tgtEl>
                                          <p:spTgt spid="8195">
                                            <p:txEl>
                                              <p:pRg st="4" end="4"/>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animEffect transition="in" filter="wipe(up)">
                                      <p:cBhvr>
                                        <p:cTn id="27" dur="5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2233</Words>
  <Application>Microsoft Office PowerPoint</Application>
  <PresentationFormat>On-screen Show (4:3)</PresentationFormat>
  <Paragraphs>257</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The One and Only Reason People Go to Hell By Curtis Hutson</vt:lpstr>
      <vt:lpstr>Mr. Hutson’s Conclusions</vt:lpstr>
      <vt:lpstr>Mr. Hutson’s Conclusions</vt:lpstr>
      <vt:lpstr>Mr. Hutson’s Conclusions</vt:lpstr>
      <vt:lpstr>“…It cannot be sin that causes a person to go to Hell. It must be something else.”</vt:lpstr>
      <vt:lpstr>Slide 6</vt:lpstr>
      <vt:lpstr>Slide 7</vt:lpstr>
      <vt:lpstr>Slide 8</vt:lpstr>
      <vt:lpstr>Slide 9</vt:lpstr>
      <vt:lpstr>Slide 10</vt:lpstr>
      <vt:lpstr>Slide 11</vt:lpstr>
      <vt:lpstr>Lawlessness</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The One and Only Reason People Go to Hell By Curtis Hutson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One and Only Reason People Go to Hell By Curtis Hutson</dc:title>
  <dc:creator>Keith Greer</dc:creator>
  <cp:lastModifiedBy>Carolyn Rix</cp:lastModifiedBy>
  <cp:revision>31</cp:revision>
  <dcterms:created xsi:type="dcterms:W3CDTF">2009-12-07T18:29:18Z</dcterms:created>
  <dcterms:modified xsi:type="dcterms:W3CDTF">2010-06-29T22:01:29Z</dcterms:modified>
</cp:coreProperties>
</file>