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ECE1"/>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112" autoAdjust="0"/>
  </p:normalViewPr>
  <p:slideViewPr>
    <p:cSldViewPr>
      <p:cViewPr varScale="1">
        <p:scale>
          <a:sx n="45" d="100"/>
          <a:sy n="45" d="100"/>
        </p:scale>
        <p:origin x="-715"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ECA88-FD17-4912-8486-8DB51A876F9F}" type="datetimeFigureOut">
              <a:rPr lang="en-US" smtClean="0"/>
              <a:pPr/>
              <a:t>6/7/2010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EFB01-7905-432C-A29E-B1652A4A96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a:t>
            </a:r>
            <a:r>
              <a:rPr lang="en-US" u="sng" baseline="0" dirty="0" smtClean="0"/>
              <a:t> Slide</a:t>
            </a:r>
            <a:r>
              <a:rPr lang="en-US" baseline="0" dirty="0" smtClean="0"/>
              <a:t>: </a:t>
            </a:r>
            <a:r>
              <a:rPr lang="en-US" b="1" baseline="0" dirty="0" smtClean="0"/>
              <a:t>In the Valley of Despair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(6) </a:t>
            </a:r>
            <a:r>
              <a:rPr lang="en-US" dirty="0" smtClean="0"/>
              <a:t>Strengthening </a:t>
            </a:r>
            <a:r>
              <a:rPr lang="en-US" dirty="0" smtClean="0"/>
              <a:t>yourself…</a:t>
            </a:r>
            <a:r>
              <a:rPr lang="en-US" b="1" dirty="0" smtClean="0"/>
              <a:t>Psa.43:5</a:t>
            </a:r>
            <a:r>
              <a:rPr lang="en-US" dirty="0" smtClean="0"/>
              <a:t>…One must put his faith and trust in God into practice. Where</a:t>
            </a:r>
            <a:r>
              <a:rPr lang="en-US" baseline="0" dirty="0" smtClean="0"/>
              <a:t> is our faith when we allow despair to overwhelm our lives? Trust that in the end, all will be well with your soul. </a:t>
            </a:r>
            <a:r>
              <a:rPr lang="en-US" b="1" baseline="0" dirty="0" smtClean="0"/>
              <a:t>Rom.8:28</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(1) Longing for God—</a:t>
            </a:r>
            <a:r>
              <a:rPr lang="en-US" b="1" dirty="0" smtClean="0"/>
              <a:t>Heb.11:6</a:t>
            </a:r>
            <a:r>
              <a:rPr lang="en-US"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(2) Remembering—</a:t>
            </a:r>
            <a:r>
              <a:rPr lang="en-US" b="1" dirty="0" smtClean="0"/>
              <a:t>Heb.10:32-25</a:t>
            </a:r>
            <a:r>
              <a:rPr lang="en-US" dirty="0" smtClean="0"/>
              <a:t>—past experiences of the faithful!</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(3) Hoping—</a:t>
            </a:r>
            <a:r>
              <a:rPr lang="en-US" b="1" dirty="0" smtClean="0"/>
              <a:t>Heb.6:17-19</a:t>
            </a:r>
            <a:r>
              <a:rPr lang="en-US"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(4) Preparing for Worship—</a:t>
            </a:r>
            <a:r>
              <a:rPr lang="en-US" b="1" dirty="0" smtClean="0"/>
              <a:t>Heb.10:23-25</a:t>
            </a:r>
            <a:r>
              <a:rPr lang="en-US"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(5) Prayer and </a:t>
            </a:r>
            <a:r>
              <a:rPr lang="en-US" dirty="0" smtClean="0"/>
              <a:t>praise—</a:t>
            </a:r>
            <a:r>
              <a:rPr lang="en-US" b="1" dirty="0" smtClean="0"/>
              <a:t>Heb.13:15</a:t>
            </a:r>
            <a:r>
              <a:rPr lang="en-US"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(6) Strengthening yourself and others—</a:t>
            </a:r>
            <a:r>
              <a:rPr lang="en-US" b="1" dirty="0" smtClean="0"/>
              <a:t>Heb.3:12,13</a:t>
            </a:r>
            <a:r>
              <a:rPr lang="en-US"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Journeying Through</a:t>
            </a:r>
            <a:r>
              <a:rPr lang="en-US" b="1" baseline="0" dirty="0" smtClean="0"/>
              <a:t> the Valley</a:t>
            </a:r>
            <a:r>
              <a:rPr lang="en-US" baseline="0" dirty="0" smtClean="0"/>
              <a:t>…Help us long for the better country…</a:t>
            </a:r>
            <a:r>
              <a:rPr lang="en-US" b="1" baseline="0" dirty="0" smtClean="0"/>
              <a:t>Heb.11:13-16</a:t>
            </a:r>
            <a:r>
              <a:rPr lang="en-US" baseline="0" dirty="0" smtClean="0"/>
              <a:t>…Understanding this is just a temporal dwelling place. Our eternal home is somewhere else…</a:t>
            </a:r>
            <a:r>
              <a:rPr lang="en-US" b="1" baseline="0" dirty="0" smtClean="0"/>
              <a:t>Phil.3:20</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Close up view…</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DB1D5E-7465-4317-93F3-2146776AD93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Summary--Invitation</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F24FBA-B488-4533-848B-DD998CE4B60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a:t>
            </a:r>
            <a:r>
              <a:rPr lang="en-US" baseline="0" dirty="0" smtClean="0"/>
              <a:t> our subject…</a:t>
            </a:r>
            <a:r>
              <a:rPr lang="en-US" b="1" u="sng" baseline="0" dirty="0" smtClean="0"/>
              <a:t>Despair</a:t>
            </a:r>
            <a:r>
              <a:rPr lang="en-US" baseline="0" dirty="0" smtClean="0"/>
              <a:t>. Biblical example—</a:t>
            </a:r>
            <a:r>
              <a:rPr lang="en-US" b="1" baseline="0" dirty="0" smtClean="0"/>
              <a:t>Acts</a:t>
            </a:r>
            <a:r>
              <a:rPr lang="en-US" baseline="0" dirty="0" smtClean="0"/>
              <a:t> </a:t>
            </a:r>
            <a:r>
              <a:rPr lang="en-US" b="1" baseline="0" dirty="0" smtClean="0"/>
              <a:t>27:20</a:t>
            </a:r>
            <a:r>
              <a:rPr lang="en-US" baseline="0" dirty="0" smtClean="0"/>
              <a:t>—when Paul was shipwrecked on his way to Rome. The crew had given up, thinking they and the ship would be lost at sea!</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Despair Due to Horrible Circumstances</a:t>
            </a:r>
            <a:r>
              <a:rPr lang="en-US" dirty="0" smtClean="0"/>
              <a:t>…</a:t>
            </a:r>
          </a:p>
          <a:p>
            <a:pPr marL="228600" indent="-228600" eaLnBrk="1" hangingPunct="1">
              <a:buAutoNum type="arabicParenBoth"/>
            </a:pPr>
            <a:r>
              <a:rPr lang="en-US" dirty="0" smtClean="0"/>
              <a:t>“Where’s your God now?” </a:t>
            </a:r>
          </a:p>
          <a:p>
            <a:pPr marL="228600" indent="-228600" eaLnBrk="1" hangingPunct="1">
              <a:buAutoNum type="arabicParenBoth"/>
            </a:pPr>
            <a:r>
              <a:rPr lang="en-US" dirty="0" smtClean="0"/>
              <a:t> Appetite-killing</a:t>
            </a:r>
            <a:r>
              <a:rPr lang="en-US" baseline="0" dirty="0" smtClean="0"/>
              <a:t> tears </a:t>
            </a:r>
          </a:p>
          <a:p>
            <a:pPr marL="228600" indent="-228600" eaLnBrk="1" hangingPunct="1">
              <a:buAutoNum type="arabicParenBoth"/>
            </a:pPr>
            <a:r>
              <a:rPr lang="en-US" baseline="0" dirty="0" smtClean="0"/>
              <a:t> Kept from worship </a:t>
            </a:r>
          </a:p>
          <a:p>
            <a:pPr marL="228600" indent="-228600" eaLnBrk="1" hangingPunct="1">
              <a:buAutoNum type="arabicParenBoth"/>
            </a:pPr>
            <a:r>
              <a:rPr lang="en-US" baseline="0" dirty="0" smtClean="0"/>
              <a:t> Far from home </a:t>
            </a:r>
          </a:p>
          <a:p>
            <a:pPr marL="228600" indent="-228600" eaLnBrk="1" hangingPunct="1">
              <a:buAutoNum type="arabicParenBoth"/>
            </a:pPr>
            <a:r>
              <a:rPr lang="en-US" baseline="0" dirty="0" smtClean="0"/>
              <a:t> Forgotten, rejected </a:t>
            </a:r>
          </a:p>
          <a:p>
            <a:pPr marL="228600" indent="-228600" eaLnBrk="1" hangingPunct="1">
              <a:buAutoNum type="arabicParenBoth"/>
            </a:pPr>
            <a:r>
              <a:rPr lang="en-US" baseline="0" dirty="0" smtClean="0"/>
              <a:t> Oppressed </a:t>
            </a:r>
          </a:p>
          <a:p>
            <a:pPr marL="228600" indent="-228600" eaLnBrk="1" hangingPunct="1">
              <a:spcAft>
                <a:spcPts val="600"/>
              </a:spcAft>
              <a:buAutoNum type="arabicParenBoth"/>
            </a:pPr>
            <a:r>
              <a:rPr lang="en-US" baseline="0" dirty="0" smtClean="0"/>
              <a:t> Unethical enemies. </a:t>
            </a:r>
          </a:p>
          <a:p>
            <a:pPr marL="228600" indent="-228600" eaLnBrk="1" hangingPunct="1">
              <a:spcAft>
                <a:spcPts val="600"/>
              </a:spcAft>
              <a:buAutoNum type="arabicParenBoth"/>
            </a:pPr>
            <a:endParaRPr lang="en-US" baseline="0" dirty="0" smtClean="0"/>
          </a:p>
          <a:p>
            <a:pPr marL="0" indent="0" eaLnBrk="1" hangingPunct="1">
              <a:spcBef>
                <a:spcPts val="600"/>
              </a:spcBef>
              <a:spcAft>
                <a:spcPts val="600"/>
              </a:spcAft>
              <a:buNone/>
            </a:pPr>
            <a:r>
              <a:rPr lang="en-US" baseline="0" dirty="0" smtClean="0"/>
              <a:t>It all seems like a bad dream or a nightmare. Every day seems to get worse, and you’re further from a solution. Been there?</a:t>
            </a: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3B1845-8C75-4F47-B0E9-BF2CDDD8061F}"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Faithful</a:t>
            </a:r>
            <a:r>
              <a:rPr lang="en-US" b="1" u="sng" baseline="0" dirty="0" smtClean="0"/>
              <a:t> Contemplation Like Abraham</a:t>
            </a:r>
            <a:r>
              <a:rPr lang="en-US" baseline="0" dirty="0" smtClean="0"/>
              <a:t>…</a:t>
            </a:r>
            <a:r>
              <a:rPr lang="en-US" b="1" baseline="0" dirty="0" smtClean="0"/>
              <a:t>Rom.4:17-22</a:t>
            </a:r>
            <a:r>
              <a:rPr lang="en-US" baseline="0" dirty="0" smtClean="0"/>
              <a:t>. Abraham believed--even though he was 100 and Sarah was 90—that God would give him the son He had promised. Abraham’s faith did not waver; he believed God. Hope was not gone. Look at </a:t>
            </a:r>
            <a:r>
              <a:rPr lang="en-US" b="1" baseline="0" dirty="0" smtClean="0"/>
              <a:t>Heb.11:17-19 </a:t>
            </a:r>
            <a:r>
              <a:rPr lang="en-US" baseline="0" dirty="0" smtClean="0"/>
              <a:t>to see what was in Abraham’s mind.</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(1) Longing for God—</a:t>
            </a:r>
            <a:r>
              <a:rPr lang="en-US" b="1" dirty="0" smtClean="0"/>
              <a:t>Psa.42:1,2</a:t>
            </a:r>
            <a:r>
              <a:rPr lang="en-US" dirty="0" smtClean="0"/>
              <a:t>—knowing He can help.</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(2) </a:t>
            </a:r>
            <a:r>
              <a:rPr lang="en-US" dirty="0" smtClean="0"/>
              <a:t>Remembering—</a:t>
            </a:r>
            <a:r>
              <a:rPr lang="en-US" b="1" dirty="0" smtClean="0"/>
              <a:t>Psa.42:4</a:t>
            </a:r>
            <a:r>
              <a:rPr lang="en-US" dirty="0" smtClean="0"/>
              <a:t>—remembering </a:t>
            </a:r>
            <a:r>
              <a:rPr lang="en-US" dirty="0" smtClean="0"/>
              <a:t>the promises and help that God has promised should help in time of trouble…Past experiences.</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(3) </a:t>
            </a:r>
            <a:r>
              <a:rPr lang="en-US" dirty="0" smtClean="0"/>
              <a:t>Hoping—</a:t>
            </a:r>
            <a:r>
              <a:rPr lang="en-US" b="1" dirty="0" smtClean="0"/>
              <a:t>Psa.42:5</a:t>
            </a:r>
            <a:r>
              <a:rPr lang="en-US" dirty="0" smtClean="0"/>
              <a:t>—Christians </a:t>
            </a:r>
            <a:r>
              <a:rPr lang="en-US" dirty="0" smtClean="0"/>
              <a:t>should remember that with the Lord, there is always HOPE…</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(4) Preparing to Worship…Psa.43:3,4…True worship can encourage a person who is dealing with difficult</a:t>
            </a:r>
            <a:r>
              <a:rPr lang="en-US" baseline="0" dirty="0" smtClean="0"/>
              <a:t> circumstances. Knowing that our worship is being offered before God’s throne can lift up our spirits…</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Actions Leading out of the Valley of Despair</a:t>
            </a:r>
            <a:r>
              <a:rPr lang="en-US" dirty="0" smtClean="0"/>
              <a:t>…</a:t>
            </a:r>
          </a:p>
          <a:p>
            <a:r>
              <a:rPr lang="en-US" dirty="0" smtClean="0"/>
              <a:t>(5) Prayer and Praise…</a:t>
            </a:r>
            <a:r>
              <a:rPr lang="en-US" b="1" dirty="0" smtClean="0"/>
              <a:t>Psa.42:8</a:t>
            </a:r>
            <a:r>
              <a:rPr lang="en-US" dirty="0" smtClean="0"/>
              <a:t>…Talking with God can help lift one out of</a:t>
            </a:r>
            <a:r>
              <a:rPr lang="en-US" baseline="0" dirty="0" smtClean="0"/>
              <a:t> despair. Prayer is our communication line with our Father—we know He cares and is listening!</a:t>
            </a:r>
            <a:endParaRPr lang="en-US" dirty="0"/>
          </a:p>
        </p:txBody>
      </p:sp>
      <p:sp>
        <p:nvSpPr>
          <p:cNvPr id="4" name="Slide Number Placeholder 3"/>
          <p:cNvSpPr>
            <a:spLocks noGrp="1"/>
          </p:cNvSpPr>
          <p:nvPr>
            <p:ph type="sldNum" sz="quarter" idx="10"/>
          </p:nvPr>
        </p:nvSpPr>
        <p:spPr/>
        <p:txBody>
          <a:bodyPr/>
          <a:lstStyle/>
          <a:p>
            <a:fld id="{015EFB01-7905-432C-A29E-B1652A4A962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464BA-4DBB-4C1C-98D3-467B470BDE60}"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464BA-4DBB-4C1C-98D3-467B470BDE60}"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464BA-4DBB-4C1C-98D3-467B470BDE60}"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464BA-4DBB-4C1C-98D3-467B470BDE60}"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464BA-4DBB-4C1C-98D3-467B470BDE60}" type="datetimeFigureOut">
              <a:rPr lang="en-US" smtClean="0"/>
              <a:pPr/>
              <a:t>6/7/2010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464BA-4DBB-4C1C-98D3-467B470BDE60}" type="datetimeFigureOut">
              <a:rPr lang="en-US" smtClean="0"/>
              <a:pPr/>
              <a:t>6/7/2010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464BA-4DBB-4C1C-98D3-467B470BDE60}" type="datetimeFigureOut">
              <a:rPr lang="en-US" smtClean="0"/>
              <a:pPr/>
              <a:t>6/7/2010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464BA-4DBB-4C1C-98D3-467B470BDE60}" type="datetimeFigureOut">
              <a:rPr lang="en-US" smtClean="0"/>
              <a:pPr/>
              <a:t>6/7/2010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464BA-4DBB-4C1C-98D3-467B470BDE60}" type="datetimeFigureOut">
              <a:rPr lang="en-US" smtClean="0"/>
              <a:pPr/>
              <a:t>6/7/2010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464BA-4DBB-4C1C-98D3-467B470BDE60}" type="datetimeFigureOut">
              <a:rPr lang="en-US" smtClean="0"/>
              <a:pPr/>
              <a:t>6/7/2010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464BA-4DBB-4C1C-98D3-467B470BDE60}" type="datetimeFigureOut">
              <a:rPr lang="en-US" smtClean="0"/>
              <a:pPr/>
              <a:t>6/7/2010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52247-9D0D-4E42-A01D-936C1E4A6A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464BA-4DBB-4C1C-98D3-467B470BDE60}" type="datetimeFigureOut">
              <a:rPr lang="en-US" smtClean="0"/>
              <a:pPr/>
              <a:t>6/7/2010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52247-9D0D-4E42-A01D-936C1E4A6A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991600" cy="1470025"/>
          </a:xfrm>
          <a:solidFill>
            <a:srgbClr val="FFFFFF">
              <a:alpha val="69804"/>
            </a:srgbClr>
          </a:solidFill>
          <a:ln w="38100">
            <a:solidFill>
              <a:schemeClr val="bg2">
                <a:lumMod val="10000"/>
              </a:schemeClr>
            </a:solidFill>
          </a:ln>
        </p:spPr>
        <p:txBody>
          <a:bodyPr/>
          <a:lstStyle/>
          <a:p>
            <a:r>
              <a:rPr lang="en-US" b="1" u="sng" dirty="0" smtClean="0">
                <a:solidFill>
                  <a:schemeClr val="bg2">
                    <a:lumMod val="10000"/>
                  </a:schemeClr>
                </a:solidFill>
                <a:latin typeface="Arial" pitchFamily="34" charset="0"/>
                <a:cs typeface="Arial" pitchFamily="34" charset="0"/>
              </a:rPr>
              <a:t>In the Valley of Despair</a:t>
            </a:r>
            <a:endParaRPr lang="en-US" b="1" u="sng" dirty="0">
              <a:solidFill>
                <a:schemeClr val="bg2">
                  <a:lumMod val="10000"/>
                </a:schemeClr>
              </a:solidFill>
              <a:latin typeface="Arial" pitchFamily="34" charset="0"/>
              <a:cs typeface="Arial" pitchFamily="34" charset="0"/>
            </a:endParaRPr>
          </a:p>
        </p:txBody>
      </p:sp>
      <p:pic>
        <p:nvPicPr>
          <p:cNvPr id="4" name="Picture 4"/>
          <p:cNvPicPr>
            <a:picLocks noChangeArrowheads="1"/>
          </p:cNvPicPr>
          <p:nvPr/>
        </p:nvPicPr>
        <p:blipFill>
          <a:blip r:embed="rId3" cstate="print"/>
          <a:srcRect/>
          <a:stretch>
            <a:fillRect/>
          </a:stretch>
        </p:blipFill>
        <p:spPr bwMode="auto">
          <a:xfrm>
            <a:off x="0" y="1676400"/>
            <a:ext cx="9144000" cy="5181601"/>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91440" indent="0">
              <a:buNone/>
            </a:pPr>
            <a:r>
              <a:rPr lang="en-US" sz="3200" b="1" dirty="0" smtClean="0">
                <a:solidFill>
                  <a:schemeClr val="accent5">
                    <a:lumMod val="50000"/>
                  </a:schemeClr>
                </a:solidFill>
                <a:latin typeface="Arial" pitchFamily="34" charset="0"/>
                <a:cs typeface="Arial" pitchFamily="34" charset="0"/>
              </a:rPr>
              <a:t>Strengthening </a:t>
            </a:r>
            <a:r>
              <a:rPr lang="en-US" sz="3200" b="1" dirty="0" smtClean="0">
                <a:solidFill>
                  <a:schemeClr val="accent5">
                    <a:lumMod val="50000"/>
                  </a:schemeClr>
                </a:solidFill>
                <a:latin typeface="Arial" pitchFamily="34" charset="0"/>
                <a:cs typeface="Arial" pitchFamily="34" charset="0"/>
              </a:rPr>
              <a:t>yourself</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648200" y="1798637"/>
            <a:ext cx="4038600" cy="4525963"/>
          </a:xfrm>
          <a:solidFill>
            <a:srgbClr val="EEECE1">
              <a:alpha val="69804"/>
            </a:srgbClr>
          </a:solidFill>
          <a:ln>
            <a:solidFill>
              <a:schemeClr val="accent5">
                <a:lumMod val="50000"/>
              </a:schemeClr>
            </a:solidFill>
          </a:ln>
        </p:spPr>
        <p:txBody>
          <a:bodyPr>
            <a:normAutofit/>
          </a:bodyPr>
          <a:lstStyle/>
          <a:p>
            <a:pPr marL="91440" indent="0">
              <a:buNone/>
            </a:pPr>
            <a:r>
              <a:rPr lang="en-US" sz="3200" i="1" dirty="0" smtClean="0">
                <a:solidFill>
                  <a:schemeClr val="tx2"/>
                </a:solidFill>
                <a:latin typeface="Arial Narrow" pitchFamily="34" charset="0"/>
                <a:cs typeface="Arial" pitchFamily="34" charset="0"/>
              </a:rPr>
              <a:t>“Why are you cast down, O my soul? And why are you disquieted within me? Hope in God; for I shall yet praise Him, the help of my countenance and my God.”  </a:t>
            </a:r>
            <a:br>
              <a:rPr lang="en-US" sz="3200" i="1" dirty="0" smtClean="0">
                <a:solidFill>
                  <a:schemeClr val="tx2"/>
                </a:solidFill>
                <a:latin typeface="Arial Narrow" pitchFamily="34" charset="0"/>
                <a:cs typeface="Arial" pitchFamily="34" charset="0"/>
              </a:rPr>
            </a:br>
            <a:r>
              <a:rPr lang="en-US" sz="3200" i="1" dirty="0" smtClean="0">
                <a:solidFill>
                  <a:schemeClr val="tx2"/>
                </a:solidFill>
                <a:latin typeface="Arial Narrow" pitchFamily="34" charset="0"/>
                <a:cs typeface="Arial" pitchFamily="34" charset="0"/>
              </a:rPr>
              <a:t>{Psalm 43:5}</a:t>
            </a:r>
            <a:endParaRPr lang="en-US" sz="3200" i="1" dirty="0">
              <a:solidFill>
                <a:schemeClr val="tx2"/>
              </a:solidFill>
              <a:latin typeface="Arial Narrow" pitchFamily="34" charset="0"/>
              <a:cs typeface="Arial"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Actions Leading out of the Valley of Despair</a:t>
            </a:r>
            <a:endParaRPr lang="en-US"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a:solidFill>
            <a:srgbClr val="EEECE1">
              <a:alpha val="69804"/>
            </a:srgbClr>
          </a:solidFill>
          <a:ln>
            <a:solidFill>
              <a:schemeClr val="accent5">
                <a:lumMod val="50000"/>
              </a:schemeClr>
            </a:solidFill>
          </a:ln>
        </p:spPr>
        <p:txBody>
          <a:bodyPr>
            <a:noAutofit/>
          </a:bodyPr>
          <a:lstStyle/>
          <a:p>
            <a:r>
              <a:rPr lang="en-US" sz="3200" b="1" dirty="0" smtClean="0">
                <a:solidFill>
                  <a:schemeClr val="accent5">
                    <a:lumMod val="50000"/>
                  </a:schemeClr>
                </a:solidFill>
                <a:latin typeface="Arial" pitchFamily="34" charset="0"/>
                <a:cs typeface="Arial" pitchFamily="34" charset="0"/>
              </a:rPr>
              <a:t>Actions Leading out of the Valley Suggestions From Hebrews</a:t>
            </a:r>
            <a:endParaRPr lang="en-US" sz="3200" b="1"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marL="91440" indent="0">
              <a:buNone/>
            </a:pPr>
            <a:r>
              <a:rPr lang="en-US" sz="3200" b="1" dirty="0" smtClean="0">
                <a:solidFill>
                  <a:schemeClr val="accent5">
                    <a:lumMod val="50000"/>
                  </a:schemeClr>
                </a:solidFill>
                <a:latin typeface="Arial" pitchFamily="34" charset="0"/>
                <a:cs typeface="Arial" pitchFamily="34" charset="0"/>
              </a:rPr>
              <a:t>Longing for God</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648200" y="1798637"/>
            <a:ext cx="4038600" cy="4525963"/>
          </a:xfrm>
          <a:solidFill>
            <a:srgbClr val="EEECE1">
              <a:alpha val="69804"/>
            </a:srgbClr>
          </a:solidFill>
          <a:ln>
            <a:solidFill>
              <a:schemeClr val="accent5">
                <a:lumMod val="50000"/>
              </a:schemeClr>
            </a:solidFill>
          </a:ln>
        </p:spPr>
        <p:txBody>
          <a:bodyPr>
            <a:normAutofit/>
          </a:bodyPr>
          <a:lstStyle/>
          <a:p>
            <a:pPr marL="91440" indent="0">
              <a:buNone/>
            </a:pPr>
            <a:r>
              <a:rPr lang="en-US" sz="3200" i="1" dirty="0" smtClean="0">
                <a:solidFill>
                  <a:schemeClr val="tx2"/>
                </a:solidFill>
                <a:latin typeface="Arial Narrow" pitchFamily="34" charset="0"/>
                <a:cs typeface="Arial" pitchFamily="34" charset="0"/>
              </a:rPr>
              <a:t>“But without faith it is impossible to please Him, for he who comes to God must believe that He is, and that He is a </a:t>
            </a:r>
            <a:r>
              <a:rPr lang="en-US" sz="3200" i="1" dirty="0" err="1" smtClean="0">
                <a:solidFill>
                  <a:schemeClr val="tx2"/>
                </a:solidFill>
                <a:latin typeface="Arial Narrow" pitchFamily="34" charset="0"/>
                <a:cs typeface="Arial" pitchFamily="34" charset="0"/>
              </a:rPr>
              <a:t>rewarder</a:t>
            </a:r>
            <a:r>
              <a:rPr lang="en-US" sz="3200" i="1" dirty="0" smtClean="0">
                <a:solidFill>
                  <a:schemeClr val="tx2"/>
                </a:solidFill>
                <a:latin typeface="Arial Narrow" pitchFamily="34" charset="0"/>
                <a:cs typeface="Arial" pitchFamily="34" charset="0"/>
              </a:rPr>
              <a:t> of those who diligently seek Him.”                {Hebrews 11:6}</a:t>
            </a:r>
            <a:endParaRPr lang="en-US" sz="3200" i="1" dirty="0">
              <a:solidFill>
                <a:schemeClr val="tx2"/>
              </a:solidFill>
              <a:latin typeface="Arial Narrow" pitchFamily="34" charset="0"/>
              <a:cs typeface="Arial"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p>
            <a:pPr marL="91440" indent="0">
              <a:lnSpc>
                <a:spcPct val="120000"/>
              </a:lnSpc>
              <a:buNone/>
            </a:pPr>
            <a:r>
              <a:rPr lang="en-US" sz="3200" b="1" dirty="0" smtClean="0">
                <a:solidFill>
                  <a:schemeClr val="accent5">
                    <a:lumMod val="50000"/>
                  </a:schemeClr>
                </a:solidFill>
                <a:latin typeface="Arial" pitchFamily="34" charset="0"/>
                <a:cs typeface="Arial" pitchFamily="34" charset="0"/>
              </a:rPr>
              <a:t>Remembering</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267200" y="1600200"/>
            <a:ext cx="4419600" cy="5029200"/>
          </a:xfrm>
          <a:solidFill>
            <a:srgbClr val="EEECE1">
              <a:alpha val="69804"/>
            </a:srgbClr>
          </a:solidFill>
          <a:ln>
            <a:solidFill>
              <a:schemeClr val="accent5">
                <a:lumMod val="50000"/>
              </a:schemeClr>
            </a:solidFill>
          </a:ln>
        </p:spPr>
        <p:txBody>
          <a:bodyPr>
            <a:noAutofit/>
          </a:bodyPr>
          <a:lstStyle/>
          <a:p>
            <a:pPr marL="0" indent="0">
              <a:spcBef>
                <a:spcPts val="0"/>
              </a:spcBef>
              <a:buNone/>
            </a:pPr>
            <a:r>
              <a:rPr lang="en-US" sz="2300" i="1" dirty="0" smtClean="0">
                <a:solidFill>
                  <a:schemeClr val="tx2"/>
                </a:solidFill>
                <a:latin typeface="Arial Narrow" pitchFamily="34" charset="0"/>
              </a:rPr>
              <a:t>“But recall the former days in which, after you were illuminated, you endured a great struggle with sufferings: partly while you were made a spectacle both by reproaches and tribulations, and partly while you became companions of those who were so treated; for you had compassion on me in my chains, and joyfully accepted the plundering of your goods, knowing that you have a better and an enduring possession for yourselves in heaven. Therefore do not cast away your confidence, which has great reward.” {Hebrews 10:32-35}</a:t>
            </a:r>
            <a:endParaRPr lang="en-US" sz="2300"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6702" y="3017506"/>
            <a:ext cx="3382277"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Autofit/>
          </a:bodyPr>
          <a:lstStyle/>
          <a:p>
            <a:r>
              <a:rPr lang="en-US" sz="3200" b="1" dirty="0" smtClean="0">
                <a:solidFill>
                  <a:schemeClr val="accent5">
                    <a:lumMod val="50000"/>
                  </a:schemeClr>
                </a:solidFill>
                <a:latin typeface="Arial" pitchFamily="34" charset="0"/>
                <a:cs typeface="Arial" pitchFamily="34" charset="0"/>
              </a:rPr>
              <a:t>Actions Leading out of the Valley Suggestions From Hebrews</a:t>
            </a:r>
            <a:endParaRPr lang="en-US" sz="3200"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91440" indent="0">
              <a:lnSpc>
                <a:spcPct val="120000"/>
              </a:lnSpc>
              <a:buNone/>
            </a:pPr>
            <a:r>
              <a:rPr lang="en-US" sz="3200" b="1" dirty="0" smtClean="0">
                <a:solidFill>
                  <a:schemeClr val="accent5">
                    <a:lumMod val="50000"/>
                  </a:schemeClr>
                </a:solidFill>
                <a:latin typeface="Arial" pitchFamily="34" charset="0"/>
                <a:cs typeface="Arial" pitchFamily="34" charset="0"/>
              </a:rPr>
              <a:t>Hoping</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572000" y="1600200"/>
            <a:ext cx="4267200" cy="5105400"/>
          </a:xfrm>
          <a:solidFill>
            <a:srgbClr val="EEECE1">
              <a:alpha val="69804"/>
            </a:srgbClr>
          </a:solidFill>
          <a:ln>
            <a:solidFill>
              <a:schemeClr val="accent5">
                <a:lumMod val="50000"/>
              </a:schemeClr>
            </a:solidFill>
          </a:ln>
        </p:spPr>
        <p:txBody>
          <a:bodyPr>
            <a:noAutofit/>
          </a:bodyPr>
          <a:lstStyle/>
          <a:p>
            <a:pPr marL="91440" indent="0">
              <a:buNone/>
            </a:pPr>
            <a:r>
              <a:rPr lang="en-US" sz="2400" i="1" dirty="0" smtClean="0">
                <a:solidFill>
                  <a:schemeClr val="tx2"/>
                </a:solidFill>
                <a:latin typeface="Arial Narrow" pitchFamily="34" charset="0"/>
              </a:rPr>
              <a:t>“Thus God, determining to show more abundantly to the heirs of promise the immutability of His counsel, confirmed it by an oath, that by two immutable things, in which it is impossible for God to lie, we might have strong consolation, who have fled for refuge to lay hold of the hope set before us. This hope we have as an anchor of the soul, both sure and steadfast, and which enters the Presence behind the veil.” {Hebrews 6:17-19}</a:t>
            </a:r>
            <a:endParaRPr lang="en-US" sz="2400"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Autofit/>
          </a:bodyPr>
          <a:lstStyle/>
          <a:p>
            <a:r>
              <a:rPr lang="en-US" sz="3200" b="1" dirty="0" smtClean="0">
                <a:solidFill>
                  <a:schemeClr val="accent5">
                    <a:lumMod val="50000"/>
                  </a:schemeClr>
                </a:solidFill>
                <a:latin typeface="Arial" pitchFamily="34" charset="0"/>
                <a:cs typeface="Arial" pitchFamily="34" charset="0"/>
              </a:rPr>
              <a:t>Actions Leading out of the Valley Suggestions From Hebrews</a:t>
            </a:r>
            <a:endParaRPr lang="en-US" sz="3200"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pPr marL="91440" indent="0">
              <a:lnSpc>
                <a:spcPct val="120000"/>
              </a:lnSpc>
              <a:buNone/>
            </a:pPr>
            <a:r>
              <a:rPr lang="en-US" sz="3200" b="1" dirty="0" smtClean="0">
                <a:solidFill>
                  <a:schemeClr val="accent5">
                    <a:lumMod val="50000"/>
                  </a:schemeClr>
                </a:solidFill>
                <a:latin typeface="Arial" pitchFamily="34" charset="0"/>
                <a:cs typeface="Arial" pitchFamily="34" charset="0"/>
              </a:rPr>
              <a:t>Preparing for worship</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572000" y="1752600"/>
            <a:ext cx="4267200" cy="5105400"/>
          </a:xfrm>
          <a:solidFill>
            <a:srgbClr val="EEECE1">
              <a:alpha val="69804"/>
            </a:srgbClr>
          </a:solidFill>
          <a:ln>
            <a:solidFill>
              <a:schemeClr val="accent5">
                <a:lumMod val="50000"/>
              </a:schemeClr>
            </a:solidFill>
          </a:ln>
        </p:spPr>
        <p:txBody>
          <a:bodyPr>
            <a:normAutofit fontScale="77500" lnSpcReduction="20000"/>
          </a:bodyPr>
          <a:lstStyle/>
          <a:p>
            <a:pPr marL="91440" indent="0">
              <a:lnSpc>
                <a:spcPct val="120000"/>
              </a:lnSpc>
              <a:buNone/>
            </a:pPr>
            <a:r>
              <a:rPr lang="en-US" sz="3200" i="1" dirty="0" smtClean="0">
                <a:solidFill>
                  <a:schemeClr val="tx2"/>
                </a:solidFill>
                <a:latin typeface="Arial Narrow" pitchFamily="34" charset="0"/>
              </a:rPr>
              <a:t>“</a:t>
            </a:r>
            <a:r>
              <a:rPr lang="en-US" sz="3400" i="1" dirty="0" smtClean="0">
                <a:solidFill>
                  <a:schemeClr val="tx2"/>
                </a:solidFill>
                <a:latin typeface="Arial Narrow" pitchFamily="34" charset="0"/>
              </a:rPr>
              <a:t>Let us hold fast the confession of our hope without wavering, for He who promised is faithful. And let us consider one another in order to stir up love and good works, not forsaking the assembling of ourselves together, as is the manner of some, but exhorting one another, and so much the more as you see the Day approaching</a:t>
            </a:r>
            <a:r>
              <a:rPr lang="en-US" sz="3200" i="1" dirty="0" smtClean="0">
                <a:solidFill>
                  <a:schemeClr val="tx2"/>
                </a:solidFill>
                <a:latin typeface="Arial Narrow" pitchFamily="34" charset="0"/>
              </a:rPr>
              <a:t>.”                {Hebrews 10:23-25}</a:t>
            </a:r>
            <a:endParaRPr lang="en-US" sz="3200"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Autofit/>
          </a:bodyPr>
          <a:lstStyle/>
          <a:p>
            <a:r>
              <a:rPr lang="en-US" sz="3200" b="1" dirty="0" smtClean="0">
                <a:solidFill>
                  <a:schemeClr val="accent5">
                    <a:lumMod val="50000"/>
                  </a:schemeClr>
                </a:solidFill>
                <a:latin typeface="Arial" pitchFamily="34" charset="0"/>
                <a:cs typeface="Arial" pitchFamily="34" charset="0"/>
              </a:rPr>
              <a:t>Actions Leading out of the Valley Suggestions From Hebrews</a:t>
            </a:r>
            <a:endParaRPr lang="en-US" sz="3200"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22437"/>
            <a:ext cx="4038600" cy="4525963"/>
          </a:xfrm>
        </p:spPr>
        <p:txBody>
          <a:bodyPr>
            <a:normAutofit/>
          </a:bodyPr>
          <a:lstStyle/>
          <a:p>
            <a:pPr marL="91440" indent="0">
              <a:buNone/>
            </a:pPr>
            <a:r>
              <a:rPr lang="en-US" sz="3200" b="1" dirty="0" smtClean="0">
                <a:solidFill>
                  <a:schemeClr val="accent5">
                    <a:lumMod val="50000"/>
                  </a:schemeClr>
                </a:solidFill>
                <a:latin typeface="Arial" pitchFamily="34" charset="0"/>
                <a:cs typeface="Arial" pitchFamily="34" charset="0"/>
              </a:rPr>
              <a:t>Prayer and praise</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572000" y="1752600"/>
            <a:ext cx="4267200" cy="4572000"/>
          </a:xfrm>
          <a:solidFill>
            <a:srgbClr val="EEECE1">
              <a:alpha val="69804"/>
            </a:srgbClr>
          </a:solidFill>
          <a:ln>
            <a:solidFill>
              <a:schemeClr val="accent5">
                <a:lumMod val="50000"/>
              </a:schemeClr>
            </a:solidFill>
          </a:ln>
        </p:spPr>
        <p:txBody>
          <a:bodyPr>
            <a:normAutofit/>
          </a:bodyPr>
          <a:lstStyle/>
          <a:p>
            <a:pPr marL="91440" indent="0">
              <a:spcBef>
                <a:spcPts val="600"/>
              </a:spcBef>
              <a:buNone/>
            </a:pPr>
            <a:r>
              <a:rPr lang="en-US" sz="3200" i="1" dirty="0" smtClean="0">
                <a:solidFill>
                  <a:schemeClr val="tx2"/>
                </a:solidFill>
                <a:latin typeface="Arial" pitchFamily="34" charset="0"/>
                <a:cs typeface="Arial" pitchFamily="34" charset="0"/>
              </a:rPr>
              <a:t>“Therefore by Him let us continually offer the sacrifice of praise to God, that is, the fruit of our lips, giving thanks to His name.”                {Hebrews 13:15}</a:t>
            </a:r>
            <a:endParaRPr lang="en-US" sz="3200" i="1" dirty="0">
              <a:solidFill>
                <a:schemeClr val="tx2"/>
              </a:solidFill>
              <a:latin typeface="Arial" pitchFamily="34" charset="0"/>
              <a:cs typeface="Arial"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Autofit/>
          </a:bodyPr>
          <a:lstStyle/>
          <a:p>
            <a:r>
              <a:rPr lang="en-US" sz="3200" b="1" dirty="0" smtClean="0">
                <a:solidFill>
                  <a:schemeClr val="accent5">
                    <a:lumMod val="50000"/>
                  </a:schemeClr>
                </a:solidFill>
                <a:latin typeface="Arial" pitchFamily="34" charset="0"/>
                <a:cs typeface="Arial" pitchFamily="34" charset="0"/>
              </a:rPr>
              <a:t>Actions Leading out of the Valley Suggestions From Hebrews</a:t>
            </a:r>
            <a:endParaRPr lang="en-US" sz="3200"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a:bodyPr>
          <a:lstStyle/>
          <a:p>
            <a:pPr marL="91440" indent="0">
              <a:buNone/>
            </a:pPr>
            <a:r>
              <a:rPr lang="en-US" sz="3200" b="1" dirty="0" smtClean="0">
                <a:solidFill>
                  <a:schemeClr val="accent5">
                    <a:lumMod val="50000"/>
                  </a:schemeClr>
                </a:solidFill>
                <a:latin typeface="Arial" pitchFamily="34" charset="0"/>
                <a:cs typeface="Arial" pitchFamily="34" charset="0"/>
              </a:rPr>
              <a:t>Strengthening yourself and others</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572000" y="1676400"/>
            <a:ext cx="4267200" cy="5105400"/>
          </a:xfrm>
          <a:solidFill>
            <a:srgbClr val="EEECE1">
              <a:alpha val="69804"/>
            </a:srgbClr>
          </a:solidFill>
          <a:ln>
            <a:solidFill>
              <a:schemeClr val="accent5">
                <a:lumMod val="50000"/>
              </a:schemeClr>
            </a:solidFill>
          </a:ln>
        </p:spPr>
        <p:txBody>
          <a:bodyPr>
            <a:normAutofit fontScale="92500"/>
          </a:bodyPr>
          <a:lstStyle/>
          <a:p>
            <a:pPr marL="91440" indent="0">
              <a:buNone/>
            </a:pPr>
            <a:r>
              <a:rPr lang="en-US" sz="3200" i="1" dirty="0" smtClean="0">
                <a:solidFill>
                  <a:schemeClr val="tx2"/>
                </a:solidFill>
                <a:latin typeface="Arial Narrow" pitchFamily="34" charset="0"/>
              </a:rPr>
              <a:t>“</a:t>
            </a:r>
            <a:r>
              <a:rPr lang="en-US" sz="3400" i="1" dirty="0" smtClean="0">
                <a:solidFill>
                  <a:schemeClr val="tx2"/>
                </a:solidFill>
                <a:latin typeface="Arial Narrow" pitchFamily="34" charset="0"/>
              </a:rPr>
              <a:t>Beware, brethren, lest there be in any of you an evil heart of unbelief in departing from the living God; but exhort one another daily, while it is called "Today," lest any of you be hardened through the deceitfulness of sin.</a:t>
            </a:r>
            <a:r>
              <a:rPr lang="en-US" sz="3200" i="1" dirty="0" smtClean="0">
                <a:solidFill>
                  <a:schemeClr val="tx2"/>
                </a:solidFill>
                <a:latin typeface="Arial Narrow" pitchFamily="34" charset="0"/>
              </a:rPr>
              <a:t>”                {Hebrews 3:12,13}</a:t>
            </a:r>
            <a:endParaRPr lang="en-US" sz="3200"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23437" y="3128395"/>
            <a:ext cx="3645670" cy="2758475"/>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Autofit/>
          </a:bodyPr>
          <a:lstStyle/>
          <a:p>
            <a:r>
              <a:rPr lang="en-US" sz="3200" b="1" dirty="0" smtClean="0">
                <a:solidFill>
                  <a:schemeClr val="accent5">
                    <a:lumMod val="50000"/>
                  </a:schemeClr>
                </a:solidFill>
                <a:latin typeface="Arial" pitchFamily="34" charset="0"/>
                <a:cs typeface="Arial" pitchFamily="34" charset="0"/>
              </a:rPr>
              <a:t>Actions Leading out of the Valley Suggestions From Hebrews</a:t>
            </a:r>
            <a:endParaRPr lang="en-US" sz="3200"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Journeying Through </a:t>
            </a:r>
            <a:br>
              <a:rPr lang="en-US" b="1" dirty="0" smtClean="0">
                <a:solidFill>
                  <a:schemeClr val="accent5">
                    <a:lumMod val="50000"/>
                  </a:schemeClr>
                </a:solidFill>
                <a:latin typeface="Arial" pitchFamily="34" charset="0"/>
                <a:cs typeface="Arial" pitchFamily="34" charset="0"/>
              </a:rPr>
            </a:br>
            <a:r>
              <a:rPr lang="en-US" b="1" dirty="0" smtClean="0">
                <a:solidFill>
                  <a:schemeClr val="accent5">
                    <a:lumMod val="50000"/>
                  </a:schemeClr>
                </a:solidFill>
                <a:latin typeface="Arial" pitchFamily="34" charset="0"/>
                <a:cs typeface="Arial" pitchFamily="34" charset="0"/>
              </a:rPr>
              <a:t>the </a:t>
            </a:r>
            <a:r>
              <a:rPr lang="en-US" b="1" dirty="0" smtClean="0">
                <a:solidFill>
                  <a:schemeClr val="accent5">
                    <a:lumMod val="50000"/>
                  </a:schemeClr>
                </a:solidFill>
                <a:latin typeface="Arial" pitchFamily="34" charset="0"/>
                <a:cs typeface="Arial" pitchFamily="34" charset="0"/>
              </a:rPr>
              <a:t>Valley</a:t>
            </a:r>
            <a:endParaRPr lang="en-US" b="1"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798637"/>
            <a:ext cx="8229600" cy="4525963"/>
          </a:xfrm>
          <a:solidFill>
            <a:srgbClr val="EEECE1">
              <a:alpha val="69804"/>
            </a:srgbClr>
          </a:solidFill>
          <a:ln>
            <a:solidFill>
              <a:schemeClr val="accent5">
                <a:lumMod val="50000"/>
              </a:schemeClr>
            </a:solidFill>
          </a:ln>
        </p:spPr>
        <p:txBody>
          <a:bodyPr>
            <a:normAutofit fontScale="92500" lnSpcReduction="10000"/>
          </a:bodyPr>
          <a:lstStyle/>
          <a:p>
            <a:pPr>
              <a:lnSpc>
                <a:spcPct val="110000"/>
              </a:lnSpc>
              <a:spcBef>
                <a:spcPts val="0"/>
              </a:spcBef>
            </a:pPr>
            <a:r>
              <a:rPr lang="en-US" dirty="0" smtClean="0">
                <a:solidFill>
                  <a:schemeClr val="accent5">
                    <a:lumMod val="50000"/>
                  </a:schemeClr>
                </a:solidFill>
                <a:latin typeface="Arial Narrow" pitchFamily="34" charset="0"/>
              </a:rPr>
              <a:t>Help us long for the better country</a:t>
            </a:r>
          </a:p>
          <a:p>
            <a:pPr lvl="1">
              <a:lnSpc>
                <a:spcPct val="110000"/>
              </a:lnSpc>
              <a:spcBef>
                <a:spcPts val="0"/>
              </a:spcBef>
            </a:pPr>
            <a:r>
              <a:rPr lang="en-US" i="1" dirty="0" smtClean="0">
                <a:solidFill>
                  <a:schemeClr val="tx2"/>
                </a:solidFill>
                <a:latin typeface="Arial Narrow" pitchFamily="34" charset="0"/>
              </a:rPr>
              <a:t>“These all died in faith, not having received the promises, but having seen them afar off were assured of them, embraced them and confessed that they were strangers and pilgrims on the earth. For those who say such things declare plainly that they seek a homeland. And truly if they had called to mind that country from which they had come out, they would have had opportunity to return. But now they desire a better, that is, a heavenly country. Therefore God is not ashamed to be called their God, for He has prepared a city for them.” {Hebrews 11:13-16}</a:t>
            </a:r>
            <a:endParaRPr lang="en-US" i="1" dirty="0">
              <a:solidFill>
                <a:schemeClr val="tx2"/>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76821" y="232172"/>
            <a:ext cx="8590359" cy="1455539"/>
          </a:xfrm>
        </p:spPr>
        <p:txBody>
          <a:bodyPr>
            <a:normAutofit/>
          </a:bodyPr>
          <a:lstStyle/>
          <a:p>
            <a:pPr eaLnBrk="1" hangingPunct="1"/>
            <a:r>
              <a:rPr lang="en-US" sz="4000" b="1" dirty="0">
                <a:solidFill>
                  <a:schemeClr val="accent5">
                    <a:lumMod val="50000"/>
                  </a:schemeClr>
                </a:solidFill>
                <a:latin typeface="Arial" pitchFamily="34" charset="0"/>
                <a:cs typeface="Arial" pitchFamily="34" charset="0"/>
                <a:sym typeface="Gloucester MT Extra Condensed" charset="0"/>
              </a:rPr>
              <a:t>Journeying Through </a:t>
            </a:r>
            <a:r>
              <a:rPr lang="en-US" sz="4000" b="1" dirty="0" smtClean="0">
                <a:solidFill>
                  <a:schemeClr val="accent5">
                    <a:lumMod val="50000"/>
                  </a:schemeClr>
                </a:solidFill>
                <a:latin typeface="Arial" pitchFamily="34" charset="0"/>
                <a:cs typeface="Arial" pitchFamily="34" charset="0"/>
                <a:sym typeface="Gloucester MT Extra Condensed" charset="0"/>
              </a:rPr>
              <a:t>the Valley</a:t>
            </a:r>
            <a:endParaRPr lang="en-US" sz="4000" b="1" dirty="0">
              <a:solidFill>
                <a:schemeClr val="accent5">
                  <a:lumMod val="50000"/>
                </a:schemeClr>
              </a:solidFill>
              <a:latin typeface="Arial" pitchFamily="34" charset="0"/>
              <a:ea typeface="ヒラギノ明朝 ProN W6" charset="-128"/>
              <a:cs typeface="Arial" pitchFamily="34" charset="0"/>
              <a:sym typeface="Gloucester MT Extra Condensed" charset="0"/>
            </a:endParaRPr>
          </a:p>
        </p:txBody>
      </p:sp>
      <p:pic>
        <p:nvPicPr>
          <p:cNvPr id="21506" name="Picture 2"/>
          <p:cNvPicPr>
            <a:picLocks noChangeArrowheads="1"/>
          </p:cNvPicPr>
          <p:nvPr/>
        </p:nvPicPr>
        <p:blipFill>
          <a:blip r:embed="rId3" cstate="print"/>
          <a:srcRect/>
          <a:stretch>
            <a:fillRect/>
          </a:stretch>
        </p:blipFill>
        <p:spPr bwMode="auto">
          <a:xfrm>
            <a:off x="133946" y="1537023"/>
            <a:ext cx="8760023" cy="5170289"/>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8594" y="1408659"/>
            <a:ext cx="8786813" cy="5235029"/>
            <a:chOff x="0" y="0"/>
            <a:chExt cx="8096" cy="4840"/>
          </a:xfrm>
        </p:grpSpPr>
        <p:pic>
          <p:nvPicPr>
            <p:cNvPr id="20488" name="Picture 3"/>
            <p:cNvPicPr>
              <a:picLocks noChangeAspect="1" noChangeArrowheads="1"/>
            </p:cNvPicPr>
            <p:nvPr/>
          </p:nvPicPr>
          <p:blipFill>
            <a:blip r:embed="rId3" cstate="print"/>
            <a:srcRect/>
            <a:stretch>
              <a:fillRect/>
            </a:stretch>
          </p:blipFill>
          <p:spPr bwMode="auto">
            <a:xfrm>
              <a:off x="176" y="176"/>
              <a:ext cx="7744" cy="4481"/>
            </a:xfrm>
            <a:prstGeom prst="rect">
              <a:avLst/>
            </a:prstGeom>
            <a:noFill/>
            <a:ln w="12700">
              <a:noFill/>
              <a:miter lim="800000"/>
              <a:headEnd/>
              <a:tailEnd/>
            </a:ln>
          </p:spPr>
        </p:pic>
        <p:pic>
          <p:nvPicPr>
            <p:cNvPr id="20489" name="Picture 4"/>
            <p:cNvPicPr>
              <a:picLocks noChangeArrowheads="1"/>
            </p:cNvPicPr>
            <p:nvPr/>
          </p:nvPicPr>
          <p:blipFill>
            <a:blip r:embed="rId4" cstate="print"/>
            <a:srcRect/>
            <a:stretch>
              <a:fillRect/>
            </a:stretch>
          </p:blipFill>
          <p:spPr bwMode="auto">
            <a:xfrm>
              <a:off x="0" y="0"/>
              <a:ext cx="8096" cy="4840"/>
            </a:xfrm>
            <a:prstGeom prst="rect">
              <a:avLst/>
            </a:prstGeom>
            <a:noFill/>
            <a:ln w="12700">
              <a:noFill/>
              <a:miter lim="800000"/>
              <a:headEnd/>
              <a:tailEnd/>
            </a:ln>
          </p:spPr>
        </p:pic>
      </p:grpSp>
      <p:pic>
        <p:nvPicPr>
          <p:cNvPr id="22533" name="Picture 5"/>
          <p:cNvPicPr>
            <a:picLocks noChangeArrowheads="1"/>
          </p:cNvPicPr>
          <p:nvPr/>
        </p:nvPicPr>
        <p:blipFill>
          <a:blip r:embed="rId5" cstate="print"/>
          <a:srcRect/>
          <a:stretch>
            <a:fillRect/>
          </a:stretch>
        </p:blipFill>
        <p:spPr bwMode="auto">
          <a:xfrm>
            <a:off x="6410400" y="5092154"/>
            <a:ext cx="250031" cy="142875"/>
          </a:xfrm>
          <a:prstGeom prst="rect">
            <a:avLst/>
          </a:prstGeom>
          <a:noFill/>
          <a:ln w="12700">
            <a:noFill/>
            <a:miter lim="800000"/>
            <a:headEnd/>
            <a:tailEnd/>
          </a:ln>
          <a:effectLst>
            <a:outerShdw dist="76199" dir="2700000" algn="ctr" rotWithShape="0">
              <a:schemeClr val="bg2">
                <a:alpha val="75000"/>
              </a:schemeClr>
            </a:outerShdw>
          </a:effectLst>
        </p:spPr>
      </p:pic>
      <p:sp>
        <p:nvSpPr>
          <p:cNvPr id="22534" name="Line 6"/>
          <p:cNvSpPr>
            <a:spLocks noChangeShapeType="1"/>
          </p:cNvSpPr>
          <p:nvPr/>
        </p:nvSpPr>
        <p:spPr bwMode="auto">
          <a:xfrm>
            <a:off x="4572000" y="4572000"/>
            <a:ext cx="1762497" cy="500063"/>
          </a:xfrm>
          <a:prstGeom prst="line">
            <a:avLst/>
          </a:prstGeom>
          <a:noFill/>
          <a:ln w="152400">
            <a:solidFill>
              <a:schemeClr val="accent5">
                <a:lumMod val="40000"/>
                <a:lumOff val="60000"/>
                <a:alpha val="74901"/>
              </a:schemeClr>
            </a:solidFill>
            <a:miter lim="800000"/>
            <a:headEnd/>
            <a:tailEnd type="triangle" w="med" len="med"/>
          </a:ln>
        </p:spPr>
        <p:txBody>
          <a:bodyPr lIns="0" tIns="0" rIns="0" bIns="0"/>
          <a:lstStyle/>
          <a:p>
            <a:endParaRPr lang="en-US"/>
          </a:p>
        </p:txBody>
      </p:sp>
      <p:sp>
        <p:nvSpPr>
          <p:cNvPr id="22535" name="Rectangle 7"/>
          <p:cNvSpPr>
            <a:spLocks/>
          </p:cNvSpPr>
          <p:nvPr/>
        </p:nvSpPr>
        <p:spPr bwMode="auto">
          <a:xfrm>
            <a:off x="533400" y="3810000"/>
            <a:ext cx="3240374" cy="553998"/>
          </a:xfrm>
          <a:prstGeom prst="rect">
            <a:avLst/>
          </a:prstGeom>
          <a:noFill/>
          <a:ln w="12700">
            <a:noFill/>
            <a:miter lim="800000"/>
            <a:headEnd/>
            <a:tailEnd/>
          </a:ln>
        </p:spPr>
        <p:txBody>
          <a:bodyPr wrap="none" lIns="0" tIns="0" rIns="0" bIns="0" anchor="ctr">
            <a:spAutoFit/>
          </a:bodyPr>
          <a:lstStyle/>
          <a:p>
            <a:r>
              <a:rPr lang="en-US" sz="3600" b="1" dirty="0">
                <a:solidFill>
                  <a:schemeClr val="accent5">
                    <a:lumMod val="40000"/>
                    <a:lumOff val="60000"/>
                  </a:schemeClr>
                </a:solidFill>
                <a:latin typeface="Arial" pitchFamily="34" charset="0"/>
                <a:cs typeface="Arial" pitchFamily="34" charset="0"/>
                <a:sym typeface="Gloucester MT Extra Condensed" charset="0"/>
              </a:rPr>
              <a:t>You Were Here</a:t>
            </a:r>
          </a:p>
        </p:txBody>
      </p:sp>
      <p:sp>
        <p:nvSpPr>
          <p:cNvPr id="22536" name="Rectangle 8"/>
          <p:cNvSpPr>
            <a:spLocks/>
          </p:cNvSpPr>
          <p:nvPr/>
        </p:nvSpPr>
        <p:spPr bwMode="auto">
          <a:xfrm>
            <a:off x="477441" y="1754683"/>
            <a:ext cx="8590359" cy="1750219"/>
          </a:xfrm>
          <a:prstGeom prst="rect">
            <a:avLst/>
          </a:prstGeom>
          <a:noFill/>
          <a:ln w="12700">
            <a:noFill/>
            <a:miter lim="800000"/>
            <a:headEnd/>
            <a:tailEnd/>
          </a:ln>
        </p:spPr>
        <p:txBody>
          <a:bodyPr lIns="0" tIns="0" rIns="0" bIns="0" anchor="ctr"/>
          <a:lstStyle/>
          <a:p>
            <a:pPr>
              <a:lnSpc>
                <a:spcPct val="150000"/>
              </a:lnSpc>
            </a:pPr>
            <a:r>
              <a:rPr lang="en-US" sz="3200" b="1" dirty="0">
                <a:solidFill>
                  <a:schemeClr val="accent5">
                    <a:lumMod val="50000"/>
                  </a:schemeClr>
                </a:solidFill>
                <a:latin typeface="Arial" pitchFamily="34" charset="0"/>
                <a:cs typeface="Arial" pitchFamily="34" charset="0"/>
                <a:sym typeface="Gloucester MT Extra Condensed" charset="0"/>
              </a:rPr>
              <a:t>Doesn’t </a:t>
            </a:r>
            <a:r>
              <a:rPr lang="en-US" sz="3200" b="1" dirty="0" smtClean="0">
                <a:solidFill>
                  <a:schemeClr val="accent5">
                    <a:lumMod val="50000"/>
                  </a:schemeClr>
                </a:solidFill>
                <a:latin typeface="Arial" pitchFamily="34" charset="0"/>
                <a:cs typeface="Arial" pitchFamily="34" charset="0"/>
                <a:sym typeface="Gloucester MT Extra Condensed" charset="0"/>
              </a:rPr>
              <a:t>seem like much from 6,000 </a:t>
            </a:r>
            <a:r>
              <a:rPr lang="en-US" sz="3200" b="1" dirty="0">
                <a:solidFill>
                  <a:schemeClr val="accent5">
                    <a:lumMod val="50000"/>
                  </a:schemeClr>
                </a:solidFill>
                <a:latin typeface="Arial" pitchFamily="34" charset="0"/>
                <a:cs typeface="Arial" pitchFamily="34" charset="0"/>
                <a:sym typeface="Gloucester MT Extra Condensed" charset="0"/>
              </a:rPr>
              <a:t>feet</a:t>
            </a:r>
            <a:r>
              <a:rPr lang="en-US" sz="3600" dirty="0">
                <a:solidFill>
                  <a:srgbClr val="000000"/>
                </a:solidFill>
                <a:latin typeface="Arial" pitchFamily="34" charset="0"/>
                <a:cs typeface="Arial" pitchFamily="34" charset="0"/>
                <a:sym typeface="Gloucester MT Extra Condensed" charset="0"/>
              </a:rPr>
              <a:t>.</a:t>
            </a:r>
          </a:p>
          <a:p>
            <a:pPr>
              <a:lnSpc>
                <a:spcPct val="150000"/>
              </a:lnSpc>
            </a:pPr>
            <a:r>
              <a:rPr lang="en-US" sz="3600" b="1" dirty="0">
                <a:solidFill>
                  <a:schemeClr val="tx2"/>
                </a:solidFill>
                <a:latin typeface="Arial" pitchFamily="34" charset="0"/>
                <a:cs typeface="Arial" pitchFamily="34" charset="0"/>
                <a:sym typeface="Gloucester MT Extra Condensed" charset="0"/>
              </a:rPr>
              <a:t>What if viewed from Heaven?</a:t>
            </a:r>
          </a:p>
        </p:txBody>
      </p:sp>
      <p:sp>
        <p:nvSpPr>
          <p:cNvPr id="11" name="Rectangle 1"/>
          <p:cNvSpPr>
            <a:spLocks noGrp="1" noChangeArrowheads="1"/>
          </p:cNvSpPr>
          <p:nvPr>
            <p:ph type="title"/>
          </p:nvPr>
        </p:nvSpPr>
        <p:spPr/>
        <p:txBody>
          <a:bodyPr>
            <a:normAutofit/>
          </a:bodyPr>
          <a:lstStyle/>
          <a:p>
            <a:pPr eaLnBrk="1" hangingPunct="1"/>
            <a:r>
              <a:rPr lang="en-US" sz="4000" b="1" dirty="0">
                <a:solidFill>
                  <a:schemeClr val="accent5">
                    <a:lumMod val="50000"/>
                  </a:schemeClr>
                </a:solidFill>
                <a:latin typeface="Arial" pitchFamily="34" charset="0"/>
                <a:cs typeface="Arial" pitchFamily="34" charset="0"/>
                <a:sym typeface="Gloucester MT Extra Condensed" charset="0"/>
              </a:rPr>
              <a:t>Journeying Through </a:t>
            </a:r>
            <a:r>
              <a:rPr lang="en-US" sz="4000" b="1" dirty="0" smtClean="0">
                <a:solidFill>
                  <a:schemeClr val="accent5">
                    <a:lumMod val="50000"/>
                  </a:schemeClr>
                </a:solidFill>
                <a:latin typeface="Arial" pitchFamily="34" charset="0"/>
                <a:cs typeface="Arial" pitchFamily="34" charset="0"/>
                <a:sym typeface="Gloucester MT Extra Condensed" charset="0"/>
              </a:rPr>
              <a:t>the Valley</a:t>
            </a:r>
            <a:endParaRPr lang="en-US" sz="4000" b="1" dirty="0">
              <a:solidFill>
                <a:schemeClr val="accent5">
                  <a:lumMod val="50000"/>
                </a:schemeClr>
              </a:solidFill>
              <a:latin typeface="Arial" pitchFamily="34" charset="0"/>
              <a:ea typeface="ヒラギノ明朝 ProN W6" charset="-128"/>
              <a:cs typeface="Arial" pitchFamily="34" charset="0"/>
              <a:sym typeface="Gloucester MT Extra Condensed"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utoUpdateAnimBg="0"/>
      <p:bldP spid="2253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accent5">
                    <a:lumMod val="50000"/>
                  </a:schemeClr>
                </a:solidFill>
                <a:latin typeface="Arial" pitchFamily="34" charset="0"/>
                <a:cs typeface="Arial" pitchFamily="34" charset="0"/>
              </a:rPr>
              <a:t>Despair</a:t>
            </a:r>
            <a:endParaRPr lang="en-US" b="1" u="sng"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solidFill>
            <a:srgbClr val="EEECE1">
              <a:alpha val="74902"/>
            </a:srgbClr>
          </a:solidFill>
          <a:ln>
            <a:solidFill>
              <a:schemeClr val="accent5">
                <a:lumMod val="50000"/>
              </a:schemeClr>
            </a:solidFill>
          </a:ln>
        </p:spPr>
        <p:txBody>
          <a:bodyPr/>
          <a:lstStyle/>
          <a:p>
            <a:r>
              <a:rPr lang="en-US" b="1" dirty="0" smtClean="0">
                <a:solidFill>
                  <a:schemeClr val="accent5">
                    <a:lumMod val="50000"/>
                  </a:schemeClr>
                </a:solidFill>
                <a:latin typeface="Arial" pitchFamily="34" charset="0"/>
                <a:cs typeface="Arial" pitchFamily="34" charset="0"/>
              </a:rPr>
              <a:t>“To lose all hope; to be overcome by a sense of futility or defeat; complete loss of hope.”</a:t>
            </a:r>
          </a:p>
          <a:p>
            <a:r>
              <a:rPr lang="en-US" i="1" dirty="0" smtClean="0">
                <a:solidFill>
                  <a:schemeClr val="accent5">
                    <a:lumMod val="75000"/>
                  </a:schemeClr>
                </a:solidFill>
                <a:latin typeface="Arial" pitchFamily="34" charset="0"/>
                <a:cs typeface="Arial" pitchFamily="34" charset="0"/>
              </a:rPr>
              <a:t>“Now when neither sun nor stars appeared for many days, and no small tempest beat on us, </a:t>
            </a:r>
            <a:r>
              <a:rPr lang="en-US" b="1" u="sng" dirty="0" smtClean="0">
                <a:solidFill>
                  <a:schemeClr val="accent5">
                    <a:lumMod val="75000"/>
                  </a:schemeClr>
                </a:solidFill>
                <a:latin typeface="Arial" pitchFamily="34" charset="0"/>
                <a:cs typeface="Arial" pitchFamily="34" charset="0"/>
              </a:rPr>
              <a:t>all hope </a:t>
            </a:r>
            <a:r>
              <a:rPr lang="en-US" i="1" dirty="0" smtClean="0">
                <a:solidFill>
                  <a:schemeClr val="accent5">
                    <a:lumMod val="75000"/>
                  </a:schemeClr>
                </a:solidFill>
                <a:latin typeface="Arial" pitchFamily="34" charset="0"/>
                <a:cs typeface="Arial" pitchFamily="34" charset="0"/>
              </a:rPr>
              <a:t>that we would be saved was finally </a:t>
            </a:r>
            <a:r>
              <a:rPr lang="en-US" b="1" u="sng" dirty="0" smtClean="0">
                <a:solidFill>
                  <a:schemeClr val="accent5">
                    <a:lumMod val="75000"/>
                  </a:schemeClr>
                </a:solidFill>
                <a:latin typeface="Arial" pitchFamily="34" charset="0"/>
                <a:cs typeface="Arial" pitchFamily="34" charset="0"/>
              </a:rPr>
              <a:t>given up</a:t>
            </a:r>
            <a:r>
              <a:rPr lang="en-US" i="1" dirty="0" smtClean="0">
                <a:solidFill>
                  <a:schemeClr val="accent5">
                    <a:lumMod val="75000"/>
                  </a:schemeClr>
                </a:solidFill>
                <a:latin typeface="Arial" pitchFamily="34" charset="0"/>
                <a:cs typeface="Arial" pitchFamily="34" charset="0"/>
              </a:rPr>
              <a:t>.” {Acts 27:20}</a:t>
            </a:r>
            <a:endParaRPr lang="en-US" i="1" dirty="0">
              <a:solidFill>
                <a:schemeClr val="accent5">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152400" y="232172"/>
            <a:ext cx="8762999" cy="1455539"/>
          </a:xfrm>
          <a:solidFill>
            <a:srgbClr val="EEECE1">
              <a:alpha val="69804"/>
            </a:srgbClr>
          </a:solidFill>
          <a:ln>
            <a:solidFill>
              <a:schemeClr val="accent5">
                <a:lumMod val="50000"/>
              </a:schemeClr>
            </a:solidFill>
          </a:ln>
        </p:spPr>
        <p:txBody>
          <a:bodyPr>
            <a:normAutofit/>
          </a:bodyPr>
          <a:lstStyle/>
          <a:p>
            <a:pPr eaLnBrk="1" hangingPunct="1"/>
            <a:r>
              <a:rPr lang="en-US" sz="3200" b="1" dirty="0">
                <a:solidFill>
                  <a:schemeClr val="accent5">
                    <a:lumMod val="50000"/>
                  </a:schemeClr>
                </a:solidFill>
                <a:latin typeface="Arial" pitchFamily="34" charset="0"/>
                <a:cs typeface="Arial" pitchFamily="34" charset="0"/>
                <a:sym typeface="Gloucester MT Extra Condensed" charset="0"/>
              </a:rPr>
              <a:t>Despair </a:t>
            </a:r>
            <a:r>
              <a:rPr lang="en-US" sz="3200" b="1" dirty="0" smtClean="0">
                <a:solidFill>
                  <a:schemeClr val="accent5">
                    <a:lumMod val="50000"/>
                  </a:schemeClr>
                </a:solidFill>
                <a:latin typeface="Arial" pitchFamily="34" charset="0"/>
                <a:cs typeface="Arial" pitchFamily="34" charset="0"/>
                <a:sym typeface="Gloucester MT Extra Condensed" charset="0"/>
              </a:rPr>
              <a:t>Due to Horrible Circumstances</a:t>
            </a:r>
            <a:r>
              <a:rPr lang="en-US" sz="3600" b="1" dirty="0" smtClean="0">
                <a:solidFill>
                  <a:schemeClr val="accent5">
                    <a:lumMod val="50000"/>
                  </a:schemeClr>
                </a:solidFill>
                <a:latin typeface="Arial" pitchFamily="34" charset="0"/>
                <a:cs typeface="Arial" pitchFamily="34" charset="0"/>
                <a:sym typeface="Gloucester MT Extra Condensed" charset="0"/>
              </a:rPr>
              <a:t> </a:t>
            </a:r>
            <a:r>
              <a:rPr lang="en-US" sz="3200" i="1" dirty="0" smtClean="0">
                <a:solidFill>
                  <a:schemeClr val="accent5">
                    <a:lumMod val="50000"/>
                  </a:schemeClr>
                </a:solidFill>
                <a:latin typeface="Arial" pitchFamily="34" charset="0"/>
                <a:cs typeface="Arial" pitchFamily="34" charset="0"/>
                <a:sym typeface="Gloucester MT Extra Condensed" charset="0"/>
              </a:rPr>
              <a:t>Psalms </a:t>
            </a:r>
            <a:r>
              <a:rPr lang="en-US" sz="3200" i="1" dirty="0">
                <a:solidFill>
                  <a:schemeClr val="accent5">
                    <a:lumMod val="50000"/>
                  </a:schemeClr>
                </a:solidFill>
                <a:latin typeface="Arial" pitchFamily="34" charset="0"/>
                <a:cs typeface="Arial" pitchFamily="34" charset="0"/>
                <a:sym typeface="Gloucester MT Extra Condensed" charset="0"/>
              </a:rPr>
              <a:t>42 </a:t>
            </a:r>
            <a:r>
              <a:rPr lang="en-US" sz="3200" i="1" dirty="0" smtClean="0">
                <a:solidFill>
                  <a:schemeClr val="accent5">
                    <a:lumMod val="50000"/>
                  </a:schemeClr>
                </a:solidFill>
                <a:latin typeface="Arial" pitchFamily="34" charset="0"/>
                <a:cs typeface="Arial" pitchFamily="34" charset="0"/>
                <a:sym typeface="Gloucester MT Extra Condensed" charset="0"/>
              </a:rPr>
              <a:t>and </a:t>
            </a:r>
            <a:r>
              <a:rPr lang="en-US" sz="3200" i="1" dirty="0">
                <a:solidFill>
                  <a:schemeClr val="accent5">
                    <a:lumMod val="50000"/>
                  </a:schemeClr>
                </a:solidFill>
                <a:latin typeface="Arial" pitchFamily="34" charset="0"/>
                <a:cs typeface="Arial" pitchFamily="34" charset="0"/>
                <a:sym typeface="Gloucester MT Extra Condensed" charset="0"/>
              </a:rPr>
              <a:t>43</a:t>
            </a:r>
            <a:endParaRPr lang="en-US" sz="3200" i="1" dirty="0">
              <a:solidFill>
                <a:schemeClr val="accent5">
                  <a:lumMod val="50000"/>
                </a:schemeClr>
              </a:solidFill>
              <a:latin typeface="Arial" pitchFamily="34" charset="0"/>
              <a:ea typeface="ヒラギノ明朝 ProN W6" charset="-128"/>
              <a:cs typeface="Arial" pitchFamily="34" charset="0"/>
              <a:sym typeface="Gloucester MT Extra Condensed" charset="0"/>
            </a:endParaRPr>
          </a:p>
        </p:txBody>
      </p:sp>
      <p:sp>
        <p:nvSpPr>
          <p:cNvPr id="16386" name="Rectangle 2"/>
          <p:cNvSpPr>
            <a:spLocks noGrp="1" noChangeArrowheads="1"/>
          </p:cNvSpPr>
          <p:nvPr>
            <p:ph type="body" idx="1"/>
          </p:nvPr>
        </p:nvSpPr>
        <p:spPr>
          <a:xfrm>
            <a:off x="228600" y="1951037"/>
            <a:ext cx="8229600" cy="4297363"/>
          </a:xfrm>
        </p:spPr>
        <p:txBody>
          <a:bodyPr>
            <a:noAutofit/>
          </a:bodyPr>
          <a:lstStyle/>
          <a:p>
            <a:pPr eaLnBrk="1" hangingPunct="1">
              <a:spcBef>
                <a:spcPct val="0"/>
              </a:spcBef>
              <a:buFontTx/>
              <a:buBlip>
                <a:blip r:embed="rId3"/>
              </a:buBlip>
            </a:pPr>
            <a:r>
              <a:rPr lang="en-US" sz="2800" b="1" dirty="0">
                <a:solidFill>
                  <a:schemeClr val="accent5">
                    <a:lumMod val="50000"/>
                  </a:schemeClr>
                </a:solidFill>
                <a:latin typeface="Arial" pitchFamily="34" charset="0"/>
                <a:cs typeface="Arial" pitchFamily="34" charset="0"/>
              </a:rPr>
              <a:t>“Where’s Your God Now?”</a:t>
            </a:r>
          </a:p>
          <a:p>
            <a:pPr>
              <a:spcBef>
                <a:spcPts val="1617"/>
              </a:spcBef>
              <a:buBlip>
                <a:blip r:embed="rId3"/>
              </a:buBlip>
            </a:pPr>
            <a:r>
              <a:rPr lang="en-US" sz="2800" b="1" dirty="0">
                <a:solidFill>
                  <a:schemeClr val="accent5">
                    <a:lumMod val="50000"/>
                  </a:schemeClr>
                </a:solidFill>
                <a:latin typeface="Arial" pitchFamily="34" charset="0"/>
                <a:cs typeface="Arial" pitchFamily="34" charset="0"/>
              </a:rPr>
              <a:t>Appetite-Killing Tears</a:t>
            </a:r>
          </a:p>
          <a:p>
            <a:pPr>
              <a:spcBef>
                <a:spcPts val="1617"/>
              </a:spcBef>
              <a:buBlip>
                <a:blip r:embed="rId3"/>
              </a:buBlip>
            </a:pPr>
            <a:r>
              <a:rPr lang="en-US" sz="2800" b="1" dirty="0">
                <a:solidFill>
                  <a:schemeClr val="accent5">
                    <a:lumMod val="50000"/>
                  </a:schemeClr>
                </a:solidFill>
                <a:latin typeface="Arial" pitchFamily="34" charset="0"/>
                <a:cs typeface="Arial" pitchFamily="34" charset="0"/>
              </a:rPr>
              <a:t>Kept From Worship</a:t>
            </a:r>
          </a:p>
          <a:p>
            <a:pPr>
              <a:spcBef>
                <a:spcPts val="1617"/>
              </a:spcBef>
              <a:buBlip>
                <a:blip r:embed="rId3"/>
              </a:buBlip>
            </a:pPr>
            <a:r>
              <a:rPr lang="en-US" sz="2800" b="1" dirty="0">
                <a:solidFill>
                  <a:schemeClr val="accent5">
                    <a:lumMod val="50000"/>
                  </a:schemeClr>
                </a:solidFill>
                <a:latin typeface="Arial" pitchFamily="34" charset="0"/>
                <a:cs typeface="Arial" pitchFamily="34" charset="0"/>
              </a:rPr>
              <a:t>Far From Home</a:t>
            </a:r>
          </a:p>
          <a:p>
            <a:pPr>
              <a:spcBef>
                <a:spcPts val="1617"/>
              </a:spcBef>
              <a:buBlip>
                <a:blip r:embed="rId3"/>
              </a:buBlip>
            </a:pPr>
            <a:r>
              <a:rPr lang="en-US" sz="2800" b="1" dirty="0">
                <a:solidFill>
                  <a:schemeClr val="accent5">
                    <a:lumMod val="50000"/>
                  </a:schemeClr>
                </a:solidFill>
                <a:latin typeface="Arial" pitchFamily="34" charset="0"/>
                <a:cs typeface="Arial" pitchFamily="34" charset="0"/>
              </a:rPr>
              <a:t>Forgotten, Rejected </a:t>
            </a:r>
          </a:p>
          <a:p>
            <a:pPr>
              <a:spcBef>
                <a:spcPts val="1617"/>
              </a:spcBef>
              <a:buBlip>
                <a:blip r:embed="rId3"/>
              </a:buBlip>
            </a:pPr>
            <a:r>
              <a:rPr lang="en-US" sz="2800" b="1" dirty="0">
                <a:solidFill>
                  <a:schemeClr val="accent5">
                    <a:lumMod val="50000"/>
                  </a:schemeClr>
                </a:solidFill>
                <a:latin typeface="Arial" pitchFamily="34" charset="0"/>
                <a:cs typeface="Arial" pitchFamily="34" charset="0"/>
              </a:rPr>
              <a:t>Oppressed</a:t>
            </a:r>
          </a:p>
          <a:p>
            <a:pPr>
              <a:spcBef>
                <a:spcPts val="1617"/>
              </a:spcBef>
              <a:buBlip>
                <a:blip r:embed="rId3"/>
              </a:buBlip>
            </a:pPr>
            <a:r>
              <a:rPr lang="en-US" sz="2800" b="1" dirty="0">
                <a:solidFill>
                  <a:schemeClr val="accent5">
                    <a:lumMod val="50000"/>
                  </a:schemeClr>
                </a:solidFill>
                <a:latin typeface="Arial" pitchFamily="34" charset="0"/>
                <a:cs typeface="Arial" pitchFamily="34" charset="0"/>
              </a:rPr>
              <a:t>Unethical Enemies</a:t>
            </a:r>
          </a:p>
        </p:txBody>
      </p:sp>
      <p:pic>
        <p:nvPicPr>
          <p:cNvPr id="16387" name="Picture 3"/>
          <p:cNvPicPr>
            <a:picLocks noChangeArrowheads="1"/>
          </p:cNvPicPr>
          <p:nvPr/>
        </p:nvPicPr>
        <p:blipFill>
          <a:blip r:embed="rId4" cstate="print"/>
          <a:srcRect/>
          <a:stretch>
            <a:fillRect/>
          </a:stretch>
        </p:blipFill>
        <p:spPr bwMode="auto">
          <a:xfrm rot="599999">
            <a:off x="4293318" y="3211772"/>
            <a:ext cx="4395649" cy="2911078"/>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Faithful Contemplation </a:t>
            </a:r>
            <a:br>
              <a:rPr lang="en-US" b="1" dirty="0" smtClean="0">
                <a:solidFill>
                  <a:schemeClr val="accent5">
                    <a:lumMod val="50000"/>
                  </a:schemeClr>
                </a:solidFill>
                <a:latin typeface="Arial" pitchFamily="34" charset="0"/>
                <a:cs typeface="Arial" pitchFamily="34" charset="0"/>
              </a:rPr>
            </a:br>
            <a:r>
              <a:rPr lang="en-US" b="1" dirty="0" smtClean="0">
                <a:solidFill>
                  <a:schemeClr val="accent5">
                    <a:lumMod val="50000"/>
                  </a:schemeClr>
                </a:solidFill>
                <a:latin typeface="Arial" pitchFamily="34" charset="0"/>
                <a:cs typeface="Arial" pitchFamily="34" charset="0"/>
              </a:rPr>
              <a:t>Like Abraham</a:t>
            </a:r>
            <a:endParaRPr lang="en-US" b="1"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457200" y="1600200"/>
            <a:ext cx="8229600" cy="4953000"/>
          </a:xfrm>
          <a:solidFill>
            <a:srgbClr val="EEECE1">
              <a:alpha val="69804"/>
            </a:srgbClr>
          </a:solidFill>
          <a:ln>
            <a:solidFill>
              <a:schemeClr val="accent5">
                <a:lumMod val="50000"/>
              </a:schemeClr>
            </a:solidFill>
          </a:ln>
        </p:spPr>
        <p:txBody>
          <a:bodyPr>
            <a:normAutofit fontScale="92500" lnSpcReduction="20000"/>
          </a:bodyPr>
          <a:lstStyle/>
          <a:p>
            <a:pPr marL="91440" indent="0">
              <a:lnSpc>
                <a:spcPct val="110000"/>
              </a:lnSpc>
              <a:spcBef>
                <a:spcPts val="0"/>
              </a:spcBef>
              <a:buNone/>
            </a:pPr>
            <a:r>
              <a:rPr lang="en-US" sz="2800" i="1" dirty="0" smtClean="0">
                <a:solidFill>
                  <a:schemeClr val="accent5">
                    <a:lumMod val="50000"/>
                  </a:schemeClr>
                </a:solidFill>
                <a:latin typeface="Arial Narrow" pitchFamily="34" charset="0"/>
              </a:rPr>
              <a:t>“(as it is written, </a:t>
            </a:r>
            <a:r>
              <a:rPr lang="en-US" sz="2800" i="1" dirty="0" smtClean="0">
                <a:solidFill>
                  <a:schemeClr val="tx2"/>
                </a:solidFill>
                <a:latin typeface="Arial Narrow" pitchFamily="34" charset="0"/>
              </a:rPr>
              <a:t>"</a:t>
            </a:r>
            <a:r>
              <a:rPr lang="en-US" sz="2800" b="1" i="1" dirty="0" smtClean="0">
                <a:solidFill>
                  <a:schemeClr val="tx2"/>
                </a:solidFill>
                <a:latin typeface="Arial Narrow" pitchFamily="34" charset="0"/>
              </a:rPr>
              <a:t>I have made you a father of many nations"</a:t>
            </a:r>
            <a:r>
              <a:rPr lang="en-US" sz="2800" i="1" dirty="0" smtClean="0">
                <a:solidFill>
                  <a:schemeClr val="tx2"/>
                </a:solidFill>
                <a:latin typeface="Arial Narrow" pitchFamily="34" charset="0"/>
              </a:rPr>
              <a:t>)</a:t>
            </a:r>
            <a:r>
              <a:rPr lang="en-US" sz="2800" i="1" dirty="0" smtClean="0">
                <a:solidFill>
                  <a:schemeClr val="accent5">
                    <a:lumMod val="50000"/>
                  </a:schemeClr>
                </a:solidFill>
                <a:latin typeface="Arial Narrow" pitchFamily="34" charset="0"/>
              </a:rPr>
              <a:t> in the presence</a:t>
            </a:r>
            <a:r>
              <a:rPr lang="en-US" sz="2800" i="1" dirty="0" smtClean="0">
                <a:latin typeface="Arial Narrow" pitchFamily="34" charset="0"/>
              </a:rPr>
              <a:t> </a:t>
            </a:r>
            <a:r>
              <a:rPr lang="en-US" sz="2800" b="1" i="1" dirty="0" smtClean="0">
                <a:solidFill>
                  <a:schemeClr val="tx2"/>
                </a:solidFill>
                <a:latin typeface="Arial Narrow" pitchFamily="34" charset="0"/>
              </a:rPr>
              <a:t>of Him whom he believed-</a:t>
            </a:r>
            <a:r>
              <a:rPr lang="en-US" sz="2800" b="1" i="1" dirty="0" smtClean="0">
                <a:solidFill>
                  <a:schemeClr val="accent5">
                    <a:lumMod val="50000"/>
                  </a:schemeClr>
                </a:solidFill>
                <a:latin typeface="Arial Narrow" pitchFamily="34" charset="0"/>
              </a:rPr>
              <a:t>God, who gives life to the dead and calls those things which do not exist as though they did</a:t>
            </a:r>
            <a:r>
              <a:rPr lang="en-US" sz="2800" i="1" dirty="0" smtClean="0">
                <a:solidFill>
                  <a:schemeClr val="accent5">
                    <a:lumMod val="50000"/>
                  </a:schemeClr>
                </a:solidFill>
                <a:latin typeface="Arial Narrow" pitchFamily="34" charset="0"/>
              </a:rPr>
              <a:t>; who,</a:t>
            </a:r>
            <a:r>
              <a:rPr lang="en-US" sz="2800" i="1" dirty="0" smtClean="0">
                <a:latin typeface="Arial Narrow" pitchFamily="34" charset="0"/>
              </a:rPr>
              <a:t> </a:t>
            </a:r>
            <a:r>
              <a:rPr lang="en-US" sz="2800" b="1" i="1" dirty="0" smtClean="0">
                <a:solidFill>
                  <a:schemeClr val="tx2"/>
                </a:solidFill>
                <a:latin typeface="Arial Narrow" pitchFamily="34" charset="0"/>
              </a:rPr>
              <a:t>contrary to hope, in hope believed</a:t>
            </a:r>
            <a:r>
              <a:rPr lang="en-US" sz="2800" i="1" dirty="0" smtClean="0">
                <a:solidFill>
                  <a:schemeClr val="tx2"/>
                </a:solidFill>
                <a:latin typeface="Arial Narrow" pitchFamily="34" charset="0"/>
              </a:rPr>
              <a:t>,</a:t>
            </a:r>
            <a:r>
              <a:rPr lang="en-US" sz="2800" i="1" dirty="0" smtClean="0">
                <a:latin typeface="Arial Narrow" pitchFamily="34" charset="0"/>
              </a:rPr>
              <a:t> </a:t>
            </a:r>
            <a:r>
              <a:rPr lang="en-US" sz="2800" i="1" dirty="0" smtClean="0">
                <a:solidFill>
                  <a:schemeClr val="accent5">
                    <a:lumMod val="50000"/>
                  </a:schemeClr>
                </a:solidFill>
                <a:latin typeface="Arial Narrow" pitchFamily="34" charset="0"/>
              </a:rPr>
              <a:t>so that he became the father of many nations, according to what was spoken,</a:t>
            </a:r>
            <a:r>
              <a:rPr lang="en-US" sz="2800" i="1" dirty="0" smtClean="0">
                <a:latin typeface="Arial Narrow" pitchFamily="34" charset="0"/>
              </a:rPr>
              <a:t> </a:t>
            </a:r>
            <a:r>
              <a:rPr lang="en-US" sz="2800" i="1" dirty="0" smtClean="0">
                <a:solidFill>
                  <a:schemeClr val="tx2"/>
                </a:solidFill>
                <a:latin typeface="Arial Narrow" pitchFamily="34" charset="0"/>
              </a:rPr>
              <a:t>"</a:t>
            </a:r>
            <a:r>
              <a:rPr lang="en-US" sz="2800" b="1" i="1" dirty="0" smtClean="0">
                <a:solidFill>
                  <a:schemeClr val="tx2"/>
                </a:solidFill>
                <a:latin typeface="Arial Narrow" pitchFamily="34" charset="0"/>
              </a:rPr>
              <a:t>So shall your descendants be.</a:t>
            </a:r>
            <a:r>
              <a:rPr lang="en-US" sz="2800" i="1" dirty="0" smtClean="0">
                <a:solidFill>
                  <a:schemeClr val="tx2"/>
                </a:solidFill>
                <a:latin typeface="Arial Narrow" pitchFamily="34" charset="0"/>
              </a:rPr>
              <a:t>“</a:t>
            </a:r>
            <a:r>
              <a:rPr lang="en-US" sz="2800" i="1" dirty="0">
                <a:solidFill>
                  <a:schemeClr val="tx2"/>
                </a:solidFill>
                <a:latin typeface="Arial Narrow" pitchFamily="34" charset="0"/>
              </a:rPr>
              <a:t> </a:t>
            </a:r>
            <a:r>
              <a:rPr lang="en-US" sz="2800" i="1" dirty="0" smtClean="0">
                <a:solidFill>
                  <a:schemeClr val="accent5">
                    <a:lumMod val="50000"/>
                  </a:schemeClr>
                </a:solidFill>
                <a:latin typeface="Arial Narrow" pitchFamily="34" charset="0"/>
              </a:rPr>
              <a:t>And </a:t>
            </a:r>
            <a:r>
              <a:rPr lang="en-US" sz="2800" b="1" i="1" dirty="0" smtClean="0">
                <a:solidFill>
                  <a:schemeClr val="tx2"/>
                </a:solidFill>
                <a:latin typeface="Arial Narrow" pitchFamily="34" charset="0"/>
              </a:rPr>
              <a:t>not being weak in faith, he did not consider his own body</a:t>
            </a:r>
            <a:r>
              <a:rPr lang="en-US" sz="2800" i="1" dirty="0" smtClean="0">
                <a:solidFill>
                  <a:schemeClr val="tx2"/>
                </a:solidFill>
                <a:latin typeface="Arial Narrow" pitchFamily="34" charset="0"/>
              </a:rPr>
              <a:t>,</a:t>
            </a:r>
            <a:r>
              <a:rPr lang="en-US" sz="2800" i="1" dirty="0" smtClean="0">
                <a:solidFill>
                  <a:schemeClr val="accent5">
                    <a:lumMod val="50000"/>
                  </a:schemeClr>
                </a:solidFill>
                <a:latin typeface="Arial Narrow" pitchFamily="34" charset="0"/>
              </a:rPr>
              <a:t> already dead (since he was about a hundred years old), and the deadness of Sarah's womb.</a:t>
            </a:r>
            <a:r>
              <a:rPr lang="en-US" sz="2800" i="1" dirty="0" smtClean="0">
                <a:latin typeface="Arial Narrow" pitchFamily="34" charset="0"/>
              </a:rPr>
              <a:t> </a:t>
            </a:r>
            <a:r>
              <a:rPr lang="en-US" sz="2800" b="1" i="1" dirty="0" smtClean="0">
                <a:solidFill>
                  <a:schemeClr val="tx2"/>
                </a:solidFill>
                <a:latin typeface="Arial Narrow" pitchFamily="34" charset="0"/>
              </a:rPr>
              <a:t>He did not waver at the promise of God through unbelief, but was strengthened in faith</a:t>
            </a:r>
            <a:r>
              <a:rPr lang="en-US" sz="2800" i="1" dirty="0" smtClean="0">
                <a:solidFill>
                  <a:schemeClr val="tx2"/>
                </a:solidFill>
                <a:latin typeface="Arial Narrow" pitchFamily="34" charset="0"/>
              </a:rPr>
              <a:t>, </a:t>
            </a:r>
            <a:r>
              <a:rPr lang="en-US" sz="2800" b="1" i="1" dirty="0" smtClean="0">
                <a:solidFill>
                  <a:schemeClr val="tx2"/>
                </a:solidFill>
                <a:latin typeface="Arial Narrow" pitchFamily="34" charset="0"/>
              </a:rPr>
              <a:t>giving glory to God</a:t>
            </a:r>
            <a:r>
              <a:rPr lang="en-US" sz="2800" i="1" dirty="0" smtClean="0">
                <a:solidFill>
                  <a:schemeClr val="tx2"/>
                </a:solidFill>
                <a:latin typeface="Arial Narrow" pitchFamily="34" charset="0"/>
              </a:rPr>
              <a:t>,</a:t>
            </a:r>
            <a:r>
              <a:rPr lang="en-US" sz="2800" i="1" dirty="0" smtClean="0">
                <a:latin typeface="Arial Narrow" pitchFamily="34" charset="0"/>
              </a:rPr>
              <a:t> and </a:t>
            </a:r>
            <a:r>
              <a:rPr lang="en-US" sz="2800" b="1" i="1" dirty="0" smtClean="0">
                <a:solidFill>
                  <a:schemeClr val="accent5">
                    <a:lumMod val="50000"/>
                  </a:schemeClr>
                </a:solidFill>
                <a:latin typeface="Arial Narrow" pitchFamily="34" charset="0"/>
              </a:rPr>
              <a:t>being fully convinced that what He had promised</a:t>
            </a:r>
            <a:r>
              <a:rPr lang="en-US" sz="2800" i="1" dirty="0" smtClean="0">
                <a:solidFill>
                  <a:schemeClr val="accent5">
                    <a:lumMod val="50000"/>
                  </a:schemeClr>
                </a:solidFill>
                <a:latin typeface="Arial Narrow" pitchFamily="34" charset="0"/>
              </a:rPr>
              <a:t> He was also able to perform. And therefore</a:t>
            </a:r>
            <a:r>
              <a:rPr lang="en-US" sz="2800" i="1" dirty="0" smtClean="0">
                <a:latin typeface="Arial Narrow" pitchFamily="34" charset="0"/>
              </a:rPr>
              <a:t> </a:t>
            </a:r>
            <a:r>
              <a:rPr lang="en-US" sz="2800" i="1" dirty="0" smtClean="0">
                <a:solidFill>
                  <a:schemeClr val="tx2"/>
                </a:solidFill>
                <a:latin typeface="Arial Narrow" pitchFamily="34" charset="0"/>
              </a:rPr>
              <a:t>"it was </a:t>
            </a:r>
            <a:r>
              <a:rPr lang="en-US" sz="2800" b="1" i="1" u="sng" dirty="0" smtClean="0">
                <a:solidFill>
                  <a:schemeClr val="tx2"/>
                </a:solidFill>
                <a:latin typeface="Arial Narrow" pitchFamily="34" charset="0"/>
              </a:rPr>
              <a:t>accounted to him for righteousness</a:t>
            </a:r>
            <a:r>
              <a:rPr lang="en-US" sz="2800" i="1" dirty="0" smtClean="0">
                <a:solidFill>
                  <a:schemeClr val="tx2"/>
                </a:solidFill>
                <a:latin typeface="Arial Narrow" pitchFamily="34" charset="0"/>
              </a:rPr>
              <a:t>.” {Romans 4:17-22}</a:t>
            </a:r>
            <a:endParaRPr lang="en-US" sz="2800" i="1" dirty="0">
              <a:solidFill>
                <a:schemeClr val="tx2"/>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Actions Leading out of the Valley of Despair</a:t>
            </a:r>
            <a:endParaRPr lang="en-US" b="1" dirty="0">
              <a:solidFill>
                <a:schemeClr val="accent5">
                  <a:lumMod val="50000"/>
                </a:schemeClr>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a:buNone/>
            </a:pPr>
            <a:r>
              <a:rPr lang="en-US" sz="3200" b="1" dirty="0" smtClean="0">
                <a:solidFill>
                  <a:schemeClr val="accent5">
                    <a:lumMod val="50000"/>
                  </a:schemeClr>
                </a:solidFill>
                <a:latin typeface="Arial" pitchFamily="34" charset="0"/>
                <a:cs typeface="Arial" pitchFamily="34" charset="0"/>
              </a:rPr>
              <a:t>Longing for God</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648200" y="1798637"/>
            <a:ext cx="4038600" cy="4525963"/>
          </a:xfrm>
          <a:solidFill>
            <a:srgbClr val="EEECE1">
              <a:alpha val="69804"/>
            </a:srgbClr>
          </a:solidFill>
          <a:ln>
            <a:solidFill>
              <a:schemeClr val="accent5">
                <a:lumMod val="50000"/>
              </a:schemeClr>
            </a:solidFill>
          </a:ln>
        </p:spPr>
        <p:txBody>
          <a:bodyPr>
            <a:normAutofit/>
          </a:bodyPr>
          <a:lstStyle/>
          <a:p>
            <a:pPr marL="91440" indent="0">
              <a:buNone/>
            </a:pPr>
            <a:r>
              <a:rPr lang="en-US" sz="3200" i="1" dirty="0" smtClean="0">
                <a:solidFill>
                  <a:schemeClr val="tx2"/>
                </a:solidFill>
                <a:latin typeface="Arial Narrow" pitchFamily="34" charset="0"/>
              </a:rPr>
              <a:t>“As the deer pants for the water brooks, So pants my soul for You, O God. My soul thirsts for God, for the living God. When shall I come and appear before God?” </a:t>
            </a:r>
            <a:br>
              <a:rPr lang="en-US" sz="3200" i="1" dirty="0" smtClean="0">
                <a:solidFill>
                  <a:schemeClr val="tx2"/>
                </a:solidFill>
                <a:latin typeface="Arial Narrow" pitchFamily="34" charset="0"/>
              </a:rPr>
            </a:br>
            <a:r>
              <a:rPr lang="en-US" sz="3200" i="1" dirty="0" smtClean="0">
                <a:solidFill>
                  <a:schemeClr val="tx2"/>
                </a:solidFill>
                <a:latin typeface="Arial Narrow" pitchFamily="34" charset="0"/>
              </a:rPr>
              <a:t>{Psalm 42:1,2}</a:t>
            </a:r>
            <a:endParaRPr lang="en-US" sz="3200"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98637"/>
            <a:ext cx="4038600" cy="4525963"/>
          </a:xfrm>
        </p:spPr>
        <p:txBody>
          <a:bodyPr>
            <a:normAutofit lnSpcReduction="10000"/>
          </a:bodyPr>
          <a:lstStyle/>
          <a:p>
            <a:pPr>
              <a:buNone/>
            </a:pPr>
            <a:r>
              <a:rPr lang="en-US" sz="3200" b="1" dirty="0" smtClean="0">
                <a:solidFill>
                  <a:schemeClr val="accent5">
                    <a:lumMod val="50000"/>
                  </a:schemeClr>
                </a:solidFill>
                <a:latin typeface="Arial" pitchFamily="34" charset="0"/>
                <a:cs typeface="Arial" pitchFamily="34" charset="0"/>
              </a:rPr>
              <a:t>Remembering</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648200" y="1798637"/>
            <a:ext cx="4038600" cy="4525963"/>
          </a:xfrm>
          <a:solidFill>
            <a:srgbClr val="EEECE1">
              <a:alpha val="69804"/>
            </a:srgbClr>
          </a:solidFill>
          <a:ln>
            <a:solidFill>
              <a:schemeClr val="accent5">
                <a:lumMod val="50000"/>
              </a:schemeClr>
            </a:solidFill>
          </a:ln>
        </p:spPr>
        <p:txBody>
          <a:bodyPr>
            <a:normAutofit lnSpcReduction="10000"/>
          </a:bodyPr>
          <a:lstStyle/>
          <a:p>
            <a:pPr marL="91440" indent="0">
              <a:buNone/>
            </a:pPr>
            <a:r>
              <a:rPr lang="en-US" sz="3200" i="1" dirty="0" smtClean="0">
                <a:solidFill>
                  <a:schemeClr val="tx2"/>
                </a:solidFill>
                <a:latin typeface="Arial Narrow" pitchFamily="34" charset="0"/>
              </a:rPr>
              <a:t>“When I remember these things, I pour out my soul within me. For I used to go with the multitude; I went with them to the house of God, with the voice of joy and praise, with a multitude that kept a pilgrim feast.” </a:t>
            </a:r>
            <a:br>
              <a:rPr lang="en-US" sz="3200" i="1" dirty="0" smtClean="0">
                <a:solidFill>
                  <a:schemeClr val="tx2"/>
                </a:solidFill>
                <a:latin typeface="Arial Narrow" pitchFamily="34" charset="0"/>
              </a:rPr>
            </a:br>
            <a:r>
              <a:rPr lang="en-US" sz="3200" i="1" dirty="0" smtClean="0">
                <a:solidFill>
                  <a:schemeClr val="tx2"/>
                </a:solidFill>
                <a:latin typeface="Arial Narrow" pitchFamily="34" charset="0"/>
              </a:rPr>
              <a:t>{Psalm 42:4}</a:t>
            </a:r>
            <a:endParaRPr lang="en-US" sz="3200"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Actions Leading out of the Valley of Despair</a:t>
            </a:r>
            <a:endParaRPr lang="en-US"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22437"/>
            <a:ext cx="4038600" cy="4525963"/>
          </a:xfrm>
        </p:spPr>
        <p:txBody>
          <a:bodyPr>
            <a:normAutofit/>
          </a:bodyPr>
          <a:lstStyle/>
          <a:p>
            <a:pPr>
              <a:buNone/>
            </a:pPr>
            <a:r>
              <a:rPr lang="en-US" sz="3200" b="1" dirty="0" smtClean="0">
                <a:solidFill>
                  <a:schemeClr val="accent5">
                    <a:lumMod val="50000"/>
                  </a:schemeClr>
                </a:solidFill>
                <a:latin typeface="Arial" pitchFamily="34" charset="0"/>
                <a:cs typeface="Arial" pitchFamily="34" charset="0"/>
              </a:rPr>
              <a:t>Hoping.</a:t>
            </a:r>
            <a:endParaRPr lang="en-US" sz="3200" b="1"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648200" y="1798637"/>
            <a:ext cx="4038600" cy="4525963"/>
          </a:xfrm>
          <a:solidFill>
            <a:srgbClr val="EEECE1">
              <a:alpha val="69804"/>
            </a:srgbClr>
          </a:solidFill>
          <a:ln>
            <a:solidFill>
              <a:schemeClr val="accent5">
                <a:lumMod val="50000"/>
              </a:schemeClr>
            </a:solidFill>
          </a:ln>
        </p:spPr>
        <p:txBody>
          <a:bodyPr>
            <a:normAutofit/>
          </a:bodyPr>
          <a:lstStyle/>
          <a:p>
            <a:pPr marL="91440" indent="0">
              <a:buNone/>
            </a:pPr>
            <a:r>
              <a:rPr lang="en-US" sz="3200" i="1" dirty="0" smtClean="0">
                <a:solidFill>
                  <a:schemeClr val="tx2"/>
                </a:solidFill>
                <a:latin typeface="Arial Narrow" pitchFamily="34" charset="0"/>
              </a:rPr>
              <a:t>“Why are you cast down, O my soul? And why are you disquieted within me? Hope in God, for I shall yet praise Him For the help of His countenance.” </a:t>
            </a:r>
            <a:br>
              <a:rPr lang="en-US" sz="3200" i="1" dirty="0" smtClean="0">
                <a:solidFill>
                  <a:schemeClr val="tx2"/>
                </a:solidFill>
                <a:latin typeface="Arial Narrow" pitchFamily="34" charset="0"/>
              </a:rPr>
            </a:br>
            <a:r>
              <a:rPr lang="en-US" sz="3200" i="1" dirty="0" smtClean="0">
                <a:solidFill>
                  <a:schemeClr val="tx2"/>
                </a:solidFill>
                <a:latin typeface="Arial Narrow" pitchFamily="34" charset="0"/>
              </a:rPr>
              <a:t>{Psalm 42:5}</a:t>
            </a:r>
            <a:endParaRPr lang="en-US" sz="3200"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Actions Leading out of the Valley of Despair</a:t>
            </a:r>
            <a:endParaRPr lang="en-US"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98637"/>
            <a:ext cx="4038600" cy="4525963"/>
          </a:xfrm>
        </p:spPr>
        <p:txBody>
          <a:bodyPr>
            <a:normAutofit/>
          </a:bodyPr>
          <a:lstStyle/>
          <a:p>
            <a:pPr marL="91440" indent="0">
              <a:lnSpc>
                <a:spcPct val="120000"/>
              </a:lnSpc>
              <a:buNone/>
            </a:pPr>
            <a:r>
              <a:rPr lang="en-US" sz="3200" b="1" dirty="0" smtClean="0">
                <a:solidFill>
                  <a:schemeClr val="accent5">
                    <a:lumMod val="50000"/>
                  </a:schemeClr>
                </a:solidFill>
                <a:latin typeface="Arial" pitchFamily="34" charset="0"/>
                <a:cs typeface="Arial" pitchFamily="34" charset="0"/>
              </a:rPr>
              <a:t>Preparing to worship</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648200" y="1798637"/>
            <a:ext cx="4038600" cy="4525963"/>
          </a:xfrm>
          <a:solidFill>
            <a:srgbClr val="EEECE1">
              <a:alpha val="69804"/>
            </a:srgbClr>
          </a:solidFill>
          <a:ln>
            <a:solidFill>
              <a:schemeClr val="accent5">
                <a:lumMod val="50000"/>
              </a:schemeClr>
            </a:solidFill>
          </a:ln>
        </p:spPr>
        <p:txBody>
          <a:bodyPr>
            <a:noAutofit/>
          </a:bodyPr>
          <a:lstStyle/>
          <a:p>
            <a:pPr marL="91440" indent="0">
              <a:buNone/>
            </a:pPr>
            <a:r>
              <a:rPr lang="en-US" i="1" dirty="0" smtClean="0">
                <a:solidFill>
                  <a:schemeClr val="tx2"/>
                </a:solidFill>
                <a:latin typeface="Arial Narrow" pitchFamily="34" charset="0"/>
              </a:rPr>
              <a:t>“Oh, send out Your light and Your truth! Let them lead me; let them bring me to Your holy hill and to Your tabernacle. Then I will go to the altar of God, to God my exceeding joy; and on the harp I will praise You, O God, my God.”  </a:t>
            </a:r>
            <a:br>
              <a:rPr lang="en-US" i="1" dirty="0" smtClean="0">
                <a:solidFill>
                  <a:schemeClr val="tx2"/>
                </a:solidFill>
                <a:latin typeface="Arial Narrow" pitchFamily="34" charset="0"/>
              </a:rPr>
            </a:br>
            <a:r>
              <a:rPr lang="en-US" i="1" dirty="0" smtClean="0">
                <a:solidFill>
                  <a:schemeClr val="tx2"/>
                </a:solidFill>
                <a:latin typeface="Arial Narrow" pitchFamily="34" charset="0"/>
              </a:rPr>
              <a:t>{Psalm 43:3,4}</a:t>
            </a:r>
            <a:endParaRPr lang="en-US" i="1" dirty="0">
              <a:solidFill>
                <a:schemeClr val="tx2"/>
              </a:solidFill>
              <a:latin typeface="Arial Narrow"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Actions Leading out of the Valley of Despair</a:t>
            </a:r>
            <a:endParaRPr lang="en-US"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91440" indent="0">
              <a:buNone/>
            </a:pPr>
            <a:r>
              <a:rPr lang="en-US" sz="3200" b="1" dirty="0" smtClean="0">
                <a:solidFill>
                  <a:schemeClr val="accent5">
                    <a:lumMod val="50000"/>
                  </a:schemeClr>
                </a:solidFill>
                <a:latin typeface="Arial" pitchFamily="34" charset="0"/>
                <a:cs typeface="Arial" pitchFamily="34" charset="0"/>
              </a:rPr>
              <a:t>Prayer and praise</a:t>
            </a:r>
            <a:r>
              <a:rPr lang="en-US" sz="3200" dirty="0" smtClean="0">
                <a:solidFill>
                  <a:schemeClr val="accent5">
                    <a:lumMod val="50000"/>
                  </a:schemeClr>
                </a:solidFill>
                <a:latin typeface="Arial" pitchFamily="34" charset="0"/>
                <a:cs typeface="Arial" pitchFamily="34" charset="0"/>
              </a:rPr>
              <a:t>.</a:t>
            </a:r>
            <a:endParaRPr lang="en-US" sz="3200" dirty="0">
              <a:solidFill>
                <a:schemeClr val="accent5">
                  <a:lumMod val="50000"/>
                </a:schemeClr>
              </a:solidFill>
              <a:latin typeface="Arial" pitchFamily="34" charset="0"/>
              <a:cs typeface="Arial" pitchFamily="34" charset="0"/>
            </a:endParaRPr>
          </a:p>
        </p:txBody>
      </p:sp>
      <p:sp>
        <p:nvSpPr>
          <p:cNvPr id="4" name="Content Placeholder 3"/>
          <p:cNvSpPr>
            <a:spLocks noGrp="1"/>
          </p:cNvSpPr>
          <p:nvPr>
            <p:ph sz="half" idx="2"/>
          </p:nvPr>
        </p:nvSpPr>
        <p:spPr>
          <a:xfrm>
            <a:off x="4648200" y="1798637"/>
            <a:ext cx="4038600" cy="4525963"/>
          </a:xfrm>
          <a:solidFill>
            <a:srgbClr val="EEECE1">
              <a:alpha val="69804"/>
            </a:srgbClr>
          </a:solidFill>
          <a:ln>
            <a:solidFill>
              <a:schemeClr val="accent5">
                <a:lumMod val="50000"/>
              </a:schemeClr>
            </a:solidFill>
          </a:ln>
        </p:spPr>
        <p:txBody>
          <a:bodyPr>
            <a:normAutofit/>
          </a:bodyPr>
          <a:lstStyle/>
          <a:p>
            <a:pPr marL="91440" indent="0">
              <a:buNone/>
            </a:pPr>
            <a:r>
              <a:rPr lang="en-US" sz="3200" i="1" dirty="0" smtClean="0">
                <a:solidFill>
                  <a:schemeClr val="tx2"/>
                </a:solidFill>
                <a:latin typeface="Arial" pitchFamily="34" charset="0"/>
                <a:cs typeface="Arial" pitchFamily="34" charset="0"/>
              </a:rPr>
              <a:t>“The LORD will command His </a:t>
            </a:r>
            <a:r>
              <a:rPr lang="en-US" sz="3200" i="1" dirty="0" err="1" smtClean="0">
                <a:solidFill>
                  <a:schemeClr val="tx2"/>
                </a:solidFill>
                <a:latin typeface="Arial" pitchFamily="34" charset="0"/>
                <a:cs typeface="Arial" pitchFamily="34" charset="0"/>
              </a:rPr>
              <a:t>lovingkindness</a:t>
            </a:r>
            <a:r>
              <a:rPr lang="en-US" sz="3200" i="1" dirty="0" smtClean="0">
                <a:solidFill>
                  <a:schemeClr val="tx2"/>
                </a:solidFill>
                <a:latin typeface="Arial" pitchFamily="34" charset="0"/>
                <a:cs typeface="Arial" pitchFamily="34" charset="0"/>
              </a:rPr>
              <a:t> in the daytime, and in the night His song shall be with me-a prayer to the God of my life.”  </a:t>
            </a:r>
            <a:br>
              <a:rPr lang="en-US" sz="3200" i="1" dirty="0" smtClean="0">
                <a:solidFill>
                  <a:schemeClr val="tx2"/>
                </a:solidFill>
                <a:latin typeface="Arial" pitchFamily="34" charset="0"/>
                <a:cs typeface="Arial" pitchFamily="34" charset="0"/>
              </a:rPr>
            </a:br>
            <a:r>
              <a:rPr lang="en-US" sz="3200" i="1" dirty="0" smtClean="0">
                <a:solidFill>
                  <a:schemeClr val="tx2"/>
                </a:solidFill>
                <a:latin typeface="Arial" pitchFamily="34" charset="0"/>
                <a:cs typeface="Arial" pitchFamily="34" charset="0"/>
              </a:rPr>
              <a:t>{Psalm 42:8}</a:t>
            </a:r>
            <a:endParaRPr lang="en-US" sz="3200" i="1" dirty="0">
              <a:solidFill>
                <a:schemeClr val="tx2"/>
              </a:solidFill>
              <a:latin typeface="Arial" pitchFamily="34" charset="0"/>
              <a:cs typeface="Arial" pitchFamily="34" charset="0"/>
            </a:endParaRPr>
          </a:p>
        </p:txBody>
      </p:sp>
      <p:pic>
        <p:nvPicPr>
          <p:cNvPr id="5" name="Picture 3"/>
          <p:cNvPicPr>
            <a:picLocks noChangeArrowheads="1"/>
          </p:cNvPicPr>
          <p:nvPr/>
        </p:nvPicPr>
        <p:blipFill>
          <a:blip r:embed="rId3" cstate="print"/>
          <a:srcRect/>
          <a:stretch>
            <a:fillRect/>
          </a:stretch>
        </p:blipFill>
        <p:spPr bwMode="auto">
          <a:xfrm rot="20570178">
            <a:off x="500837" y="2978642"/>
            <a:ext cx="3645670" cy="2911640"/>
          </a:xfrm>
          <a:prstGeom prst="rect">
            <a:avLst/>
          </a:prstGeom>
          <a:noFill/>
          <a:ln w="12700">
            <a:noFill/>
            <a:miter lim="800000"/>
            <a:headEnd/>
            <a:tailEnd/>
          </a:ln>
          <a:effectLst>
            <a:outerShdw dist="76199" dir="2700000" algn="ctr" rotWithShape="0">
              <a:schemeClr val="bg2">
                <a:alpha val="75000"/>
              </a:schemeClr>
            </a:outerShdw>
          </a:effectLst>
        </p:spPr>
      </p:pic>
      <p:sp>
        <p:nvSpPr>
          <p:cNvPr id="7" name="Title 1"/>
          <p:cNvSpPr>
            <a:spLocks noGrp="1"/>
          </p:cNvSpPr>
          <p:nvPr>
            <p:ph type="title"/>
          </p:nvPr>
        </p:nvSpPr>
        <p:spPr>
          <a:solidFill>
            <a:srgbClr val="EEECE1">
              <a:alpha val="69804"/>
            </a:srgbClr>
          </a:solidFill>
          <a:ln>
            <a:solidFill>
              <a:schemeClr val="accent5">
                <a:lumMod val="50000"/>
              </a:schemeClr>
            </a:solidFill>
          </a:ln>
        </p:spPr>
        <p:txBody>
          <a:bodyPr>
            <a:normAutofit fontScale="90000"/>
          </a:bodyPr>
          <a:lstStyle/>
          <a:p>
            <a:r>
              <a:rPr lang="en-US" b="1" dirty="0" smtClean="0">
                <a:solidFill>
                  <a:schemeClr val="accent5">
                    <a:lumMod val="50000"/>
                  </a:schemeClr>
                </a:solidFill>
                <a:latin typeface="Arial" pitchFamily="34" charset="0"/>
                <a:cs typeface="Arial" pitchFamily="34" charset="0"/>
              </a:rPr>
              <a:t>Actions Leading out of the Valley of Despair</a:t>
            </a:r>
            <a:endParaRPr lang="en-US" b="1" dirty="0">
              <a:solidFill>
                <a:schemeClr val="accent5">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1711</Words>
  <Application>Microsoft Office PowerPoint</Application>
  <PresentationFormat>On-screen Show (4:3)</PresentationFormat>
  <Paragraphs>117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In the Valley of Despair</vt:lpstr>
      <vt:lpstr>Despair</vt:lpstr>
      <vt:lpstr>Despair Due to Horrible Circumstances Psalms 42 and 43</vt:lpstr>
      <vt:lpstr>Faithful Contemplation  Like Abraham</vt:lpstr>
      <vt:lpstr>Actions Leading out of the Valley of Despair</vt:lpstr>
      <vt:lpstr>Actions Leading out of the Valley of Despair</vt:lpstr>
      <vt:lpstr>Actions Leading out of the Valley of Despair</vt:lpstr>
      <vt:lpstr>Actions Leading out of the Valley of Despair</vt:lpstr>
      <vt:lpstr>Actions Leading out of the Valley of Despair</vt:lpstr>
      <vt:lpstr>Actions Leading out of the Valley of Despair</vt:lpstr>
      <vt:lpstr>Actions Leading out of the Valley Suggestions From Hebrews</vt:lpstr>
      <vt:lpstr>Actions Leading out of the Valley Suggestions From Hebrews</vt:lpstr>
      <vt:lpstr>Actions Leading out of the Valley Suggestions From Hebrews</vt:lpstr>
      <vt:lpstr>Actions Leading out of the Valley Suggestions From Hebrews</vt:lpstr>
      <vt:lpstr>Actions Leading out of the Valley Suggestions From Hebrews</vt:lpstr>
      <vt:lpstr>Actions Leading out of the Valley Suggestions From Hebrews</vt:lpstr>
      <vt:lpstr>Journeying Through  the Valley</vt:lpstr>
      <vt:lpstr>Journeying Through the Valley</vt:lpstr>
      <vt:lpstr>Journeying Through the Valley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Valley of Despair</dc:title>
  <dc:creator>Keith Greer</dc:creator>
  <cp:lastModifiedBy>Carolyn Rix</cp:lastModifiedBy>
  <cp:revision>16</cp:revision>
  <dcterms:created xsi:type="dcterms:W3CDTF">2010-01-12T16:03:13Z</dcterms:created>
  <dcterms:modified xsi:type="dcterms:W3CDTF">2010-06-07T18:20:34Z</dcterms:modified>
</cp:coreProperties>
</file>