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9900"/>
    <a:srgbClr val="CCFF33"/>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3302" autoAdjust="0"/>
  </p:normalViewPr>
  <p:slideViewPr>
    <p:cSldViewPr>
      <p:cViewPr varScale="1">
        <p:scale>
          <a:sx n="45" d="100"/>
          <a:sy n="45" d="100"/>
        </p:scale>
        <p:origin x="-715"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DBC214-4FB2-44D3-A88A-7CCA129BFBA4}" type="datetimeFigureOut">
              <a:rPr lang="en-US" smtClean="0"/>
              <a:pPr/>
              <a:t>3/15/2010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2CFC0E-9733-446D-8F6A-469C2660828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Title Slide</a:t>
            </a:r>
            <a:r>
              <a:rPr lang="en-US" dirty="0" smtClean="0"/>
              <a:t>: </a:t>
            </a:r>
            <a:r>
              <a:rPr lang="en-US" b="1" dirty="0" smtClean="0"/>
              <a:t>Does the Lord Ask Too Much? </a:t>
            </a:r>
            <a:r>
              <a:rPr lang="en-US" dirty="0" smtClean="0"/>
              <a:t>(</a:t>
            </a:r>
            <a:r>
              <a:rPr lang="en-US" b="1" i="1" dirty="0" smtClean="0"/>
              <a:t>1 Kings 12:26-28</a:t>
            </a:r>
            <a:r>
              <a:rPr lang="en-US" dirty="0" smtClean="0"/>
              <a:t>)</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Is It Really</a:t>
            </a:r>
            <a:r>
              <a:rPr lang="en-US" baseline="0" dirty="0" smtClean="0"/>
              <a:t> Too Much…</a:t>
            </a:r>
            <a:r>
              <a:rPr lang="en-US" dirty="0" smtClean="0"/>
              <a:t> </a:t>
            </a:r>
            <a:r>
              <a:rPr lang="en-US" dirty="0" smtClean="0"/>
              <a:t>to Ask Us to </a:t>
            </a:r>
            <a:r>
              <a:rPr lang="en-US" b="1" dirty="0" smtClean="0"/>
              <a:t>Live </a:t>
            </a:r>
            <a:r>
              <a:rPr lang="en-US" b="1" dirty="0" smtClean="0"/>
              <a:t>Godly</a:t>
            </a:r>
            <a:r>
              <a:rPr lang="en-US" b="1" baseline="0" dirty="0" smtClean="0"/>
              <a:t> Lives</a:t>
            </a:r>
            <a:r>
              <a:rPr lang="en-US" dirty="0" smtClean="0"/>
              <a:t>.</a:t>
            </a:r>
            <a:r>
              <a:rPr lang="en-US" baseline="0" dirty="0" smtClean="0"/>
              <a:t> </a:t>
            </a:r>
            <a:r>
              <a:rPr lang="en-US" dirty="0" smtClean="0"/>
              <a:t>(</a:t>
            </a:r>
            <a:r>
              <a:rPr lang="en-US" b="1" dirty="0" smtClean="0"/>
              <a:t>Titus 2:11-14</a:t>
            </a:r>
            <a:r>
              <a:rPr lang="en-US" dirty="0" smtClean="0"/>
              <a:t>)</a:t>
            </a:r>
            <a:r>
              <a:rPr lang="en-US" baseline="0" dirty="0" smtClean="0"/>
              <a:t> </a:t>
            </a:r>
            <a:r>
              <a:rPr lang="en-US" baseline="0" dirty="0" smtClean="0"/>
              <a:t>We live </a:t>
            </a:r>
            <a:r>
              <a:rPr lang="en-US" baseline="0" dirty="0" smtClean="0"/>
              <a:t>in this </a:t>
            </a:r>
            <a:r>
              <a:rPr lang="en-US" baseline="0" dirty="0" smtClean="0"/>
              <a:t>world, </a:t>
            </a:r>
            <a:r>
              <a:rPr lang="en-US" baseline="0" dirty="0" smtClean="0"/>
              <a:t>but </a:t>
            </a:r>
            <a:r>
              <a:rPr lang="en-US" baseline="0" dirty="0" smtClean="0"/>
              <a:t>is it too much for God to expect His </a:t>
            </a:r>
            <a:r>
              <a:rPr lang="en-US" baseline="0" dirty="0" smtClean="0"/>
              <a:t>people to live </a:t>
            </a:r>
            <a:r>
              <a:rPr lang="en-US" baseline="0" dirty="0" smtClean="0"/>
              <a:t>differently, according to </a:t>
            </a:r>
            <a:r>
              <a:rPr lang="en-US" baseline="0" dirty="0" smtClean="0"/>
              <a:t>a different standard?</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Conclusion</a:t>
            </a:r>
            <a:r>
              <a:rPr lang="en-US" dirty="0" smtClean="0"/>
              <a:t>: </a:t>
            </a:r>
            <a:r>
              <a:rPr lang="en-US" b="1" dirty="0" smtClean="0"/>
              <a:t>Does the Lord Ask Too Much? </a:t>
            </a:r>
            <a:r>
              <a:rPr lang="en-US" b="1" smtClean="0"/>
              <a:t>Summary—Invitation </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The Text</a:t>
            </a:r>
            <a:r>
              <a:rPr lang="en-US" dirty="0" smtClean="0"/>
              <a:t>: </a:t>
            </a:r>
            <a:r>
              <a:rPr lang="en-US" b="1" dirty="0" smtClean="0"/>
              <a:t>1 Kings 12:26-28</a:t>
            </a:r>
            <a:r>
              <a:rPr lang="en-US" dirty="0" smtClean="0"/>
              <a:t>. </a:t>
            </a:r>
            <a:r>
              <a:rPr lang="en-US" dirty="0" smtClean="0"/>
              <a:t>After the </a:t>
            </a:r>
            <a:r>
              <a:rPr lang="en-US" dirty="0" smtClean="0"/>
              <a:t>kingdom divided,</a:t>
            </a:r>
            <a:r>
              <a:rPr lang="en-US" baseline="0" dirty="0" smtClean="0"/>
              <a:t> </a:t>
            </a:r>
            <a:r>
              <a:rPr lang="en-US" dirty="0" smtClean="0"/>
              <a:t>King Jeroboam was</a:t>
            </a:r>
            <a:r>
              <a:rPr lang="en-US" baseline="0" dirty="0" smtClean="0"/>
              <a:t> </a:t>
            </a:r>
            <a:r>
              <a:rPr lang="en-US" baseline="0" dirty="0" smtClean="0"/>
              <a:t>concerned </a:t>
            </a:r>
            <a:r>
              <a:rPr lang="en-US" baseline="0" dirty="0" smtClean="0"/>
              <a:t>that some of the people who had left with </a:t>
            </a:r>
            <a:r>
              <a:rPr lang="en-US" baseline="0" dirty="0" smtClean="0"/>
              <a:t>Him </a:t>
            </a:r>
            <a:r>
              <a:rPr lang="en-US" baseline="0" dirty="0" smtClean="0"/>
              <a:t>would return to </a:t>
            </a:r>
            <a:r>
              <a:rPr lang="en-US" baseline="0" dirty="0" smtClean="0"/>
              <a:t>Jerusalem to offer </a:t>
            </a:r>
            <a:r>
              <a:rPr lang="en-US" baseline="0" dirty="0" smtClean="0"/>
              <a:t>sacrifices </a:t>
            </a:r>
            <a:r>
              <a:rPr lang="en-US" baseline="0" dirty="0" smtClean="0"/>
              <a:t>to God—and </a:t>
            </a:r>
            <a:r>
              <a:rPr lang="en-US" baseline="0" dirty="0" smtClean="0"/>
              <a:t>then stay there in Jerusalem. To allay his fear, and make it more convenient for the people to worship, he placed golden </a:t>
            </a:r>
            <a:r>
              <a:rPr lang="en-US" baseline="0" dirty="0" smtClean="0"/>
              <a:t>calves in Dan and </a:t>
            </a:r>
            <a:r>
              <a:rPr lang="en-US" baseline="0" dirty="0" smtClean="0"/>
              <a:t>Bethel. He told </a:t>
            </a:r>
            <a:r>
              <a:rPr lang="en-US" baseline="0" dirty="0" smtClean="0"/>
              <a:t>them </a:t>
            </a:r>
            <a:r>
              <a:rPr lang="en-US" i="1" baseline="0" dirty="0" smtClean="0"/>
              <a:t>“</a:t>
            </a:r>
            <a:r>
              <a:rPr lang="en-US" b="1" i="1" u="sng" baseline="0" dirty="0" smtClean="0"/>
              <a:t>it is too much for you</a:t>
            </a:r>
            <a:r>
              <a:rPr lang="en-US" i="1" baseline="0" dirty="0" smtClean="0"/>
              <a:t>”</a:t>
            </a:r>
            <a:r>
              <a:rPr lang="en-US" baseline="0" dirty="0" smtClean="0"/>
              <a:t> to make </a:t>
            </a:r>
            <a:r>
              <a:rPr lang="en-US" baseline="0" dirty="0" smtClean="0"/>
              <a:t>the journey </a:t>
            </a:r>
            <a:r>
              <a:rPr lang="en-US" baseline="0" dirty="0" smtClean="0"/>
              <a:t>to </a:t>
            </a:r>
            <a:r>
              <a:rPr lang="en-US" baseline="0" dirty="0" smtClean="0"/>
              <a:t>Jerusalem. </a:t>
            </a:r>
            <a:r>
              <a:rPr lang="en-US" baseline="0" dirty="0" smtClean="0"/>
              <a:t>Of </a:t>
            </a:r>
            <a:r>
              <a:rPr lang="en-US" baseline="0" dirty="0" smtClean="0"/>
              <a:t>course, </a:t>
            </a:r>
            <a:r>
              <a:rPr lang="en-US" baseline="0" dirty="0" smtClean="0"/>
              <a:t>this </a:t>
            </a:r>
            <a:r>
              <a:rPr lang="en-US" baseline="0" dirty="0" smtClean="0"/>
              <a:t>solution led all of the kings </a:t>
            </a:r>
            <a:r>
              <a:rPr lang="en-US" baseline="0" dirty="0" smtClean="0"/>
              <a:t>in the northern kingdom to </a:t>
            </a:r>
            <a:r>
              <a:rPr lang="en-US" baseline="0" dirty="0" smtClean="0"/>
              <a:t>endorse idol worship and eventually led </a:t>
            </a:r>
            <a:r>
              <a:rPr lang="en-US" baseline="0" dirty="0" smtClean="0"/>
              <a:t>to the kingdom’s destruction! </a:t>
            </a:r>
          </a:p>
          <a:p>
            <a:endParaRPr lang="en-US" baseline="0" dirty="0" smtClean="0"/>
          </a:p>
          <a:p>
            <a:r>
              <a:rPr lang="en-US" baseline="0" dirty="0" smtClean="0"/>
              <a:t>Question—does God asked of us TOO MUCH?</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Is It Really</a:t>
            </a:r>
            <a:r>
              <a:rPr lang="en-US" baseline="0" dirty="0" smtClean="0"/>
              <a:t> Too Much…</a:t>
            </a:r>
            <a:r>
              <a:rPr lang="en-US" dirty="0" smtClean="0"/>
              <a:t> </a:t>
            </a:r>
            <a:endParaRPr lang="en-US" dirty="0" smtClean="0"/>
          </a:p>
          <a:p>
            <a:pPr marL="347472" indent="-347472">
              <a:buFont typeface="Arial" pitchFamily="34" charset="0"/>
              <a:buChar char="•"/>
            </a:pPr>
            <a:r>
              <a:rPr lang="en-US" b="1" dirty="0" smtClean="0"/>
              <a:t>Keeping </a:t>
            </a:r>
            <a:r>
              <a:rPr lang="en-US" b="1" dirty="0" smtClean="0"/>
              <a:t>His Commandments</a:t>
            </a:r>
            <a:r>
              <a:rPr lang="en-US" dirty="0" smtClean="0"/>
              <a:t>. </a:t>
            </a:r>
            <a:r>
              <a:rPr lang="en-US" b="1" i="1" dirty="0" smtClean="0"/>
              <a:t>1 Jno.5:3—Jno.14:15—Matt.11:28-30</a:t>
            </a:r>
            <a:r>
              <a:rPr lang="en-US" dirty="0" smtClean="0"/>
              <a:t>. Which </a:t>
            </a:r>
            <a:r>
              <a:rPr lang="en-US" dirty="0" smtClean="0"/>
              <a:t>of His commandments would be </a:t>
            </a:r>
            <a:r>
              <a:rPr lang="en-US" dirty="0" smtClean="0"/>
              <a:t>harmful</a:t>
            </a:r>
            <a:r>
              <a:rPr lang="en-US" baseline="0" dirty="0" smtClean="0"/>
              <a:t> to us? Which </a:t>
            </a:r>
            <a:r>
              <a:rPr lang="en-US" baseline="0" dirty="0" smtClean="0"/>
              <a:t>will </a:t>
            </a:r>
            <a:r>
              <a:rPr lang="en-US" baseline="0" dirty="0" smtClean="0"/>
              <a:t>not </a:t>
            </a:r>
            <a:r>
              <a:rPr lang="en-US" baseline="0" dirty="0" smtClean="0"/>
              <a:t>be of personal benefit? </a:t>
            </a:r>
            <a:r>
              <a:rPr lang="en-US" baseline="0" dirty="0" smtClean="0"/>
              <a:t>To ask the question is to answer it!</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Is It Really</a:t>
            </a:r>
            <a:r>
              <a:rPr lang="en-US" baseline="0" dirty="0" smtClean="0"/>
              <a:t> Too Much…</a:t>
            </a:r>
            <a:r>
              <a:rPr lang="en-US" dirty="0" smtClean="0"/>
              <a:t> </a:t>
            </a:r>
            <a:endParaRPr lang="en-US" dirty="0" smtClean="0"/>
          </a:p>
          <a:p>
            <a:pPr marL="228600" indent="-228600">
              <a:buFont typeface="Arial" pitchFamily="34" charset="0"/>
              <a:buChar char="•"/>
            </a:pPr>
            <a:r>
              <a:rPr lang="en-US" b="1" dirty="0" smtClean="0"/>
              <a:t>To respond </a:t>
            </a:r>
            <a:r>
              <a:rPr lang="en-US" b="1" dirty="0" smtClean="0"/>
              <a:t>to His </a:t>
            </a:r>
            <a:r>
              <a:rPr lang="en-US" b="1" dirty="0" smtClean="0"/>
              <a:t>invitation and obey the Gospel?</a:t>
            </a:r>
            <a:r>
              <a:rPr lang="en-US" dirty="0" smtClean="0"/>
              <a:t> </a:t>
            </a:r>
            <a:r>
              <a:rPr lang="en-US" b="1" i="1" dirty="0" smtClean="0"/>
              <a:t>Mk.16:15,16; Acts 2:38; 22:16. </a:t>
            </a:r>
            <a:r>
              <a:rPr lang="en-US" b="0" i="0" dirty="0" smtClean="0"/>
              <a:t>We also see the </a:t>
            </a:r>
            <a:r>
              <a:rPr lang="en-US" b="0" i="0" dirty="0" smtClean="0"/>
              <a:t>eunuch’s </a:t>
            </a:r>
            <a:r>
              <a:rPr lang="en-US" b="0" i="0" dirty="0" smtClean="0"/>
              <a:t>conversion </a:t>
            </a:r>
            <a:r>
              <a:rPr lang="en-US" b="0" i="0" dirty="0" smtClean="0"/>
              <a:t>in </a:t>
            </a:r>
            <a:r>
              <a:rPr lang="en-US" b="1" i="1" dirty="0" smtClean="0"/>
              <a:t>Acts 8:35-39.</a:t>
            </a:r>
            <a:r>
              <a:rPr lang="en-US" b="0" i="0" dirty="0" smtClean="0"/>
              <a:t> </a:t>
            </a:r>
            <a:r>
              <a:rPr lang="en-US" b="0" i="0" dirty="0" smtClean="0"/>
              <a:t>What is hard about erasing </a:t>
            </a:r>
            <a:r>
              <a:rPr lang="en-US" b="0" i="0" dirty="0" smtClean="0"/>
              <a:t>the burden of</a:t>
            </a:r>
            <a:r>
              <a:rPr lang="en-US" b="0" i="0" baseline="0" dirty="0" smtClean="0"/>
              <a:t> sin’s condemnation and </a:t>
            </a:r>
            <a:r>
              <a:rPr lang="en-US" b="0" i="0" baseline="0" dirty="0" smtClean="0"/>
              <a:t>guilt? It’s only hard for those who desire </a:t>
            </a:r>
            <a:r>
              <a:rPr lang="en-US" b="0" i="0" baseline="0" dirty="0" smtClean="0"/>
              <a:t>to remain in the bondage of sin!</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Is It Really</a:t>
            </a:r>
            <a:r>
              <a:rPr lang="en-US" baseline="0" dirty="0" smtClean="0"/>
              <a:t> Too Much…</a:t>
            </a:r>
            <a:r>
              <a:rPr lang="en-US" dirty="0" smtClean="0"/>
              <a:t> </a:t>
            </a:r>
            <a:r>
              <a:rPr lang="en-US" b="1" dirty="0" smtClean="0"/>
              <a:t>Light Afflictions vs. Blessings</a:t>
            </a:r>
            <a:r>
              <a:rPr lang="en-US" dirty="0" smtClean="0"/>
              <a:t>. (</a:t>
            </a:r>
            <a:r>
              <a:rPr lang="en-US" b="1" dirty="0" smtClean="0"/>
              <a:t>Eph.1:3-5</a:t>
            </a:r>
            <a:r>
              <a:rPr lang="en-US" dirty="0" smtClean="0"/>
              <a:t>)…</a:t>
            </a:r>
          </a:p>
          <a:p>
            <a:r>
              <a:rPr lang="en-US" dirty="0" smtClean="0"/>
              <a:t>Every </a:t>
            </a:r>
            <a:r>
              <a:rPr lang="en-US" dirty="0" smtClean="0"/>
              <a:t>spiritual </a:t>
            </a:r>
            <a:r>
              <a:rPr lang="en-US" dirty="0" smtClean="0"/>
              <a:t>blessing </a:t>
            </a:r>
            <a:r>
              <a:rPr lang="en-US" dirty="0" smtClean="0"/>
              <a:t>we can</a:t>
            </a:r>
            <a:r>
              <a:rPr lang="en-US" baseline="0" dirty="0" smtClean="0"/>
              <a:t> enjoy </a:t>
            </a:r>
            <a:r>
              <a:rPr lang="en-US" baseline="0" dirty="0" smtClean="0"/>
              <a:t>is found </a:t>
            </a:r>
            <a:r>
              <a:rPr lang="en-US" baseline="0" dirty="0" smtClean="0"/>
              <a:t>in Christ—no place else. </a:t>
            </a:r>
            <a:r>
              <a:rPr lang="en-US" baseline="0" dirty="0" smtClean="0"/>
              <a:t>We are honored </a:t>
            </a:r>
            <a:r>
              <a:rPr lang="en-US" baseline="0" dirty="0" smtClean="0"/>
              <a:t>and </a:t>
            </a:r>
            <a:r>
              <a:rPr lang="en-US" baseline="0" dirty="0" smtClean="0"/>
              <a:t>privileged to be </a:t>
            </a:r>
            <a:r>
              <a:rPr lang="en-US" b="1" u="sng" baseline="0" dirty="0" smtClean="0"/>
              <a:t>adopted</a:t>
            </a:r>
            <a:r>
              <a:rPr lang="en-US" baseline="0" dirty="0" smtClean="0"/>
              <a:t> </a:t>
            </a:r>
            <a:r>
              <a:rPr lang="en-US" baseline="0" dirty="0" smtClean="0"/>
              <a:t>into His family—having </a:t>
            </a:r>
            <a:r>
              <a:rPr lang="en-US" baseline="0" dirty="0" smtClean="0"/>
              <a:t>the opportunity to be children </a:t>
            </a:r>
            <a:r>
              <a:rPr lang="en-US" baseline="0" dirty="0" smtClean="0"/>
              <a:t>of the King! What </a:t>
            </a:r>
            <a:r>
              <a:rPr lang="en-US" baseline="0" dirty="0" smtClean="0"/>
              <a:t>special </a:t>
            </a:r>
            <a:r>
              <a:rPr lang="en-US" baseline="0" dirty="0" smtClean="0"/>
              <a:t>blessings </a:t>
            </a:r>
            <a:r>
              <a:rPr lang="en-US" baseline="0" dirty="0" smtClean="0"/>
              <a:t>we have!</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Is It Really</a:t>
            </a:r>
            <a:r>
              <a:rPr lang="en-US" baseline="0" dirty="0" smtClean="0"/>
              <a:t> Too Much…</a:t>
            </a:r>
            <a:r>
              <a:rPr lang="en-US" dirty="0" smtClean="0"/>
              <a:t> </a:t>
            </a:r>
            <a:r>
              <a:rPr lang="en-US" b="1" dirty="0" smtClean="0"/>
              <a:t>Light Afflictions vs. Blessings</a:t>
            </a:r>
            <a:r>
              <a:rPr lang="en-US" dirty="0" smtClean="0"/>
              <a:t>. (</a:t>
            </a:r>
            <a:r>
              <a:rPr lang="en-US" b="1" dirty="0" smtClean="0"/>
              <a:t>Eph.1:6,7</a:t>
            </a:r>
            <a:r>
              <a:rPr lang="en-US" dirty="0" smtClean="0"/>
              <a:t>)…Every spiritual blessing we can</a:t>
            </a:r>
            <a:r>
              <a:rPr lang="en-US" baseline="0" dirty="0" smtClean="0"/>
              <a:t> enjoy is found in Christ—no place else. We are honored and privileged to be </a:t>
            </a:r>
            <a:r>
              <a:rPr lang="en-US" b="1" u="sng" baseline="0" dirty="0" smtClean="0"/>
              <a:t>adopted</a:t>
            </a:r>
            <a:r>
              <a:rPr lang="en-US" baseline="0" dirty="0" smtClean="0"/>
              <a:t> into His family—having the opportunity to be children of the King! What special blessings we have! </a:t>
            </a:r>
            <a:r>
              <a:rPr lang="en-US" baseline="0" dirty="0" smtClean="0"/>
              <a:t>What might we have to pay…</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Is It Really</a:t>
            </a:r>
            <a:r>
              <a:rPr lang="en-US" baseline="0" dirty="0" smtClean="0"/>
              <a:t> Too Much…</a:t>
            </a:r>
            <a:r>
              <a:rPr lang="en-US" dirty="0" smtClean="0"/>
              <a:t> </a:t>
            </a:r>
            <a:r>
              <a:rPr lang="en-US" b="1" dirty="0" smtClean="0"/>
              <a:t>Light Afflictions vs. Blessings</a:t>
            </a:r>
            <a:r>
              <a:rPr lang="en-US" dirty="0" smtClean="0"/>
              <a:t>. (</a:t>
            </a:r>
            <a:r>
              <a:rPr lang="en-US" b="1" dirty="0" smtClean="0"/>
              <a:t>2 Cor.4:16,17</a:t>
            </a:r>
            <a:r>
              <a:rPr lang="en-US" dirty="0" smtClean="0"/>
              <a:t>)……Every spiritual blessing we can</a:t>
            </a:r>
            <a:r>
              <a:rPr lang="en-US" baseline="0" dirty="0" smtClean="0"/>
              <a:t> enjoy is found in Christ—no place else. We are honored and privileged to be </a:t>
            </a:r>
            <a:r>
              <a:rPr lang="en-US" b="1" u="sng" baseline="0" dirty="0" smtClean="0"/>
              <a:t>adopted</a:t>
            </a:r>
            <a:r>
              <a:rPr lang="en-US" baseline="0" dirty="0" smtClean="0"/>
              <a:t> into His family—having the opportunity to be children of the King! What special blessings we have! We have </a:t>
            </a:r>
            <a:r>
              <a:rPr lang="en-US" baseline="0" dirty="0" smtClean="0"/>
              <a:t>some discomfort and difficulties while we live </a:t>
            </a:r>
            <a:r>
              <a:rPr lang="en-US" baseline="0" dirty="0" smtClean="0"/>
              <a:t>here—but </a:t>
            </a:r>
            <a:r>
              <a:rPr lang="en-US" baseline="0" dirty="0" smtClean="0"/>
              <a:t>with God’s help we can overcome them and </a:t>
            </a:r>
            <a:r>
              <a:rPr lang="en-US" baseline="0" dirty="0" smtClean="0"/>
              <a:t>prepare </a:t>
            </a:r>
            <a:r>
              <a:rPr lang="en-US" baseline="0" dirty="0" smtClean="0"/>
              <a:t>ourselves </a:t>
            </a:r>
            <a:r>
              <a:rPr lang="en-US" baseline="0" dirty="0" smtClean="0"/>
              <a:t>to live </a:t>
            </a:r>
            <a:r>
              <a:rPr lang="en-US" baseline="0" dirty="0" smtClean="0"/>
              <a:t>with God </a:t>
            </a:r>
            <a:r>
              <a:rPr lang="en-US" baseline="0" dirty="0" smtClean="0"/>
              <a:t>throughout eternity</a:t>
            </a:r>
            <a:r>
              <a:rPr lang="en-US" baseline="0" dirty="0" smtClean="0"/>
              <a:t>! </a:t>
            </a:r>
            <a:r>
              <a:rPr lang="en-US" baseline="0" dirty="0" smtClean="0"/>
              <a:t>We get </a:t>
            </a:r>
            <a:r>
              <a:rPr lang="en-US" baseline="0" dirty="0" smtClean="0"/>
              <a:t>the better end of </a:t>
            </a:r>
            <a:r>
              <a:rPr lang="en-US" baseline="0" dirty="0" smtClean="0"/>
              <a:t>the deal!</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Is It Really</a:t>
            </a:r>
            <a:r>
              <a:rPr lang="en-US" baseline="0" dirty="0" smtClean="0"/>
              <a:t> Too Much…</a:t>
            </a:r>
            <a:r>
              <a:rPr lang="en-US" dirty="0" smtClean="0"/>
              <a:t> </a:t>
            </a:r>
            <a:r>
              <a:rPr lang="en-US" b="1" dirty="0" smtClean="0"/>
              <a:t>To Worship</a:t>
            </a:r>
            <a:r>
              <a:rPr lang="en-US" b="1" baseline="0" dirty="0" smtClean="0"/>
              <a:t> Him Faithfully?</a:t>
            </a:r>
            <a:r>
              <a:rPr lang="en-US" dirty="0" smtClean="0"/>
              <a:t> (</a:t>
            </a:r>
            <a:r>
              <a:rPr lang="en-US" b="1" dirty="0" smtClean="0"/>
              <a:t>Jno.4:23,24</a:t>
            </a:r>
            <a:r>
              <a:rPr lang="en-US" dirty="0" smtClean="0"/>
              <a:t>) God </a:t>
            </a:r>
            <a:r>
              <a:rPr lang="en-US" dirty="0" smtClean="0"/>
              <a:t>established a worship pattern. </a:t>
            </a:r>
            <a:r>
              <a:rPr lang="en-US" dirty="0" smtClean="0"/>
              <a:t>If we love </a:t>
            </a:r>
            <a:r>
              <a:rPr lang="en-US" dirty="0" smtClean="0"/>
              <a:t>Him, </a:t>
            </a:r>
            <a:r>
              <a:rPr lang="en-US" dirty="0" smtClean="0"/>
              <a:t>we will follow </a:t>
            </a:r>
            <a:r>
              <a:rPr lang="en-US" dirty="0" smtClean="0"/>
              <a:t>the pattern. In order for our worship to be acceptable to God, not only must we worship according </a:t>
            </a:r>
            <a:r>
              <a:rPr lang="en-US" dirty="0" smtClean="0"/>
              <a:t>to </a:t>
            </a:r>
            <a:r>
              <a:rPr lang="en-US" dirty="0" smtClean="0"/>
              <a:t>the pattern, </a:t>
            </a:r>
            <a:r>
              <a:rPr lang="en-US" baseline="0" dirty="0" smtClean="0"/>
              <a:t>we must also have </a:t>
            </a:r>
            <a:r>
              <a:rPr lang="en-US" baseline="0" dirty="0" smtClean="0"/>
              <a:t>the proper </a:t>
            </a:r>
            <a:r>
              <a:rPr lang="en-US" baseline="0" dirty="0" smtClean="0"/>
              <a:t>attitude. The next </a:t>
            </a:r>
            <a:r>
              <a:rPr lang="en-US" baseline="0" dirty="0" smtClean="0"/>
              <a:t>chart </a:t>
            </a:r>
            <a:r>
              <a:rPr lang="en-US" baseline="0" dirty="0" smtClean="0"/>
              <a:t>gives the </a:t>
            </a:r>
            <a:r>
              <a:rPr lang="en-US" baseline="0" dirty="0" smtClean="0"/>
              <a:t>acts…</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Five Acts of Worship…</a:t>
            </a:r>
            <a:endParaRPr lang="en-US" dirty="0"/>
          </a:p>
        </p:txBody>
      </p:sp>
      <p:sp>
        <p:nvSpPr>
          <p:cNvPr id="4" name="Slide Number Placeholder 3"/>
          <p:cNvSpPr>
            <a:spLocks noGrp="1"/>
          </p:cNvSpPr>
          <p:nvPr>
            <p:ph type="sldNum" sz="quarter" idx="10"/>
          </p:nvPr>
        </p:nvSpPr>
        <p:spPr/>
        <p:txBody>
          <a:bodyPr/>
          <a:lstStyle/>
          <a:p>
            <a:fld id="{592CFC0E-9733-446D-8F6A-469C26608281}"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072815-CFBB-4CAC-B09B-BE355EDAA142}" type="datetimeFigureOut">
              <a:rPr lang="en-US" smtClean="0"/>
              <a:pPr/>
              <a:t>3/15/2010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D2590-497E-406B-8B0C-87A8BDA994B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72815-CFBB-4CAC-B09B-BE355EDAA142}" type="datetimeFigureOut">
              <a:rPr lang="en-US" smtClean="0"/>
              <a:pPr/>
              <a:t>3/15/2010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D2590-497E-406B-8B0C-87A8BDA994B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a:solidFill>
            <a:srgbClr val="CC9900">
              <a:alpha val="69804"/>
            </a:srgbClr>
          </a:solidFill>
          <a:ln w="38100">
            <a:solidFill>
              <a:schemeClr val="bg2">
                <a:lumMod val="10000"/>
              </a:schemeClr>
            </a:solidFill>
          </a:ln>
        </p:spPr>
        <p:txBody>
          <a:bodyPr/>
          <a:lstStyle/>
          <a:p>
            <a:r>
              <a:rPr lang="en-US" b="1" dirty="0" smtClean="0">
                <a:solidFill>
                  <a:schemeClr val="bg2">
                    <a:lumMod val="10000"/>
                  </a:schemeClr>
                </a:solidFill>
                <a:latin typeface="Arial" pitchFamily="34" charset="0"/>
                <a:cs typeface="Arial" pitchFamily="34" charset="0"/>
              </a:rPr>
              <a:t>Does the Lord Ask </a:t>
            </a:r>
            <a:br>
              <a:rPr lang="en-US" b="1" dirty="0" smtClean="0">
                <a:solidFill>
                  <a:schemeClr val="bg2">
                    <a:lumMod val="10000"/>
                  </a:schemeClr>
                </a:solidFill>
                <a:latin typeface="Arial" pitchFamily="34" charset="0"/>
                <a:cs typeface="Arial" pitchFamily="34" charset="0"/>
              </a:rPr>
            </a:br>
            <a:r>
              <a:rPr lang="en-US" b="1" dirty="0" smtClean="0">
                <a:solidFill>
                  <a:schemeClr val="bg2">
                    <a:lumMod val="10000"/>
                  </a:schemeClr>
                </a:solidFill>
                <a:latin typeface="Arial" pitchFamily="34" charset="0"/>
                <a:cs typeface="Arial" pitchFamily="34" charset="0"/>
              </a:rPr>
              <a:t>too Much</a:t>
            </a:r>
            <a:r>
              <a:rPr lang="en-US" b="1" dirty="0" smtClean="0">
                <a:solidFill>
                  <a:schemeClr val="bg2">
                    <a:lumMod val="10000"/>
                  </a:schemeClr>
                </a:solidFill>
                <a:latin typeface="Arial" pitchFamily="34" charset="0"/>
                <a:cs typeface="Arial" pitchFamily="34" charset="0"/>
              </a:rPr>
              <a:t>?</a:t>
            </a:r>
            <a:endParaRPr lang="en-US" b="1" dirty="0">
              <a:solidFill>
                <a:schemeClr val="bg2">
                  <a:lumMod val="10000"/>
                </a:schemeClr>
              </a:solidFill>
              <a:latin typeface="Arial" pitchFamily="34" charset="0"/>
              <a:cs typeface="Arial" pitchFamily="34" charset="0"/>
            </a:endParaRPr>
          </a:p>
        </p:txBody>
      </p:sp>
      <p:sp>
        <p:nvSpPr>
          <p:cNvPr id="3" name="Subtitle 2"/>
          <p:cNvSpPr>
            <a:spLocks noGrp="1"/>
          </p:cNvSpPr>
          <p:nvPr>
            <p:ph type="subTitle" idx="1"/>
          </p:nvPr>
        </p:nvSpPr>
        <p:spPr>
          <a:xfrm>
            <a:off x="1371600" y="5791200"/>
            <a:ext cx="6400800" cy="685800"/>
          </a:xfrm>
        </p:spPr>
        <p:txBody>
          <a:bodyPr>
            <a:noAutofit/>
          </a:bodyPr>
          <a:lstStyle/>
          <a:p>
            <a:r>
              <a:rPr lang="en-US" sz="4000" b="1" dirty="0" smtClean="0">
                <a:solidFill>
                  <a:srgbClr val="FFFF99"/>
                </a:solidFill>
                <a:latin typeface="Arial" pitchFamily="34" charset="0"/>
                <a:cs typeface="Arial" pitchFamily="34" charset="0"/>
              </a:rPr>
              <a:t>1 Kings 12:26-28</a:t>
            </a:r>
            <a:endParaRPr lang="en-US" sz="4000" b="1" dirty="0">
              <a:solidFill>
                <a:srgbClr val="FFFF99"/>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2895600" y="1981200"/>
            <a:ext cx="2362200" cy="357955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a:solidFill>
            <a:srgbClr val="FFFF99">
              <a:alpha val="60000"/>
            </a:srgbClr>
          </a:solidFill>
          <a:ln>
            <a:solidFill>
              <a:schemeClr val="bg2">
                <a:lumMod val="10000"/>
              </a:schemeClr>
            </a:solidFill>
          </a:ln>
        </p:spPr>
        <p:txBody>
          <a:bodyPr>
            <a:normAutofit fontScale="90000"/>
          </a:bodyPr>
          <a:lstStyle/>
          <a:p>
            <a:r>
              <a:rPr lang="en-US" sz="3600" b="1" u="sng" dirty="0" smtClean="0">
                <a:latin typeface="Arial" pitchFamily="34" charset="0"/>
                <a:cs typeface="Arial" pitchFamily="34" charset="0"/>
              </a:rPr>
              <a:t>Is It </a:t>
            </a:r>
            <a:r>
              <a:rPr lang="en-US" sz="3600" b="1" u="sng" dirty="0" smtClean="0">
                <a:latin typeface="Arial" pitchFamily="34" charset="0"/>
                <a:cs typeface="Arial" pitchFamily="34" charset="0"/>
              </a:rPr>
              <a:t>Too Much to Ask Us to Live </a:t>
            </a:r>
            <a:r>
              <a:rPr lang="en-US" sz="3600" b="1" u="sng" dirty="0" smtClean="0">
                <a:latin typeface="Arial" pitchFamily="34" charset="0"/>
                <a:cs typeface="Arial" pitchFamily="34" charset="0"/>
              </a:rPr>
              <a:t>Godly </a:t>
            </a:r>
            <a:r>
              <a:rPr lang="en-US" sz="3600" b="1" u="sng" dirty="0" smtClean="0">
                <a:latin typeface="Arial" pitchFamily="34" charset="0"/>
                <a:cs typeface="Arial" pitchFamily="34" charset="0"/>
              </a:rPr>
              <a:t>Lives</a:t>
            </a:r>
            <a:r>
              <a:rPr lang="en-US" sz="3600" b="1" dirty="0" smtClean="0">
                <a:latin typeface="Arial" pitchFamily="34" charset="0"/>
                <a:cs typeface="Arial" pitchFamily="34" charset="0"/>
              </a:rPr>
              <a:t>?</a:t>
            </a:r>
            <a:endParaRPr lang="en-US" sz="3600" b="1"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953000"/>
          </a:xfrm>
          <a:solidFill>
            <a:srgbClr val="FFFF99">
              <a:alpha val="60000"/>
            </a:srgbClr>
          </a:solidFill>
          <a:ln w="38100">
            <a:solidFill>
              <a:schemeClr val="bg2">
                <a:lumMod val="10000"/>
              </a:schemeClr>
            </a:solidFill>
          </a:ln>
        </p:spPr>
        <p:txBody>
          <a:bodyPr>
            <a:normAutofit/>
          </a:bodyPr>
          <a:lstStyle/>
          <a:p>
            <a:pPr>
              <a:spcBef>
                <a:spcPts val="600"/>
              </a:spcBef>
            </a:pPr>
            <a:r>
              <a:rPr lang="en-US" b="1" dirty="0" smtClean="0">
                <a:solidFill>
                  <a:schemeClr val="bg2">
                    <a:lumMod val="10000"/>
                  </a:schemeClr>
                </a:solidFill>
                <a:latin typeface="Arial Narrow" pitchFamily="34" charset="0"/>
              </a:rPr>
              <a:t>Living godly in the world…</a:t>
            </a:r>
          </a:p>
          <a:p>
            <a:pPr lvl="1">
              <a:spcBef>
                <a:spcPts val="600"/>
              </a:spcBef>
            </a:pPr>
            <a:r>
              <a:rPr lang="en-US" b="1" i="1" dirty="0" smtClean="0">
                <a:solidFill>
                  <a:schemeClr val="accent6">
                    <a:lumMod val="50000"/>
                  </a:schemeClr>
                </a:solidFill>
                <a:latin typeface="Arial Narrow" pitchFamily="34" charset="0"/>
              </a:rPr>
              <a:t>“For the </a:t>
            </a:r>
            <a:r>
              <a:rPr lang="en-US" b="1" i="1" u="sng" dirty="0" smtClean="0">
                <a:solidFill>
                  <a:schemeClr val="accent6">
                    <a:lumMod val="50000"/>
                  </a:schemeClr>
                </a:solidFill>
                <a:latin typeface="Arial Narrow" pitchFamily="34" charset="0"/>
              </a:rPr>
              <a:t>grace of God </a:t>
            </a:r>
            <a:r>
              <a:rPr lang="en-US" b="1" i="1" dirty="0" smtClean="0">
                <a:solidFill>
                  <a:schemeClr val="accent6">
                    <a:lumMod val="50000"/>
                  </a:schemeClr>
                </a:solidFill>
                <a:latin typeface="Arial Narrow" pitchFamily="34" charset="0"/>
              </a:rPr>
              <a:t>that brings salvation has appeared to all men, </a:t>
            </a:r>
            <a:r>
              <a:rPr lang="en-US" b="1" i="1" u="sng" dirty="0" smtClean="0">
                <a:solidFill>
                  <a:schemeClr val="accent6">
                    <a:lumMod val="50000"/>
                  </a:schemeClr>
                </a:solidFill>
                <a:latin typeface="Arial Narrow" pitchFamily="34" charset="0"/>
              </a:rPr>
              <a:t>teaching us</a:t>
            </a:r>
            <a:r>
              <a:rPr lang="en-US" b="1" i="1" dirty="0" smtClean="0">
                <a:solidFill>
                  <a:schemeClr val="accent6">
                    <a:lumMod val="50000"/>
                  </a:schemeClr>
                </a:solidFill>
                <a:latin typeface="Arial Narrow" pitchFamily="34" charset="0"/>
              </a:rPr>
              <a:t> that, denying </a:t>
            </a:r>
            <a:r>
              <a:rPr lang="en-US" b="1" i="1" u="sng" dirty="0" smtClean="0">
                <a:solidFill>
                  <a:schemeClr val="accent6">
                    <a:lumMod val="50000"/>
                  </a:schemeClr>
                </a:solidFill>
                <a:latin typeface="Arial Narrow" pitchFamily="34" charset="0"/>
              </a:rPr>
              <a:t>ungodliness</a:t>
            </a:r>
            <a:r>
              <a:rPr lang="en-US" b="1" i="1" dirty="0" smtClean="0">
                <a:solidFill>
                  <a:schemeClr val="accent6">
                    <a:lumMod val="50000"/>
                  </a:schemeClr>
                </a:solidFill>
                <a:latin typeface="Arial Narrow" pitchFamily="34" charset="0"/>
              </a:rPr>
              <a:t> and </a:t>
            </a:r>
            <a:r>
              <a:rPr lang="en-US" b="1" i="1" u="sng" dirty="0" smtClean="0">
                <a:solidFill>
                  <a:schemeClr val="accent6">
                    <a:lumMod val="50000"/>
                  </a:schemeClr>
                </a:solidFill>
                <a:latin typeface="Arial Narrow" pitchFamily="34" charset="0"/>
              </a:rPr>
              <a:t>worldly lusts</a:t>
            </a:r>
            <a:r>
              <a:rPr lang="en-US" b="1" i="1" dirty="0" smtClean="0">
                <a:solidFill>
                  <a:schemeClr val="accent6">
                    <a:lumMod val="50000"/>
                  </a:schemeClr>
                </a:solidFill>
                <a:latin typeface="Arial Narrow" pitchFamily="34" charset="0"/>
              </a:rPr>
              <a:t>, we should live </a:t>
            </a:r>
            <a:r>
              <a:rPr lang="en-US" b="1" i="1" u="sng" dirty="0" smtClean="0">
                <a:solidFill>
                  <a:schemeClr val="accent6">
                    <a:lumMod val="50000"/>
                  </a:schemeClr>
                </a:solidFill>
                <a:latin typeface="Arial Narrow" pitchFamily="34" charset="0"/>
              </a:rPr>
              <a:t>soberly</a:t>
            </a:r>
            <a:r>
              <a:rPr lang="en-US" b="1" i="1" dirty="0" smtClean="0">
                <a:solidFill>
                  <a:schemeClr val="accent6">
                    <a:lumMod val="50000"/>
                  </a:schemeClr>
                </a:solidFill>
                <a:latin typeface="Arial Narrow" pitchFamily="34" charset="0"/>
              </a:rPr>
              <a:t>, </a:t>
            </a:r>
            <a:r>
              <a:rPr lang="en-US" b="1" i="1" u="sng" dirty="0" smtClean="0">
                <a:solidFill>
                  <a:schemeClr val="accent6">
                    <a:lumMod val="50000"/>
                  </a:schemeClr>
                </a:solidFill>
                <a:latin typeface="Arial Narrow" pitchFamily="34" charset="0"/>
              </a:rPr>
              <a:t>righteously</a:t>
            </a:r>
            <a:r>
              <a:rPr lang="en-US" b="1" i="1" dirty="0" smtClean="0">
                <a:solidFill>
                  <a:schemeClr val="accent6">
                    <a:lumMod val="50000"/>
                  </a:schemeClr>
                </a:solidFill>
                <a:latin typeface="Arial Narrow" pitchFamily="34" charset="0"/>
              </a:rPr>
              <a:t>, and </a:t>
            </a:r>
            <a:r>
              <a:rPr lang="en-US" b="1" i="1" u="sng" dirty="0" smtClean="0">
                <a:solidFill>
                  <a:schemeClr val="accent6">
                    <a:lumMod val="50000"/>
                  </a:schemeClr>
                </a:solidFill>
                <a:latin typeface="Arial Narrow" pitchFamily="34" charset="0"/>
              </a:rPr>
              <a:t>godly</a:t>
            </a:r>
            <a:r>
              <a:rPr lang="en-US" b="1" i="1" dirty="0" smtClean="0">
                <a:solidFill>
                  <a:schemeClr val="accent6">
                    <a:lumMod val="50000"/>
                  </a:schemeClr>
                </a:solidFill>
                <a:latin typeface="Arial Narrow" pitchFamily="34" charset="0"/>
              </a:rPr>
              <a:t> in the present age. </a:t>
            </a:r>
            <a:r>
              <a:rPr lang="en-US" b="1" i="1" dirty="0" smtClean="0">
                <a:solidFill>
                  <a:schemeClr val="accent6">
                    <a:lumMod val="50000"/>
                  </a:schemeClr>
                </a:solidFill>
                <a:latin typeface="Arial Narrow" pitchFamily="34" charset="0"/>
              </a:rPr>
              <a:t>Looking for </a:t>
            </a:r>
            <a:r>
              <a:rPr lang="en-US" b="1" i="1" dirty="0" smtClean="0">
                <a:solidFill>
                  <a:schemeClr val="accent6">
                    <a:lumMod val="50000"/>
                  </a:schemeClr>
                </a:solidFill>
                <a:latin typeface="Arial Narrow" pitchFamily="34" charset="0"/>
              </a:rPr>
              <a:t>the blessed hope and glorious appearing of our great God and Savior Jesus Christ, who gave Himself for us, that He might redeem us from every lawless deed and purify for Himself His own special people, </a:t>
            </a:r>
            <a:r>
              <a:rPr lang="en-US" b="1" i="1" u="sng" dirty="0" smtClean="0">
                <a:solidFill>
                  <a:schemeClr val="accent6">
                    <a:lumMod val="50000"/>
                  </a:schemeClr>
                </a:solidFill>
                <a:latin typeface="Arial Narrow" pitchFamily="34" charset="0"/>
              </a:rPr>
              <a:t>zealous </a:t>
            </a:r>
            <a:r>
              <a:rPr lang="en-US" b="1" i="1" u="sng" dirty="0" smtClean="0">
                <a:solidFill>
                  <a:schemeClr val="accent6">
                    <a:lumMod val="50000"/>
                  </a:schemeClr>
                </a:solidFill>
                <a:latin typeface="Arial Narrow" pitchFamily="34" charset="0"/>
              </a:rPr>
              <a:t>for </a:t>
            </a:r>
            <a:r>
              <a:rPr lang="en-US" b="1" i="1" u="sng" dirty="0" smtClean="0">
                <a:solidFill>
                  <a:schemeClr val="accent6">
                    <a:lumMod val="50000"/>
                  </a:schemeClr>
                </a:solidFill>
                <a:latin typeface="Arial Narrow" pitchFamily="34" charset="0"/>
              </a:rPr>
              <a:t>good works</a:t>
            </a:r>
            <a:r>
              <a:rPr lang="en-US" b="1" i="1" dirty="0" smtClean="0">
                <a:solidFill>
                  <a:schemeClr val="accent6">
                    <a:lumMod val="50000"/>
                  </a:schemeClr>
                </a:solidFill>
                <a:latin typeface="Arial Narrow" pitchFamily="34" charset="0"/>
              </a:rPr>
              <a:t>.” </a:t>
            </a:r>
            <a:r>
              <a:rPr lang="en-US" b="1" i="1" dirty="0" smtClean="0">
                <a:solidFill>
                  <a:schemeClr val="accent6">
                    <a:lumMod val="50000"/>
                  </a:schemeClr>
                </a:solidFill>
                <a:latin typeface="Arial Narrow" pitchFamily="34" charset="0"/>
              </a:rPr>
              <a:t/>
            </a:r>
            <a:br>
              <a:rPr lang="en-US" b="1" i="1" dirty="0" smtClean="0">
                <a:solidFill>
                  <a:schemeClr val="accent6">
                    <a:lumMod val="50000"/>
                  </a:schemeClr>
                </a:solidFill>
                <a:latin typeface="Arial Narrow" pitchFamily="34" charset="0"/>
              </a:rPr>
            </a:br>
            <a:r>
              <a:rPr lang="en-US" b="1" i="1" dirty="0" smtClean="0">
                <a:solidFill>
                  <a:schemeClr val="accent6">
                    <a:lumMod val="50000"/>
                  </a:schemeClr>
                </a:solidFill>
                <a:latin typeface="Arial Narrow" pitchFamily="34" charset="0"/>
              </a:rPr>
              <a:t>{</a:t>
            </a:r>
            <a:r>
              <a:rPr lang="en-US" b="1" i="1" dirty="0" smtClean="0">
                <a:solidFill>
                  <a:schemeClr val="accent6">
                    <a:lumMod val="50000"/>
                  </a:schemeClr>
                </a:solidFill>
                <a:latin typeface="Arial Narrow" pitchFamily="34" charset="0"/>
              </a:rPr>
              <a:t>Titus 2:11-14}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a:solidFill>
            <a:srgbClr val="FFFF99">
              <a:alpha val="60000"/>
            </a:srgbClr>
          </a:solidFill>
          <a:ln w="38100">
            <a:solidFill>
              <a:schemeClr val="bg2">
                <a:lumMod val="10000"/>
              </a:schemeClr>
            </a:solidFill>
          </a:ln>
        </p:spPr>
        <p:txBody>
          <a:bodyPr/>
          <a:lstStyle/>
          <a:p>
            <a:r>
              <a:rPr lang="en-US" b="1" dirty="0" smtClean="0">
                <a:solidFill>
                  <a:schemeClr val="bg2">
                    <a:lumMod val="10000"/>
                  </a:schemeClr>
                </a:solidFill>
                <a:latin typeface="Arial" pitchFamily="34" charset="0"/>
                <a:cs typeface="Arial" pitchFamily="34" charset="0"/>
              </a:rPr>
              <a:t>Does the Lord Ask </a:t>
            </a:r>
            <a:br>
              <a:rPr lang="en-US" b="1" dirty="0" smtClean="0">
                <a:solidFill>
                  <a:schemeClr val="bg2">
                    <a:lumMod val="10000"/>
                  </a:schemeClr>
                </a:solidFill>
                <a:latin typeface="Arial" pitchFamily="34" charset="0"/>
                <a:cs typeface="Arial" pitchFamily="34" charset="0"/>
              </a:rPr>
            </a:br>
            <a:r>
              <a:rPr lang="en-US" b="1" dirty="0" smtClean="0">
                <a:solidFill>
                  <a:schemeClr val="bg2">
                    <a:lumMod val="10000"/>
                  </a:schemeClr>
                </a:solidFill>
                <a:latin typeface="Arial" pitchFamily="34" charset="0"/>
                <a:cs typeface="Arial" pitchFamily="34" charset="0"/>
              </a:rPr>
              <a:t>Too Much?</a:t>
            </a:r>
            <a:endParaRPr lang="en-US" b="1" dirty="0">
              <a:solidFill>
                <a:schemeClr val="bg2">
                  <a:lumMod val="10000"/>
                </a:schemeClr>
              </a:solidFill>
              <a:latin typeface="Arial" pitchFamily="34" charset="0"/>
              <a:cs typeface="Arial" pitchFamily="34" charset="0"/>
            </a:endParaRPr>
          </a:p>
        </p:txBody>
      </p:sp>
      <p:sp>
        <p:nvSpPr>
          <p:cNvPr id="3" name="Subtitle 2"/>
          <p:cNvSpPr>
            <a:spLocks noGrp="1"/>
          </p:cNvSpPr>
          <p:nvPr>
            <p:ph type="subTitle" idx="1"/>
          </p:nvPr>
        </p:nvSpPr>
        <p:spPr>
          <a:xfrm>
            <a:off x="533400" y="4724400"/>
            <a:ext cx="8077200" cy="1981200"/>
          </a:xfrm>
          <a:solidFill>
            <a:srgbClr val="FFFF99">
              <a:alpha val="60000"/>
            </a:srgbClr>
          </a:solidFill>
          <a:ln w="38100">
            <a:solidFill>
              <a:schemeClr val="bg2">
                <a:lumMod val="10000"/>
              </a:schemeClr>
            </a:solidFill>
          </a:ln>
        </p:spPr>
        <p:txBody>
          <a:bodyPr>
            <a:noAutofit/>
          </a:bodyPr>
          <a:lstStyle/>
          <a:p>
            <a:r>
              <a:rPr lang="en-US" b="1" dirty="0" smtClean="0">
                <a:solidFill>
                  <a:schemeClr val="bg2">
                    <a:lumMod val="10000"/>
                  </a:schemeClr>
                </a:solidFill>
                <a:latin typeface="Arial" pitchFamily="34" charset="0"/>
                <a:cs typeface="Arial" pitchFamily="34" charset="0"/>
              </a:rPr>
              <a:t>It depends </a:t>
            </a:r>
            <a:r>
              <a:rPr lang="en-US" b="1" dirty="0" smtClean="0">
                <a:solidFill>
                  <a:schemeClr val="bg2">
                    <a:lumMod val="10000"/>
                  </a:schemeClr>
                </a:solidFill>
                <a:latin typeface="Arial" pitchFamily="34" charset="0"/>
                <a:cs typeface="Arial" pitchFamily="34" charset="0"/>
              </a:rPr>
              <a:t>on </a:t>
            </a:r>
            <a:r>
              <a:rPr lang="en-US" b="1" dirty="0" smtClean="0">
                <a:solidFill>
                  <a:schemeClr val="bg2">
                    <a:lumMod val="10000"/>
                  </a:schemeClr>
                </a:solidFill>
                <a:latin typeface="Arial" pitchFamily="34" charset="0"/>
                <a:cs typeface="Arial" pitchFamily="34" charset="0"/>
              </a:rPr>
              <a:t>whether you believe </a:t>
            </a:r>
            <a:r>
              <a:rPr lang="en-US" b="1" dirty="0" smtClean="0">
                <a:solidFill>
                  <a:schemeClr val="bg2">
                    <a:lumMod val="10000"/>
                  </a:schemeClr>
                </a:solidFill>
                <a:latin typeface="Arial" pitchFamily="34" charset="0"/>
                <a:cs typeface="Arial" pitchFamily="34" charset="0"/>
              </a:rPr>
              <a:t>the conditions  are </a:t>
            </a:r>
            <a:r>
              <a:rPr lang="en-US" b="1" dirty="0" smtClean="0">
                <a:solidFill>
                  <a:schemeClr val="bg2">
                    <a:lumMod val="10000"/>
                  </a:schemeClr>
                </a:solidFill>
                <a:latin typeface="Arial" pitchFamily="34" charset="0"/>
                <a:cs typeface="Arial" pitchFamily="34" charset="0"/>
              </a:rPr>
              <a:t>warranted by what you gain in return.</a:t>
            </a:r>
            <a:endParaRPr lang="en-US" b="1" dirty="0">
              <a:solidFill>
                <a:schemeClr val="bg2">
                  <a:lumMod val="1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3352800" y="1905000"/>
            <a:ext cx="1676400" cy="281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99">
              <a:alpha val="60000"/>
            </a:srgbClr>
          </a:solidFill>
          <a:ln>
            <a:solidFill>
              <a:schemeClr val="bg2">
                <a:lumMod val="10000"/>
              </a:schemeClr>
            </a:solidFill>
          </a:ln>
        </p:spPr>
        <p:txBody>
          <a:bodyPr/>
          <a:lstStyle/>
          <a:p>
            <a:r>
              <a:rPr lang="en-US" b="1" u="sng" dirty="0" smtClean="0">
                <a:solidFill>
                  <a:schemeClr val="bg2">
                    <a:lumMod val="10000"/>
                  </a:schemeClr>
                </a:solidFill>
                <a:latin typeface="Arial" pitchFamily="34" charset="0"/>
                <a:cs typeface="Arial" pitchFamily="34" charset="0"/>
              </a:rPr>
              <a:t>The Text</a:t>
            </a:r>
            <a:endParaRPr lang="en-US" b="1" u="sng" dirty="0">
              <a:solidFill>
                <a:schemeClr val="bg2">
                  <a:lumMod val="10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953000"/>
          </a:xfrm>
          <a:solidFill>
            <a:srgbClr val="FFFF99">
              <a:alpha val="60000"/>
            </a:srgbClr>
          </a:solidFill>
          <a:ln w="38100">
            <a:solidFill>
              <a:schemeClr val="tx1"/>
            </a:solidFill>
          </a:ln>
        </p:spPr>
        <p:txBody>
          <a:bodyPr>
            <a:normAutofit fontScale="92500" lnSpcReduction="20000"/>
          </a:bodyPr>
          <a:lstStyle/>
          <a:p>
            <a:pPr marL="91440" indent="0">
              <a:lnSpc>
                <a:spcPct val="120000"/>
              </a:lnSpc>
              <a:spcBef>
                <a:spcPts val="0"/>
              </a:spcBef>
              <a:buNone/>
            </a:pPr>
            <a:r>
              <a:rPr lang="en-US" i="1" dirty="0" smtClean="0">
                <a:solidFill>
                  <a:schemeClr val="bg2">
                    <a:lumMod val="10000"/>
                  </a:schemeClr>
                </a:solidFill>
                <a:latin typeface="Arial Narrow" pitchFamily="34" charset="0"/>
              </a:rPr>
              <a:t>“And Jeroboam said in his heart, </a:t>
            </a:r>
            <a:r>
              <a:rPr lang="en-US" i="1" dirty="0" smtClean="0">
                <a:solidFill>
                  <a:schemeClr val="bg2">
                    <a:lumMod val="10000"/>
                  </a:schemeClr>
                </a:solidFill>
                <a:latin typeface="Arial Narrow" pitchFamily="34" charset="0"/>
              </a:rPr>
              <a:t>‘Now </a:t>
            </a:r>
            <a:r>
              <a:rPr lang="en-US" i="1" dirty="0" smtClean="0">
                <a:solidFill>
                  <a:schemeClr val="bg2">
                    <a:lumMod val="10000"/>
                  </a:schemeClr>
                </a:solidFill>
                <a:latin typeface="Arial Narrow" pitchFamily="34" charset="0"/>
              </a:rPr>
              <a:t>the kingdom may return to the house of David: If these people go up to offer sacrifices in the house of the LORD at Jerusalem, then the heart of this people will turn back to their lord, </a:t>
            </a:r>
            <a:r>
              <a:rPr lang="en-US" i="1" dirty="0" err="1" smtClean="0">
                <a:solidFill>
                  <a:schemeClr val="bg2">
                    <a:lumMod val="10000"/>
                  </a:schemeClr>
                </a:solidFill>
                <a:latin typeface="Arial Narrow" pitchFamily="34" charset="0"/>
              </a:rPr>
              <a:t>Rehoboam</a:t>
            </a:r>
            <a:r>
              <a:rPr lang="en-US" i="1" dirty="0" smtClean="0">
                <a:solidFill>
                  <a:schemeClr val="bg2">
                    <a:lumMod val="10000"/>
                  </a:schemeClr>
                </a:solidFill>
                <a:latin typeface="Arial Narrow" pitchFamily="34" charset="0"/>
              </a:rPr>
              <a:t> king of Judah, and they will kill me and go back to </a:t>
            </a:r>
            <a:r>
              <a:rPr lang="en-US" i="1" dirty="0" err="1" smtClean="0">
                <a:solidFill>
                  <a:schemeClr val="bg2">
                    <a:lumMod val="10000"/>
                  </a:schemeClr>
                </a:solidFill>
                <a:latin typeface="Arial Narrow" pitchFamily="34" charset="0"/>
              </a:rPr>
              <a:t>Rehoboam</a:t>
            </a:r>
            <a:r>
              <a:rPr lang="en-US" i="1" dirty="0" smtClean="0">
                <a:solidFill>
                  <a:schemeClr val="bg2">
                    <a:lumMod val="10000"/>
                  </a:schemeClr>
                </a:solidFill>
                <a:latin typeface="Arial Narrow" pitchFamily="34" charset="0"/>
              </a:rPr>
              <a:t> king of Judah. Therefore the king asked advice, made two calves of gold, and said to the people,</a:t>
            </a:r>
            <a:r>
              <a:rPr lang="en-US" i="1" dirty="0" smtClean="0">
                <a:latin typeface="Arial Narrow" pitchFamily="34" charset="0"/>
              </a:rPr>
              <a:t> </a:t>
            </a:r>
            <a:r>
              <a:rPr lang="en-US" i="1" dirty="0" smtClean="0">
                <a:solidFill>
                  <a:schemeClr val="accent6">
                    <a:lumMod val="50000"/>
                  </a:schemeClr>
                </a:solidFill>
                <a:latin typeface="Arial Narrow" pitchFamily="34" charset="0"/>
              </a:rPr>
              <a:t>‘</a:t>
            </a:r>
            <a:r>
              <a:rPr lang="en-US" b="1" i="1" u="sng" dirty="0" smtClean="0">
                <a:solidFill>
                  <a:schemeClr val="accent6">
                    <a:lumMod val="50000"/>
                  </a:schemeClr>
                </a:solidFill>
                <a:latin typeface="Arial Narrow" pitchFamily="34" charset="0"/>
              </a:rPr>
              <a:t>It is too much for you</a:t>
            </a:r>
            <a:r>
              <a:rPr lang="en-US" b="1" i="1" dirty="0" smtClean="0">
                <a:solidFill>
                  <a:schemeClr val="accent6">
                    <a:lumMod val="50000"/>
                  </a:schemeClr>
                </a:solidFill>
                <a:latin typeface="Arial Narrow" pitchFamily="34" charset="0"/>
              </a:rPr>
              <a:t> </a:t>
            </a:r>
            <a:r>
              <a:rPr lang="en-US" i="1" dirty="0" smtClean="0">
                <a:solidFill>
                  <a:schemeClr val="bg2">
                    <a:lumMod val="10000"/>
                  </a:schemeClr>
                </a:solidFill>
                <a:latin typeface="Arial Narrow" pitchFamily="34" charset="0"/>
              </a:rPr>
              <a:t>to go up to Jerusalem. Here are your gods, O Israel, which brought you up from the land of Egypt</a:t>
            </a:r>
            <a:r>
              <a:rPr lang="en-US" i="1" dirty="0" smtClean="0">
                <a:solidFill>
                  <a:schemeClr val="bg2">
                    <a:lumMod val="10000"/>
                  </a:schemeClr>
                </a:solidFill>
                <a:latin typeface="Arial Narrow" pitchFamily="34" charset="0"/>
              </a:rPr>
              <a:t>!’“ </a:t>
            </a:r>
            <a:r>
              <a:rPr lang="en-US" b="1" i="1" dirty="0" smtClean="0">
                <a:solidFill>
                  <a:schemeClr val="bg2">
                    <a:lumMod val="10000"/>
                  </a:schemeClr>
                </a:solidFill>
                <a:latin typeface="Arial Narrow" pitchFamily="34" charset="0"/>
              </a:rPr>
              <a:t>{</a:t>
            </a:r>
            <a:r>
              <a:rPr lang="en-US" b="1" i="1" dirty="0" smtClean="0">
                <a:solidFill>
                  <a:schemeClr val="bg2">
                    <a:lumMod val="10000"/>
                  </a:schemeClr>
                </a:solidFill>
                <a:latin typeface="Arial Narrow" pitchFamily="34" charset="0"/>
              </a:rPr>
              <a:t>1 Kings 12:26-28}</a:t>
            </a:r>
            <a:endParaRPr lang="en-US" b="1" i="1" dirty="0">
              <a:solidFill>
                <a:schemeClr val="bg2">
                  <a:lumMod val="1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99">
              <a:alpha val="60000"/>
            </a:srgbClr>
          </a:solidFill>
          <a:ln>
            <a:solidFill>
              <a:schemeClr val="bg2">
                <a:lumMod val="10000"/>
              </a:schemeClr>
            </a:solidFill>
          </a:ln>
        </p:spPr>
        <p:txBody>
          <a:bodyPr/>
          <a:lstStyle/>
          <a:p>
            <a:r>
              <a:rPr lang="en-US" b="1" u="sng" dirty="0" smtClean="0">
                <a:solidFill>
                  <a:schemeClr val="bg2">
                    <a:lumMod val="10000"/>
                  </a:schemeClr>
                </a:solidFill>
                <a:latin typeface="Arial Narrow" pitchFamily="34" charset="0"/>
              </a:rPr>
              <a:t>Is It Really Too Much…</a:t>
            </a:r>
            <a:endParaRPr lang="en-US" b="1" u="sng" dirty="0">
              <a:solidFill>
                <a:schemeClr val="bg2">
                  <a:lumMod val="10000"/>
                </a:schemeClr>
              </a:solidFill>
              <a:latin typeface="Arial Narrow" pitchFamily="34" charset="0"/>
            </a:endParaRPr>
          </a:p>
        </p:txBody>
      </p:sp>
      <p:sp>
        <p:nvSpPr>
          <p:cNvPr id="3" name="Content Placeholder 2"/>
          <p:cNvSpPr>
            <a:spLocks noGrp="1"/>
          </p:cNvSpPr>
          <p:nvPr>
            <p:ph idx="1"/>
          </p:nvPr>
        </p:nvSpPr>
        <p:spPr>
          <a:xfrm>
            <a:off x="457200" y="1600200"/>
            <a:ext cx="8229600" cy="4953000"/>
          </a:xfrm>
          <a:solidFill>
            <a:srgbClr val="FFFF99">
              <a:alpha val="60000"/>
            </a:srgbClr>
          </a:solidFill>
          <a:ln w="38100">
            <a:solidFill>
              <a:schemeClr val="bg2">
                <a:lumMod val="10000"/>
              </a:schemeClr>
            </a:solidFill>
          </a:ln>
        </p:spPr>
        <p:txBody>
          <a:bodyPr>
            <a:normAutofit fontScale="92500" lnSpcReduction="10000"/>
          </a:bodyPr>
          <a:lstStyle/>
          <a:p>
            <a:pPr>
              <a:lnSpc>
                <a:spcPct val="110000"/>
              </a:lnSpc>
              <a:spcBef>
                <a:spcPts val="600"/>
              </a:spcBef>
            </a:pPr>
            <a:r>
              <a:rPr lang="en-US" b="1" dirty="0" smtClean="0">
                <a:solidFill>
                  <a:schemeClr val="bg2">
                    <a:lumMod val="10000"/>
                  </a:schemeClr>
                </a:solidFill>
                <a:latin typeface="Arial Narrow" pitchFamily="34" charset="0"/>
              </a:rPr>
              <a:t>Keeping His commandments?</a:t>
            </a:r>
          </a:p>
          <a:p>
            <a:pPr lvl="1">
              <a:lnSpc>
                <a:spcPct val="110000"/>
              </a:lnSpc>
              <a:spcBef>
                <a:spcPts val="600"/>
              </a:spcBef>
            </a:pPr>
            <a:r>
              <a:rPr lang="en-US" b="1" i="1" dirty="0" smtClean="0">
                <a:solidFill>
                  <a:schemeClr val="accent6">
                    <a:lumMod val="50000"/>
                  </a:schemeClr>
                </a:solidFill>
                <a:latin typeface="Arial Narrow" pitchFamily="34" charset="0"/>
              </a:rPr>
              <a:t>“For this is the love of God, that we keep His commandments. And His commandments are not burdensome.” {1 John 5:3}</a:t>
            </a:r>
          </a:p>
          <a:p>
            <a:pPr lvl="1">
              <a:lnSpc>
                <a:spcPct val="110000"/>
              </a:lnSpc>
              <a:spcBef>
                <a:spcPts val="600"/>
              </a:spcBef>
            </a:pPr>
            <a:r>
              <a:rPr lang="en-US" b="1" i="1" dirty="0" smtClean="0">
                <a:solidFill>
                  <a:schemeClr val="accent6">
                    <a:lumMod val="50000"/>
                  </a:schemeClr>
                </a:solidFill>
                <a:latin typeface="Arial Narrow" pitchFamily="34" charset="0"/>
              </a:rPr>
              <a:t>“If you love Me, keep My commandments.”                   {John 14:15}</a:t>
            </a:r>
          </a:p>
          <a:p>
            <a:pPr lvl="1">
              <a:lnSpc>
                <a:spcPct val="110000"/>
              </a:lnSpc>
              <a:spcBef>
                <a:spcPts val="600"/>
              </a:spcBef>
            </a:pPr>
            <a:r>
              <a:rPr lang="en-US" b="1" i="1" dirty="0" smtClean="0">
                <a:solidFill>
                  <a:schemeClr val="accent6">
                    <a:lumMod val="50000"/>
                  </a:schemeClr>
                </a:solidFill>
                <a:latin typeface="Arial Narrow" pitchFamily="34" charset="0"/>
              </a:rPr>
              <a:t>“Come to Me, all you who labor and are heavy laden, and I will give you rest. Take My yoke upon you and learn from Me, for I am gentle and lowly in heart, and you will find rest for your souls. For My yoke is easy and My burden is light.” {Matthew 11:28-30}</a:t>
            </a:r>
            <a:endParaRPr lang="en-US" b="1" i="1" dirty="0">
              <a:solidFill>
                <a:schemeClr val="accent6">
                  <a:lumMod val="5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linds(horizontal)">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a:solidFill>
            <a:srgbClr val="FFFF99">
              <a:alpha val="60000"/>
            </a:srgbClr>
          </a:solidFill>
          <a:ln w="38100">
            <a:solidFill>
              <a:schemeClr val="bg2">
                <a:lumMod val="10000"/>
              </a:schemeClr>
            </a:solidFill>
          </a:ln>
        </p:spPr>
        <p:txBody>
          <a:bodyPr>
            <a:normAutofit fontScale="92500"/>
          </a:bodyPr>
          <a:lstStyle/>
          <a:p>
            <a:r>
              <a:rPr lang="en-US" b="1" dirty="0" smtClean="0">
                <a:latin typeface="Arial Narrow" pitchFamily="34" charset="0"/>
              </a:rPr>
              <a:t>To respond </a:t>
            </a:r>
            <a:r>
              <a:rPr lang="en-US" b="1" dirty="0" smtClean="0">
                <a:latin typeface="Arial Narrow" pitchFamily="34" charset="0"/>
              </a:rPr>
              <a:t>to His </a:t>
            </a:r>
            <a:r>
              <a:rPr lang="en-US" b="1" dirty="0" smtClean="0">
                <a:latin typeface="Arial Narrow" pitchFamily="34" charset="0"/>
              </a:rPr>
              <a:t>invitation and obey the Gospel?</a:t>
            </a:r>
            <a:endParaRPr lang="en-US" b="1" dirty="0" smtClean="0">
              <a:latin typeface="Arial Narrow" pitchFamily="34" charset="0"/>
            </a:endParaRPr>
          </a:p>
          <a:p>
            <a:pPr lvl="1">
              <a:spcBef>
                <a:spcPts val="600"/>
              </a:spcBef>
            </a:pPr>
            <a:r>
              <a:rPr lang="en-US" b="1" i="1" dirty="0" smtClean="0">
                <a:solidFill>
                  <a:schemeClr val="accent6">
                    <a:lumMod val="50000"/>
                  </a:schemeClr>
                </a:solidFill>
                <a:latin typeface="Arial Narrow" pitchFamily="34" charset="0"/>
              </a:rPr>
              <a:t>“…Go into all the world and preach the gospel to every creature. He </a:t>
            </a:r>
            <a:r>
              <a:rPr lang="en-US" b="1" i="1" u="sng" dirty="0" smtClean="0">
                <a:solidFill>
                  <a:schemeClr val="accent6">
                    <a:lumMod val="50000"/>
                  </a:schemeClr>
                </a:solidFill>
                <a:latin typeface="Arial Narrow" pitchFamily="34" charset="0"/>
              </a:rPr>
              <a:t>who believes and is baptized </a:t>
            </a:r>
            <a:r>
              <a:rPr lang="en-US" b="1" i="1" dirty="0" smtClean="0">
                <a:solidFill>
                  <a:schemeClr val="accent6">
                    <a:lumMod val="50000"/>
                  </a:schemeClr>
                </a:solidFill>
                <a:latin typeface="Arial Narrow" pitchFamily="34" charset="0"/>
              </a:rPr>
              <a:t>will be saved; but he who does not believe will be condemned.” </a:t>
            </a:r>
            <a:r>
              <a:rPr lang="en-US" b="1" i="1" dirty="0" smtClean="0">
                <a:solidFill>
                  <a:schemeClr val="accent6">
                    <a:lumMod val="50000"/>
                  </a:schemeClr>
                </a:solidFill>
                <a:latin typeface="Arial Narrow" pitchFamily="34" charset="0"/>
              </a:rPr>
              <a:t/>
            </a:r>
            <a:br>
              <a:rPr lang="en-US" b="1" i="1" dirty="0" smtClean="0">
                <a:solidFill>
                  <a:schemeClr val="accent6">
                    <a:lumMod val="50000"/>
                  </a:schemeClr>
                </a:solidFill>
                <a:latin typeface="Arial Narrow" pitchFamily="34" charset="0"/>
              </a:rPr>
            </a:br>
            <a:r>
              <a:rPr lang="en-US" b="1" i="1" dirty="0" smtClean="0">
                <a:solidFill>
                  <a:schemeClr val="accent6">
                    <a:lumMod val="50000"/>
                  </a:schemeClr>
                </a:solidFill>
                <a:latin typeface="Arial Narrow" pitchFamily="34" charset="0"/>
              </a:rPr>
              <a:t>{</a:t>
            </a:r>
            <a:r>
              <a:rPr lang="en-US" b="1" i="1" dirty="0" smtClean="0">
                <a:solidFill>
                  <a:schemeClr val="accent6">
                    <a:lumMod val="50000"/>
                  </a:schemeClr>
                </a:solidFill>
                <a:latin typeface="Arial Narrow" pitchFamily="34" charset="0"/>
              </a:rPr>
              <a:t>Mark 16:15,16}</a:t>
            </a:r>
          </a:p>
          <a:p>
            <a:pPr lvl="1">
              <a:spcBef>
                <a:spcPts val="600"/>
              </a:spcBef>
            </a:pPr>
            <a:r>
              <a:rPr lang="en-US" b="1" i="1" dirty="0" smtClean="0">
                <a:solidFill>
                  <a:schemeClr val="accent6">
                    <a:lumMod val="50000"/>
                  </a:schemeClr>
                </a:solidFill>
                <a:latin typeface="Arial Narrow" pitchFamily="34" charset="0"/>
              </a:rPr>
              <a:t>“…Repent, and let every one of you be baptized in the name of Jesus Christ for the </a:t>
            </a:r>
            <a:r>
              <a:rPr lang="en-US" b="1" i="1" u="sng" dirty="0" smtClean="0">
                <a:solidFill>
                  <a:schemeClr val="accent6">
                    <a:lumMod val="50000"/>
                  </a:schemeClr>
                </a:solidFill>
                <a:latin typeface="Arial Narrow" pitchFamily="34" charset="0"/>
              </a:rPr>
              <a:t>remission of sins</a:t>
            </a:r>
            <a:r>
              <a:rPr lang="en-US" b="1" i="1" dirty="0" smtClean="0">
                <a:solidFill>
                  <a:schemeClr val="accent6">
                    <a:lumMod val="50000"/>
                  </a:schemeClr>
                </a:solidFill>
                <a:latin typeface="Arial Narrow" pitchFamily="34" charset="0"/>
              </a:rPr>
              <a:t>…” </a:t>
            </a:r>
            <a:r>
              <a:rPr lang="en-US" b="1" i="1" dirty="0" smtClean="0">
                <a:solidFill>
                  <a:schemeClr val="accent6">
                    <a:lumMod val="50000"/>
                  </a:schemeClr>
                </a:solidFill>
                <a:latin typeface="Arial Narrow" pitchFamily="34" charset="0"/>
              </a:rPr>
              <a:t/>
            </a:r>
            <a:br>
              <a:rPr lang="en-US" b="1" i="1" dirty="0" smtClean="0">
                <a:solidFill>
                  <a:schemeClr val="accent6">
                    <a:lumMod val="50000"/>
                  </a:schemeClr>
                </a:solidFill>
                <a:latin typeface="Arial Narrow" pitchFamily="34" charset="0"/>
              </a:rPr>
            </a:br>
            <a:r>
              <a:rPr lang="en-US" b="1" i="1" dirty="0" smtClean="0">
                <a:solidFill>
                  <a:schemeClr val="accent6">
                    <a:lumMod val="50000"/>
                  </a:schemeClr>
                </a:solidFill>
                <a:latin typeface="Arial Narrow" pitchFamily="34" charset="0"/>
              </a:rPr>
              <a:t>{</a:t>
            </a:r>
            <a:r>
              <a:rPr lang="en-US" b="1" i="1" dirty="0" smtClean="0">
                <a:solidFill>
                  <a:schemeClr val="accent6">
                    <a:lumMod val="50000"/>
                  </a:schemeClr>
                </a:solidFill>
                <a:latin typeface="Arial Narrow" pitchFamily="34" charset="0"/>
              </a:rPr>
              <a:t>Acts 2:38}</a:t>
            </a:r>
          </a:p>
          <a:p>
            <a:pPr lvl="1">
              <a:spcBef>
                <a:spcPts val="600"/>
              </a:spcBef>
            </a:pPr>
            <a:r>
              <a:rPr lang="en-US" b="1" i="1" dirty="0" smtClean="0">
                <a:solidFill>
                  <a:schemeClr val="accent6">
                    <a:lumMod val="50000"/>
                  </a:schemeClr>
                </a:solidFill>
                <a:latin typeface="Arial Narrow" pitchFamily="34" charset="0"/>
              </a:rPr>
              <a:t>“And now why are you waiting? Arise and be baptized, and </a:t>
            </a:r>
            <a:r>
              <a:rPr lang="en-US" b="1" i="1" u="sng" dirty="0" smtClean="0">
                <a:solidFill>
                  <a:schemeClr val="accent6">
                    <a:lumMod val="50000"/>
                  </a:schemeClr>
                </a:solidFill>
                <a:latin typeface="Arial Narrow" pitchFamily="34" charset="0"/>
              </a:rPr>
              <a:t>wash away your sins</a:t>
            </a:r>
            <a:r>
              <a:rPr lang="en-US" b="1" i="1" dirty="0" smtClean="0">
                <a:solidFill>
                  <a:schemeClr val="accent6">
                    <a:lumMod val="50000"/>
                  </a:schemeClr>
                </a:solidFill>
                <a:latin typeface="Arial Narrow" pitchFamily="34" charset="0"/>
              </a:rPr>
              <a:t>, calling on the </a:t>
            </a:r>
            <a:r>
              <a:rPr lang="en-US" b="1" i="1" u="sng" dirty="0" smtClean="0">
                <a:solidFill>
                  <a:schemeClr val="accent6">
                    <a:lumMod val="50000"/>
                  </a:schemeClr>
                </a:solidFill>
                <a:latin typeface="Arial Narrow" pitchFamily="34" charset="0"/>
              </a:rPr>
              <a:t>name of the Lord</a:t>
            </a:r>
            <a:r>
              <a:rPr lang="en-US" b="1" i="1" dirty="0" smtClean="0">
                <a:solidFill>
                  <a:schemeClr val="accent6">
                    <a:lumMod val="50000"/>
                  </a:schemeClr>
                </a:solidFill>
                <a:latin typeface="Arial Narrow" pitchFamily="34" charset="0"/>
              </a:rPr>
              <a:t>.” {</a:t>
            </a:r>
            <a:r>
              <a:rPr lang="en-US" b="1" i="1" dirty="0" smtClean="0">
                <a:solidFill>
                  <a:schemeClr val="accent6">
                    <a:lumMod val="50000"/>
                  </a:schemeClr>
                </a:solidFill>
                <a:latin typeface="Arial Narrow" pitchFamily="34" charset="0"/>
              </a:rPr>
              <a:t>Acts 22:16}</a:t>
            </a:r>
            <a:endParaRPr lang="en-US" b="1" i="1" dirty="0">
              <a:solidFill>
                <a:schemeClr val="accent6">
                  <a:lumMod val="50000"/>
                </a:schemeClr>
              </a:solidFill>
              <a:latin typeface="Arial Narrow" pitchFamily="34" charset="0"/>
            </a:endParaRPr>
          </a:p>
        </p:txBody>
      </p:sp>
      <p:sp>
        <p:nvSpPr>
          <p:cNvPr id="5" name="Title 1"/>
          <p:cNvSpPr>
            <a:spLocks noGrp="1"/>
          </p:cNvSpPr>
          <p:nvPr>
            <p:ph type="title"/>
          </p:nvPr>
        </p:nvSpPr>
        <p:spPr>
          <a:solidFill>
            <a:srgbClr val="FFFF99">
              <a:alpha val="60000"/>
            </a:srgbClr>
          </a:solidFill>
          <a:ln>
            <a:solidFill>
              <a:schemeClr val="bg2">
                <a:lumMod val="10000"/>
              </a:schemeClr>
            </a:solidFill>
          </a:ln>
        </p:spPr>
        <p:txBody>
          <a:bodyPr/>
          <a:lstStyle/>
          <a:p>
            <a:r>
              <a:rPr lang="en-US" b="1" u="sng" dirty="0" smtClean="0">
                <a:solidFill>
                  <a:schemeClr val="bg2">
                    <a:lumMod val="10000"/>
                  </a:schemeClr>
                </a:solidFill>
                <a:latin typeface="Arial Narrow" pitchFamily="34" charset="0"/>
              </a:rPr>
              <a:t>Is It Really Too Much…</a:t>
            </a:r>
            <a:endParaRPr lang="en-US" b="1" u="sng" dirty="0">
              <a:solidFill>
                <a:schemeClr val="bg2">
                  <a:lumMod val="1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linds(horizontal)">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a:solidFill>
            <a:srgbClr val="FFFF99">
              <a:alpha val="60000"/>
            </a:srgbClr>
          </a:solidFill>
          <a:ln>
            <a:solidFill>
              <a:schemeClr val="bg2">
                <a:lumMod val="10000"/>
              </a:schemeClr>
            </a:solidFill>
          </a:ln>
        </p:spPr>
        <p:txBody>
          <a:bodyPr>
            <a:normAutofit fontScale="90000"/>
          </a:bodyPr>
          <a:lstStyle/>
          <a:p>
            <a:r>
              <a:rPr lang="en-US" b="1" u="sng" dirty="0" smtClean="0">
                <a:solidFill>
                  <a:schemeClr val="bg2">
                    <a:lumMod val="10000"/>
                  </a:schemeClr>
                </a:solidFill>
                <a:latin typeface="Arial" pitchFamily="34" charset="0"/>
                <a:cs typeface="Arial" pitchFamily="34" charset="0"/>
              </a:rPr>
              <a:t>Light Afflictions v</a:t>
            </a:r>
            <a:r>
              <a:rPr lang="en-US" sz="4000" b="1" u="sng" dirty="0" smtClean="0">
                <a:solidFill>
                  <a:schemeClr val="bg2">
                    <a:lumMod val="10000"/>
                  </a:schemeClr>
                </a:solidFill>
                <a:latin typeface="Arial" pitchFamily="34" charset="0"/>
                <a:cs typeface="Arial" pitchFamily="34" charset="0"/>
              </a:rPr>
              <a:t>s</a:t>
            </a:r>
            <a:r>
              <a:rPr lang="en-US" b="1" u="sng" dirty="0" smtClean="0">
                <a:solidFill>
                  <a:schemeClr val="bg2">
                    <a:lumMod val="10000"/>
                  </a:schemeClr>
                </a:solidFill>
                <a:latin typeface="Arial" pitchFamily="34" charset="0"/>
                <a:cs typeface="Arial" pitchFamily="34" charset="0"/>
              </a:rPr>
              <a:t>. Blessings…</a:t>
            </a:r>
            <a:endParaRPr lang="en-US" b="1" u="sng" dirty="0">
              <a:solidFill>
                <a:schemeClr val="bg2">
                  <a:lumMod val="10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953000"/>
          </a:xfrm>
          <a:solidFill>
            <a:srgbClr val="FFFF99">
              <a:alpha val="60000"/>
            </a:srgbClr>
          </a:solidFill>
          <a:ln w="38100">
            <a:solidFill>
              <a:schemeClr val="bg2">
                <a:lumMod val="10000"/>
              </a:schemeClr>
            </a:solidFill>
          </a:ln>
        </p:spPr>
        <p:txBody>
          <a:bodyPr>
            <a:normAutofit/>
          </a:bodyPr>
          <a:lstStyle/>
          <a:p>
            <a:pPr>
              <a:spcBef>
                <a:spcPts val="600"/>
              </a:spcBef>
            </a:pPr>
            <a:r>
              <a:rPr lang="en-US" b="1" dirty="0" smtClean="0">
                <a:solidFill>
                  <a:schemeClr val="bg2">
                    <a:lumMod val="10000"/>
                  </a:schemeClr>
                </a:solidFill>
                <a:latin typeface="Arial Narrow" pitchFamily="34" charset="0"/>
                <a:cs typeface="Arial" pitchFamily="34" charset="0"/>
              </a:rPr>
              <a:t>Temporary difficulties…</a:t>
            </a:r>
          </a:p>
          <a:p>
            <a:pPr lvl="1">
              <a:spcBef>
                <a:spcPts val="600"/>
              </a:spcBef>
            </a:pPr>
            <a:r>
              <a:rPr lang="en-US" b="1" i="1" dirty="0" smtClean="0">
                <a:solidFill>
                  <a:schemeClr val="accent6">
                    <a:lumMod val="50000"/>
                  </a:schemeClr>
                </a:solidFill>
                <a:latin typeface="Arial Narrow" pitchFamily="34" charset="0"/>
                <a:cs typeface="Arial" pitchFamily="34" charset="0"/>
              </a:rPr>
              <a:t>“Blessed be the God and Father of our Lord Jesus Christ, who has </a:t>
            </a:r>
            <a:r>
              <a:rPr lang="en-US" b="1" i="1" u="sng" dirty="0" smtClean="0">
                <a:solidFill>
                  <a:schemeClr val="accent6">
                    <a:lumMod val="50000"/>
                  </a:schemeClr>
                </a:solidFill>
                <a:latin typeface="Arial Narrow" pitchFamily="34" charset="0"/>
                <a:cs typeface="Arial" pitchFamily="34" charset="0"/>
              </a:rPr>
              <a:t>blessed us with every spiritual blessing</a:t>
            </a:r>
            <a:r>
              <a:rPr lang="en-US" b="1" i="1" dirty="0" smtClean="0">
                <a:solidFill>
                  <a:schemeClr val="accent6">
                    <a:lumMod val="50000"/>
                  </a:schemeClr>
                </a:solidFill>
                <a:latin typeface="Arial Narrow" pitchFamily="34" charset="0"/>
                <a:cs typeface="Arial" pitchFamily="34" charset="0"/>
              </a:rPr>
              <a:t> in the heavenly places in Christ, just as He chose us in Him before the foundation of the world, that we should be holy and without blame before Him in love. Having predestined us to </a:t>
            </a:r>
            <a:r>
              <a:rPr lang="en-US" b="1" i="1" u="sng" dirty="0" smtClean="0">
                <a:solidFill>
                  <a:schemeClr val="accent6">
                    <a:lumMod val="50000"/>
                  </a:schemeClr>
                </a:solidFill>
                <a:latin typeface="Arial Narrow" pitchFamily="34" charset="0"/>
                <a:cs typeface="Arial" pitchFamily="34" charset="0"/>
              </a:rPr>
              <a:t>adoption</a:t>
            </a:r>
            <a:r>
              <a:rPr lang="en-US" b="1" i="1" dirty="0" smtClean="0">
                <a:solidFill>
                  <a:schemeClr val="accent6">
                    <a:lumMod val="50000"/>
                  </a:schemeClr>
                </a:solidFill>
                <a:latin typeface="Arial Narrow" pitchFamily="34" charset="0"/>
                <a:cs typeface="Arial" pitchFamily="34" charset="0"/>
              </a:rPr>
              <a:t> as sons by Jesus Christ to Himself, according to the good pleasure of His will</a:t>
            </a:r>
            <a:r>
              <a:rPr lang="en-US" b="1" i="1" dirty="0" smtClean="0">
                <a:solidFill>
                  <a:schemeClr val="accent6">
                    <a:lumMod val="50000"/>
                  </a:schemeClr>
                </a:solidFill>
                <a:latin typeface="Arial Narrow" pitchFamily="34" charset="0"/>
                <a:cs typeface="Arial" pitchFamily="34" charset="0"/>
              </a:rPr>
              <a:t>.” {</a:t>
            </a:r>
            <a:r>
              <a:rPr lang="en-US" b="1" i="1" dirty="0" smtClean="0">
                <a:solidFill>
                  <a:schemeClr val="accent6">
                    <a:lumMod val="50000"/>
                  </a:schemeClr>
                </a:solidFill>
                <a:latin typeface="Arial Narrow" pitchFamily="34" charset="0"/>
                <a:cs typeface="Arial" pitchFamily="34" charset="0"/>
              </a:rPr>
              <a:t>Ephesians 1:3-5}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a:solidFill>
            <a:srgbClr val="FFFF99">
              <a:alpha val="60000"/>
            </a:srgbClr>
          </a:solidFill>
          <a:ln w="38100">
            <a:solidFill>
              <a:schemeClr val="tx1"/>
            </a:solidFill>
          </a:ln>
        </p:spPr>
        <p:txBody>
          <a:bodyPr>
            <a:normAutofit/>
          </a:bodyPr>
          <a:lstStyle/>
          <a:p>
            <a:r>
              <a:rPr lang="en-US" b="1" dirty="0" smtClean="0">
                <a:solidFill>
                  <a:schemeClr val="bg2">
                    <a:lumMod val="10000"/>
                  </a:schemeClr>
                </a:solidFill>
                <a:latin typeface="Arial" pitchFamily="34" charset="0"/>
                <a:cs typeface="Arial" pitchFamily="34" charset="0"/>
              </a:rPr>
              <a:t>Temporary difficulties…</a:t>
            </a:r>
          </a:p>
          <a:p>
            <a:pPr lvl="1">
              <a:spcBef>
                <a:spcPts val="1200"/>
              </a:spcBef>
            </a:pPr>
            <a:r>
              <a:rPr lang="en-US" b="1" i="1" dirty="0" smtClean="0">
                <a:solidFill>
                  <a:schemeClr val="accent6">
                    <a:lumMod val="50000"/>
                  </a:schemeClr>
                </a:solidFill>
                <a:latin typeface="Arial" pitchFamily="34" charset="0"/>
                <a:cs typeface="Arial" pitchFamily="34" charset="0"/>
              </a:rPr>
              <a:t>“To the praise of the glory of His grace, by which He has made us </a:t>
            </a:r>
            <a:r>
              <a:rPr lang="en-US" b="1" i="1" u="sng" dirty="0" smtClean="0">
                <a:solidFill>
                  <a:schemeClr val="accent6">
                    <a:lumMod val="50000"/>
                  </a:schemeClr>
                </a:solidFill>
                <a:latin typeface="Arial" pitchFamily="34" charset="0"/>
                <a:cs typeface="Arial" pitchFamily="34" charset="0"/>
              </a:rPr>
              <a:t>accepted</a:t>
            </a:r>
            <a:r>
              <a:rPr lang="en-US" b="1" i="1" dirty="0" smtClean="0">
                <a:solidFill>
                  <a:schemeClr val="accent6">
                    <a:lumMod val="50000"/>
                  </a:schemeClr>
                </a:solidFill>
                <a:latin typeface="Arial" pitchFamily="34" charset="0"/>
                <a:cs typeface="Arial" pitchFamily="34" charset="0"/>
              </a:rPr>
              <a:t> in the Beloved. In Him we have </a:t>
            </a:r>
            <a:r>
              <a:rPr lang="en-US" b="1" i="1" u="sng" dirty="0" smtClean="0">
                <a:solidFill>
                  <a:schemeClr val="accent6">
                    <a:lumMod val="50000"/>
                  </a:schemeClr>
                </a:solidFill>
                <a:latin typeface="Arial" pitchFamily="34" charset="0"/>
                <a:cs typeface="Arial" pitchFamily="34" charset="0"/>
              </a:rPr>
              <a:t>redemption</a:t>
            </a:r>
            <a:r>
              <a:rPr lang="en-US" b="1" i="1" dirty="0" smtClean="0">
                <a:solidFill>
                  <a:schemeClr val="accent6">
                    <a:lumMod val="50000"/>
                  </a:schemeClr>
                </a:solidFill>
                <a:latin typeface="Arial" pitchFamily="34" charset="0"/>
                <a:cs typeface="Arial" pitchFamily="34" charset="0"/>
              </a:rPr>
              <a:t> through His blood, the </a:t>
            </a:r>
            <a:r>
              <a:rPr lang="en-US" b="1" i="1" u="sng" dirty="0" smtClean="0">
                <a:solidFill>
                  <a:schemeClr val="accent6">
                    <a:lumMod val="50000"/>
                  </a:schemeClr>
                </a:solidFill>
                <a:latin typeface="Arial" pitchFamily="34" charset="0"/>
                <a:cs typeface="Arial" pitchFamily="34" charset="0"/>
              </a:rPr>
              <a:t>forgiveness of sins</a:t>
            </a:r>
            <a:r>
              <a:rPr lang="en-US" b="1" i="1" dirty="0" smtClean="0">
                <a:solidFill>
                  <a:schemeClr val="accent6">
                    <a:lumMod val="50000"/>
                  </a:schemeClr>
                </a:solidFill>
                <a:latin typeface="Arial" pitchFamily="34" charset="0"/>
                <a:cs typeface="Arial" pitchFamily="34" charset="0"/>
              </a:rPr>
              <a:t>, according to the riches of His grace.” {Ephesians 1:6,7}</a:t>
            </a:r>
          </a:p>
        </p:txBody>
      </p:sp>
      <p:sp>
        <p:nvSpPr>
          <p:cNvPr id="5" name="Title 1"/>
          <p:cNvSpPr>
            <a:spLocks noGrp="1"/>
          </p:cNvSpPr>
          <p:nvPr>
            <p:ph type="title"/>
          </p:nvPr>
        </p:nvSpPr>
        <p:spPr>
          <a:solidFill>
            <a:srgbClr val="FFFF99">
              <a:alpha val="60000"/>
            </a:srgbClr>
          </a:solidFill>
          <a:ln>
            <a:solidFill>
              <a:schemeClr val="bg2">
                <a:lumMod val="10000"/>
              </a:schemeClr>
            </a:solidFill>
          </a:ln>
        </p:spPr>
        <p:txBody>
          <a:bodyPr>
            <a:normAutofit fontScale="90000"/>
          </a:bodyPr>
          <a:lstStyle/>
          <a:p>
            <a:r>
              <a:rPr lang="en-US" b="1" u="sng" dirty="0" smtClean="0">
                <a:solidFill>
                  <a:schemeClr val="bg2">
                    <a:lumMod val="10000"/>
                  </a:schemeClr>
                </a:solidFill>
                <a:latin typeface="Arial" pitchFamily="34" charset="0"/>
                <a:cs typeface="Arial" pitchFamily="34" charset="0"/>
              </a:rPr>
              <a:t>Light Afflictions v</a:t>
            </a:r>
            <a:r>
              <a:rPr lang="en-US" sz="4000" b="1" u="sng" dirty="0" smtClean="0">
                <a:solidFill>
                  <a:schemeClr val="bg2">
                    <a:lumMod val="10000"/>
                  </a:schemeClr>
                </a:solidFill>
                <a:latin typeface="Arial" pitchFamily="34" charset="0"/>
                <a:cs typeface="Arial" pitchFamily="34" charset="0"/>
              </a:rPr>
              <a:t>s</a:t>
            </a:r>
            <a:r>
              <a:rPr lang="en-US" b="1" u="sng" dirty="0" smtClean="0">
                <a:solidFill>
                  <a:schemeClr val="bg2">
                    <a:lumMod val="10000"/>
                  </a:schemeClr>
                </a:solidFill>
                <a:latin typeface="Arial" pitchFamily="34" charset="0"/>
                <a:cs typeface="Arial" pitchFamily="34" charset="0"/>
              </a:rPr>
              <a:t>. Blessings…</a:t>
            </a:r>
            <a:endParaRPr lang="en-US" b="1" u="sng" dirty="0">
              <a:solidFill>
                <a:schemeClr val="bg2">
                  <a:lumMod val="1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a:solidFill>
            <a:srgbClr val="FFFF99">
              <a:alpha val="60000"/>
            </a:srgbClr>
          </a:solidFill>
          <a:ln w="38100">
            <a:solidFill>
              <a:schemeClr val="bg2">
                <a:lumMod val="10000"/>
              </a:schemeClr>
            </a:solidFill>
          </a:ln>
        </p:spPr>
        <p:txBody>
          <a:bodyPr>
            <a:normAutofit/>
          </a:bodyPr>
          <a:lstStyle/>
          <a:p>
            <a:pPr>
              <a:spcBef>
                <a:spcPts val="1200"/>
              </a:spcBef>
            </a:pPr>
            <a:r>
              <a:rPr lang="en-US" b="1" dirty="0" smtClean="0">
                <a:solidFill>
                  <a:schemeClr val="bg2">
                    <a:lumMod val="10000"/>
                  </a:schemeClr>
                </a:solidFill>
                <a:latin typeface="Arial" pitchFamily="34" charset="0"/>
                <a:cs typeface="Arial" pitchFamily="34" charset="0"/>
              </a:rPr>
              <a:t>Temporary difficulties…</a:t>
            </a:r>
          </a:p>
          <a:p>
            <a:pPr lvl="1">
              <a:spcBef>
                <a:spcPts val="1200"/>
              </a:spcBef>
            </a:pPr>
            <a:r>
              <a:rPr lang="en-US" b="1" i="1" dirty="0" smtClean="0">
                <a:solidFill>
                  <a:schemeClr val="accent6">
                    <a:lumMod val="50000"/>
                  </a:schemeClr>
                </a:solidFill>
                <a:latin typeface="Arial" pitchFamily="34" charset="0"/>
                <a:cs typeface="Arial" pitchFamily="34" charset="0"/>
              </a:rPr>
              <a:t>“For our </a:t>
            </a:r>
            <a:r>
              <a:rPr lang="en-US" b="1" i="1" u="sng" dirty="0" smtClean="0">
                <a:solidFill>
                  <a:schemeClr val="accent6">
                    <a:lumMod val="50000"/>
                  </a:schemeClr>
                </a:solidFill>
                <a:latin typeface="Arial" pitchFamily="34" charset="0"/>
                <a:cs typeface="Arial" pitchFamily="34" charset="0"/>
              </a:rPr>
              <a:t>light affliction</a:t>
            </a:r>
            <a:r>
              <a:rPr lang="en-US" b="1" i="1" dirty="0" smtClean="0">
                <a:solidFill>
                  <a:schemeClr val="accent6">
                    <a:lumMod val="50000"/>
                  </a:schemeClr>
                </a:solidFill>
                <a:latin typeface="Arial" pitchFamily="34" charset="0"/>
                <a:cs typeface="Arial" pitchFamily="34" charset="0"/>
              </a:rPr>
              <a:t>, which is but for a </a:t>
            </a:r>
            <a:r>
              <a:rPr lang="en-US" b="1" i="1" u="sng" dirty="0" smtClean="0">
                <a:solidFill>
                  <a:schemeClr val="accent6">
                    <a:lumMod val="50000"/>
                  </a:schemeClr>
                </a:solidFill>
                <a:latin typeface="Arial" pitchFamily="34" charset="0"/>
                <a:cs typeface="Arial" pitchFamily="34" charset="0"/>
              </a:rPr>
              <a:t>moment</a:t>
            </a:r>
            <a:r>
              <a:rPr lang="en-US" b="1" i="1" dirty="0" smtClean="0">
                <a:solidFill>
                  <a:schemeClr val="accent6">
                    <a:lumMod val="50000"/>
                  </a:schemeClr>
                </a:solidFill>
                <a:latin typeface="Arial" pitchFamily="34" charset="0"/>
                <a:cs typeface="Arial" pitchFamily="34" charset="0"/>
              </a:rPr>
              <a:t>, is working for us a far more exceeding and eternal weight of glory, while we do not look at the things which are seen, but at the things which are not seen. For the things which are seen are </a:t>
            </a:r>
            <a:r>
              <a:rPr lang="en-US" b="1" i="1" u="sng" dirty="0" smtClean="0">
                <a:solidFill>
                  <a:schemeClr val="accent6">
                    <a:lumMod val="50000"/>
                  </a:schemeClr>
                </a:solidFill>
                <a:latin typeface="Arial" pitchFamily="34" charset="0"/>
                <a:cs typeface="Arial" pitchFamily="34" charset="0"/>
              </a:rPr>
              <a:t>temporary</a:t>
            </a:r>
            <a:r>
              <a:rPr lang="en-US" b="1" i="1" dirty="0" smtClean="0">
                <a:solidFill>
                  <a:schemeClr val="accent6">
                    <a:lumMod val="50000"/>
                  </a:schemeClr>
                </a:solidFill>
                <a:latin typeface="Arial" pitchFamily="34" charset="0"/>
                <a:cs typeface="Arial" pitchFamily="34" charset="0"/>
              </a:rPr>
              <a:t>, but the things which are not seen are </a:t>
            </a:r>
            <a:r>
              <a:rPr lang="en-US" b="1" i="1" u="sng" dirty="0" smtClean="0">
                <a:solidFill>
                  <a:schemeClr val="accent6">
                    <a:lumMod val="50000"/>
                  </a:schemeClr>
                </a:solidFill>
                <a:latin typeface="Arial" pitchFamily="34" charset="0"/>
                <a:cs typeface="Arial" pitchFamily="34" charset="0"/>
              </a:rPr>
              <a:t>eternal</a:t>
            </a:r>
            <a:r>
              <a:rPr lang="en-US" b="1" i="1" dirty="0" smtClean="0">
                <a:solidFill>
                  <a:schemeClr val="accent6">
                    <a:lumMod val="50000"/>
                  </a:schemeClr>
                </a:solidFill>
                <a:latin typeface="Arial" pitchFamily="34" charset="0"/>
                <a:cs typeface="Arial" pitchFamily="34" charset="0"/>
              </a:rPr>
              <a:t>.” {2 Corinthians 4:16,17}</a:t>
            </a:r>
          </a:p>
        </p:txBody>
      </p:sp>
      <p:sp>
        <p:nvSpPr>
          <p:cNvPr id="5" name="Title 1"/>
          <p:cNvSpPr>
            <a:spLocks noGrp="1"/>
          </p:cNvSpPr>
          <p:nvPr>
            <p:ph type="title"/>
          </p:nvPr>
        </p:nvSpPr>
        <p:spPr>
          <a:solidFill>
            <a:srgbClr val="FFFF99">
              <a:alpha val="60000"/>
            </a:srgbClr>
          </a:solidFill>
          <a:ln>
            <a:solidFill>
              <a:schemeClr val="bg2">
                <a:lumMod val="10000"/>
              </a:schemeClr>
            </a:solidFill>
          </a:ln>
        </p:spPr>
        <p:txBody>
          <a:bodyPr>
            <a:normAutofit fontScale="90000"/>
          </a:bodyPr>
          <a:lstStyle/>
          <a:p>
            <a:r>
              <a:rPr lang="en-US" b="1" u="sng" dirty="0" smtClean="0">
                <a:solidFill>
                  <a:schemeClr val="bg2">
                    <a:lumMod val="10000"/>
                  </a:schemeClr>
                </a:solidFill>
                <a:latin typeface="Arial" pitchFamily="34" charset="0"/>
                <a:cs typeface="Arial" pitchFamily="34" charset="0"/>
              </a:rPr>
              <a:t>Light Afflictions v</a:t>
            </a:r>
            <a:r>
              <a:rPr lang="en-US" sz="4000" b="1" u="sng" dirty="0" smtClean="0">
                <a:solidFill>
                  <a:schemeClr val="bg2">
                    <a:lumMod val="10000"/>
                  </a:schemeClr>
                </a:solidFill>
                <a:latin typeface="Arial" pitchFamily="34" charset="0"/>
                <a:cs typeface="Arial" pitchFamily="34" charset="0"/>
              </a:rPr>
              <a:t>s</a:t>
            </a:r>
            <a:r>
              <a:rPr lang="en-US" b="1" u="sng" dirty="0" smtClean="0">
                <a:solidFill>
                  <a:schemeClr val="bg2">
                    <a:lumMod val="10000"/>
                  </a:schemeClr>
                </a:solidFill>
                <a:latin typeface="Arial" pitchFamily="34" charset="0"/>
                <a:cs typeface="Arial" pitchFamily="34" charset="0"/>
              </a:rPr>
              <a:t>. Blessings…</a:t>
            </a:r>
            <a:endParaRPr lang="en-US" b="1" u="sng" dirty="0">
              <a:solidFill>
                <a:schemeClr val="bg2">
                  <a:lumMod val="1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a:solidFill>
            <a:srgbClr val="FFFF99">
              <a:alpha val="60000"/>
            </a:srgbClr>
          </a:solidFill>
          <a:ln w="38100">
            <a:solidFill>
              <a:schemeClr val="bg2">
                <a:lumMod val="10000"/>
              </a:schemeClr>
            </a:solidFill>
          </a:ln>
        </p:spPr>
        <p:txBody>
          <a:bodyPr>
            <a:normAutofit/>
          </a:bodyPr>
          <a:lstStyle/>
          <a:p>
            <a:pPr>
              <a:spcBef>
                <a:spcPts val="1200"/>
              </a:spcBef>
            </a:pPr>
            <a:r>
              <a:rPr lang="en-US" dirty="0" smtClean="0">
                <a:solidFill>
                  <a:schemeClr val="bg2">
                    <a:lumMod val="10000"/>
                  </a:schemeClr>
                </a:solidFill>
                <a:latin typeface="Arial Narrow" pitchFamily="34" charset="0"/>
              </a:rPr>
              <a:t>To worship Him faithfully? </a:t>
            </a:r>
          </a:p>
          <a:p>
            <a:pPr lvl="1">
              <a:spcBef>
                <a:spcPts val="1200"/>
              </a:spcBef>
            </a:pPr>
            <a:r>
              <a:rPr lang="en-US" b="1" i="1" dirty="0" smtClean="0">
                <a:solidFill>
                  <a:schemeClr val="accent6">
                    <a:lumMod val="50000"/>
                  </a:schemeClr>
                </a:solidFill>
                <a:latin typeface="Arial Narrow" pitchFamily="34" charset="0"/>
              </a:rPr>
              <a:t>“But </a:t>
            </a:r>
            <a:r>
              <a:rPr lang="en-US" b="1" i="1" dirty="0" smtClean="0">
                <a:solidFill>
                  <a:schemeClr val="accent6">
                    <a:lumMod val="50000"/>
                  </a:schemeClr>
                </a:solidFill>
                <a:latin typeface="Arial Narrow" pitchFamily="34" charset="0"/>
              </a:rPr>
              <a:t>the hour is coming, and now is, when the true worshipers will worship the Father in spirit and truth; for the Father is seeking such to worship Him. God is Spirit, and those who worship Him must worship in </a:t>
            </a:r>
            <a:r>
              <a:rPr lang="en-US" b="1" i="1" u="sng" dirty="0" smtClean="0">
                <a:solidFill>
                  <a:schemeClr val="accent6">
                    <a:lumMod val="50000"/>
                  </a:schemeClr>
                </a:solidFill>
                <a:latin typeface="Arial Narrow" pitchFamily="34" charset="0"/>
              </a:rPr>
              <a:t>spirit</a:t>
            </a:r>
            <a:r>
              <a:rPr lang="en-US" b="1" i="1" dirty="0" smtClean="0">
                <a:solidFill>
                  <a:schemeClr val="accent6">
                    <a:lumMod val="50000"/>
                  </a:schemeClr>
                </a:solidFill>
                <a:latin typeface="Arial Narrow" pitchFamily="34" charset="0"/>
              </a:rPr>
              <a:t> and </a:t>
            </a:r>
            <a:r>
              <a:rPr lang="en-US" b="1" i="1" u="sng" dirty="0" smtClean="0">
                <a:solidFill>
                  <a:schemeClr val="accent6">
                    <a:lumMod val="50000"/>
                  </a:schemeClr>
                </a:solidFill>
                <a:latin typeface="Arial Narrow" pitchFamily="34" charset="0"/>
              </a:rPr>
              <a:t>truth</a:t>
            </a:r>
            <a:r>
              <a:rPr lang="en-US" b="1" i="1" dirty="0" smtClean="0">
                <a:solidFill>
                  <a:schemeClr val="accent6">
                    <a:lumMod val="50000"/>
                  </a:schemeClr>
                </a:solidFill>
                <a:latin typeface="Arial Narrow" pitchFamily="34" charset="0"/>
              </a:rPr>
              <a:t>."{John 4:23,24}</a:t>
            </a:r>
          </a:p>
          <a:p>
            <a:pPr lvl="2">
              <a:spcBef>
                <a:spcPts val="1200"/>
              </a:spcBef>
            </a:pPr>
            <a:r>
              <a:rPr lang="en-US" b="1" u="sng" dirty="0" smtClean="0">
                <a:solidFill>
                  <a:schemeClr val="bg2">
                    <a:lumMod val="10000"/>
                  </a:schemeClr>
                </a:solidFill>
                <a:latin typeface="Arial Narrow" pitchFamily="34" charset="0"/>
              </a:rPr>
              <a:t>Spirit</a:t>
            </a:r>
            <a:r>
              <a:rPr lang="en-US" b="1" dirty="0" smtClean="0">
                <a:solidFill>
                  <a:schemeClr val="bg2">
                    <a:lumMod val="10000"/>
                  </a:schemeClr>
                </a:solidFill>
                <a:latin typeface="Arial Narrow" pitchFamily="34" charset="0"/>
              </a:rPr>
              <a:t>—involves </a:t>
            </a:r>
            <a:r>
              <a:rPr lang="en-US" b="1" dirty="0" smtClean="0">
                <a:solidFill>
                  <a:schemeClr val="bg2">
                    <a:lumMod val="10000"/>
                  </a:schemeClr>
                </a:solidFill>
                <a:latin typeface="Arial Narrow" pitchFamily="34" charset="0"/>
              </a:rPr>
              <a:t>the heart of the worshipper</a:t>
            </a:r>
          </a:p>
          <a:p>
            <a:pPr lvl="2">
              <a:spcBef>
                <a:spcPts val="1200"/>
              </a:spcBef>
            </a:pPr>
            <a:r>
              <a:rPr lang="en-US" b="1" u="sng" dirty="0" smtClean="0">
                <a:solidFill>
                  <a:schemeClr val="bg2">
                    <a:lumMod val="10000"/>
                  </a:schemeClr>
                </a:solidFill>
                <a:latin typeface="Arial Narrow" pitchFamily="34" charset="0"/>
              </a:rPr>
              <a:t>Truth</a:t>
            </a:r>
            <a:r>
              <a:rPr lang="en-US" b="1" dirty="0" smtClean="0">
                <a:solidFill>
                  <a:schemeClr val="bg2">
                    <a:lumMod val="10000"/>
                  </a:schemeClr>
                </a:solidFill>
                <a:latin typeface="Arial Narrow" pitchFamily="34" charset="0"/>
              </a:rPr>
              <a:t>—the </a:t>
            </a:r>
            <a:r>
              <a:rPr lang="en-US" b="1" dirty="0" smtClean="0">
                <a:solidFill>
                  <a:schemeClr val="bg2">
                    <a:lumMod val="10000"/>
                  </a:schemeClr>
                </a:solidFill>
                <a:latin typeface="Arial Narrow" pitchFamily="34" charset="0"/>
              </a:rPr>
              <a:t>word of God </a:t>
            </a:r>
            <a:r>
              <a:rPr lang="en-US" b="1" dirty="0" smtClean="0">
                <a:solidFill>
                  <a:schemeClr val="bg2">
                    <a:lumMod val="10000"/>
                  </a:schemeClr>
                </a:solidFill>
                <a:latin typeface="Arial Narrow" pitchFamily="34" charset="0"/>
              </a:rPr>
              <a:t>that authorizes </a:t>
            </a:r>
            <a:r>
              <a:rPr lang="en-US" b="1" dirty="0" smtClean="0">
                <a:solidFill>
                  <a:schemeClr val="bg2">
                    <a:lumMod val="10000"/>
                  </a:schemeClr>
                </a:solidFill>
                <a:latin typeface="Arial Narrow" pitchFamily="34" charset="0"/>
              </a:rPr>
              <a:t>the acts</a:t>
            </a:r>
          </a:p>
        </p:txBody>
      </p:sp>
      <p:sp>
        <p:nvSpPr>
          <p:cNvPr id="5" name="Title 1"/>
          <p:cNvSpPr>
            <a:spLocks noGrp="1"/>
          </p:cNvSpPr>
          <p:nvPr>
            <p:ph type="title"/>
          </p:nvPr>
        </p:nvSpPr>
        <p:spPr>
          <a:solidFill>
            <a:srgbClr val="FFFF99">
              <a:alpha val="60000"/>
            </a:srgbClr>
          </a:solidFill>
          <a:ln>
            <a:solidFill>
              <a:schemeClr val="bg2">
                <a:lumMod val="10000"/>
              </a:schemeClr>
            </a:solidFill>
          </a:ln>
        </p:spPr>
        <p:txBody>
          <a:bodyPr/>
          <a:lstStyle/>
          <a:p>
            <a:r>
              <a:rPr lang="en-US" b="1" u="sng" dirty="0" smtClean="0">
                <a:solidFill>
                  <a:schemeClr val="bg2">
                    <a:lumMod val="10000"/>
                  </a:schemeClr>
                </a:solidFill>
                <a:latin typeface="Arial Narrow" pitchFamily="34" charset="0"/>
              </a:rPr>
              <a:t>Is It Really Too Much…</a:t>
            </a:r>
            <a:endParaRPr lang="en-US" b="1" u="sng" dirty="0">
              <a:solidFill>
                <a:schemeClr val="bg2">
                  <a:lumMod val="10000"/>
                </a:schemeClr>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p:cNvPicPr>
            <a:picLocks noChangeAspect="1" noChangeArrowheads="1"/>
          </p:cNvPicPr>
          <p:nvPr/>
        </p:nvPicPr>
        <p:blipFill>
          <a:blip r:embed="rId3" cstate="print">
            <a:duotone>
              <a:prstClr val="black"/>
              <a:srgbClr val="CC9900">
                <a:tint val="45000"/>
                <a:satMod val="400000"/>
              </a:srgbClr>
            </a:duotone>
          </a:blip>
          <a:srcRect/>
          <a:stretch>
            <a:fillRect/>
          </a:stretch>
        </p:blipFill>
        <p:spPr bwMode="auto">
          <a:xfrm>
            <a:off x="2362200" y="1676400"/>
            <a:ext cx="4191000" cy="2740430"/>
          </a:xfrm>
          <a:prstGeom prst="rect">
            <a:avLst/>
          </a:prstGeom>
          <a:solidFill>
            <a:srgbClr val="FFFF99">
              <a:alpha val="60000"/>
            </a:srgbClr>
          </a:solidFill>
          <a:ln>
            <a:solidFill>
              <a:schemeClr val="bg2">
                <a:lumMod val="10000"/>
              </a:schemeClr>
            </a:solidFill>
          </a:ln>
        </p:spPr>
      </p:pic>
      <p:sp>
        <p:nvSpPr>
          <p:cNvPr id="3" name="TextBox 2"/>
          <p:cNvSpPr txBox="1"/>
          <p:nvPr/>
        </p:nvSpPr>
        <p:spPr>
          <a:xfrm>
            <a:off x="304800" y="609600"/>
            <a:ext cx="4114800" cy="769441"/>
          </a:xfrm>
          <a:prstGeom prst="rect">
            <a:avLst/>
          </a:prstGeom>
          <a:solidFill>
            <a:srgbClr val="FFFF99">
              <a:alpha val="60000"/>
            </a:srgbClr>
          </a:solidFill>
          <a:ln w="38100">
            <a:solidFill>
              <a:schemeClr val="bg2">
                <a:lumMod val="10000"/>
              </a:schemeClr>
            </a:solidFill>
          </a:ln>
        </p:spPr>
        <p:txBody>
          <a:bodyPr wrap="square" rtlCol="0">
            <a:spAutoFit/>
          </a:bodyPr>
          <a:lstStyle/>
          <a:p>
            <a:pPr algn="ctr"/>
            <a:r>
              <a:rPr lang="en-US" sz="2400" b="1" dirty="0" smtClean="0">
                <a:solidFill>
                  <a:schemeClr val="bg2">
                    <a:lumMod val="10000"/>
                  </a:schemeClr>
                </a:solidFill>
                <a:latin typeface="Arial Narrow" pitchFamily="34" charset="0"/>
              </a:rPr>
              <a:t>Pray</a:t>
            </a:r>
            <a:r>
              <a:rPr lang="en-US" sz="2400" dirty="0" smtClean="0">
                <a:solidFill>
                  <a:schemeClr val="bg2">
                    <a:lumMod val="10000"/>
                  </a:schemeClr>
                </a:solidFill>
                <a:latin typeface="Arial Narrow" pitchFamily="34" charset="0"/>
              </a:rPr>
              <a:t>—</a:t>
            </a:r>
          </a:p>
          <a:p>
            <a:pPr algn="ctr"/>
            <a:r>
              <a:rPr lang="en-US" sz="2000" b="1" i="1" dirty="0" smtClean="0">
                <a:solidFill>
                  <a:schemeClr val="accent6">
                    <a:lumMod val="50000"/>
                  </a:schemeClr>
                </a:solidFill>
                <a:latin typeface="Arial Narrow" pitchFamily="34" charset="0"/>
              </a:rPr>
              <a:t>1 Corinthians 14:15</a:t>
            </a:r>
            <a:endParaRPr lang="en-US" sz="2000" b="1" i="1" dirty="0">
              <a:solidFill>
                <a:schemeClr val="accent6">
                  <a:lumMod val="50000"/>
                </a:schemeClr>
              </a:solidFill>
              <a:latin typeface="Arial Narrow" pitchFamily="34" charset="0"/>
            </a:endParaRPr>
          </a:p>
        </p:txBody>
      </p:sp>
      <p:sp>
        <p:nvSpPr>
          <p:cNvPr id="4" name="TextBox 3"/>
          <p:cNvSpPr txBox="1"/>
          <p:nvPr/>
        </p:nvSpPr>
        <p:spPr>
          <a:xfrm>
            <a:off x="4724400" y="609600"/>
            <a:ext cx="4114800" cy="769441"/>
          </a:xfrm>
          <a:prstGeom prst="rect">
            <a:avLst/>
          </a:prstGeom>
          <a:solidFill>
            <a:srgbClr val="FFFF99">
              <a:alpha val="60000"/>
            </a:srgbClr>
          </a:solidFill>
          <a:ln w="38100">
            <a:solidFill>
              <a:schemeClr val="bg2">
                <a:lumMod val="10000"/>
              </a:schemeClr>
            </a:solidFill>
          </a:ln>
        </p:spPr>
        <p:txBody>
          <a:bodyPr wrap="square" rtlCol="0">
            <a:spAutoFit/>
          </a:bodyPr>
          <a:lstStyle/>
          <a:p>
            <a:pPr algn="ctr"/>
            <a:r>
              <a:rPr lang="en-US" sz="2400" b="1" dirty="0" smtClean="0">
                <a:solidFill>
                  <a:schemeClr val="bg2">
                    <a:lumMod val="10000"/>
                  </a:schemeClr>
                </a:solidFill>
                <a:latin typeface="Arial Narrow" pitchFamily="34" charset="0"/>
              </a:rPr>
              <a:t>Sing</a:t>
            </a:r>
            <a:r>
              <a:rPr lang="en-US" sz="2400" dirty="0" smtClean="0">
                <a:solidFill>
                  <a:schemeClr val="bg2">
                    <a:lumMod val="10000"/>
                  </a:schemeClr>
                </a:solidFill>
                <a:latin typeface="Arial Narrow" pitchFamily="34" charset="0"/>
              </a:rPr>
              <a:t>—</a:t>
            </a:r>
          </a:p>
          <a:p>
            <a:pPr algn="ctr"/>
            <a:r>
              <a:rPr lang="en-US" sz="2000" b="1" i="1" dirty="0" smtClean="0">
                <a:solidFill>
                  <a:schemeClr val="accent6">
                    <a:lumMod val="50000"/>
                  </a:schemeClr>
                </a:solidFill>
                <a:latin typeface="Arial Narrow" pitchFamily="34" charset="0"/>
              </a:rPr>
              <a:t>Ephesians 5:19</a:t>
            </a:r>
            <a:endParaRPr lang="en-US" sz="2000" b="1" i="1" dirty="0">
              <a:solidFill>
                <a:schemeClr val="accent6">
                  <a:lumMod val="50000"/>
                </a:schemeClr>
              </a:solidFill>
              <a:latin typeface="Arial Narrow" pitchFamily="34" charset="0"/>
            </a:endParaRPr>
          </a:p>
        </p:txBody>
      </p:sp>
      <p:sp>
        <p:nvSpPr>
          <p:cNvPr id="5" name="TextBox 4"/>
          <p:cNvSpPr txBox="1"/>
          <p:nvPr/>
        </p:nvSpPr>
        <p:spPr>
          <a:xfrm>
            <a:off x="228600" y="5410200"/>
            <a:ext cx="4114800" cy="769441"/>
          </a:xfrm>
          <a:prstGeom prst="rect">
            <a:avLst/>
          </a:prstGeom>
          <a:solidFill>
            <a:srgbClr val="FFFF99">
              <a:alpha val="60000"/>
            </a:srgbClr>
          </a:solidFill>
          <a:ln w="38100">
            <a:solidFill>
              <a:schemeClr val="bg2">
                <a:lumMod val="10000"/>
              </a:schemeClr>
            </a:solidFill>
          </a:ln>
        </p:spPr>
        <p:txBody>
          <a:bodyPr wrap="square" rtlCol="0">
            <a:spAutoFit/>
          </a:bodyPr>
          <a:lstStyle/>
          <a:p>
            <a:pPr algn="ctr"/>
            <a:r>
              <a:rPr lang="en-US" sz="2400" b="1" dirty="0" smtClean="0">
                <a:solidFill>
                  <a:schemeClr val="bg2">
                    <a:lumMod val="10000"/>
                  </a:schemeClr>
                </a:solidFill>
                <a:latin typeface="Arial Narrow" pitchFamily="34" charset="0"/>
              </a:rPr>
              <a:t>Lord’s </a:t>
            </a:r>
            <a:r>
              <a:rPr lang="en-US" sz="2400" b="1" dirty="0" smtClean="0">
                <a:solidFill>
                  <a:schemeClr val="bg2">
                    <a:lumMod val="10000"/>
                  </a:schemeClr>
                </a:solidFill>
                <a:latin typeface="Arial Narrow" pitchFamily="34" charset="0"/>
              </a:rPr>
              <a:t>Supper</a:t>
            </a:r>
            <a:r>
              <a:rPr lang="en-US" sz="2400" dirty="0" smtClean="0">
                <a:solidFill>
                  <a:schemeClr val="bg2">
                    <a:lumMod val="10000"/>
                  </a:schemeClr>
                </a:solidFill>
                <a:latin typeface="Arial Narrow" pitchFamily="34" charset="0"/>
              </a:rPr>
              <a:t>—</a:t>
            </a:r>
          </a:p>
          <a:p>
            <a:pPr algn="ctr"/>
            <a:r>
              <a:rPr lang="en-US" sz="2000" b="1" i="1" dirty="0" smtClean="0">
                <a:solidFill>
                  <a:schemeClr val="accent6">
                    <a:lumMod val="50000"/>
                  </a:schemeClr>
                </a:solidFill>
                <a:latin typeface="Arial Narrow" pitchFamily="34" charset="0"/>
              </a:rPr>
              <a:t>Acts 20:7</a:t>
            </a:r>
            <a:endParaRPr lang="en-US" sz="2000" b="1" i="1" dirty="0">
              <a:solidFill>
                <a:schemeClr val="accent6">
                  <a:lumMod val="50000"/>
                </a:schemeClr>
              </a:solidFill>
              <a:latin typeface="Arial Narrow" pitchFamily="34" charset="0"/>
            </a:endParaRPr>
          </a:p>
        </p:txBody>
      </p:sp>
      <p:sp>
        <p:nvSpPr>
          <p:cNvPr id="6" name="TextBox 5"/>
          <p:cNvSpPr txBox="1"/>
          <p:nvPr/>
        </p:nvSpPr>
        <p:spPr>
          <a:xfrm>
            <a:off x="4800600" y="5410200"/>
            <a:ext cx="4114800" cy="769441"/>
          </a:xfrm>
          <a:prstGeom prst="rect">
            <a:avLst/>
          </a:prstGeom>
          <a:solidFill>
            <a:srgbClr val="FFFF99">
              <a:alpha val="60000"/>
            </a:srgbClr>
          </a:solidFill>
          <a:ln w="38100">
            <a:solidFill>
              <a:schemeClr val="bg2">
                <a:lumMod val="10000"/>
              </a:schemeClr>
            </a:solidFill>
          </a:ln>
        </p:spPr>
        <p:txBody>
          <a:bodyPr wrap="square" rtlCol="0">
            <a:spAutoFit/>
          </a:bodyPr>
          <a:lstStyle/>
          <a:p>
            <a:pPr algn="ctr"/>
            <a:r>
              <a:rPr lang="en-US" sz="2400" b="1" dirty="0" smtClean="0">
                <a:solidFill>
                  <a:schemeClr val="bg2">
                    <a:lumMod val="10000"/>
                  </a:schemeClr>
                </a:solidFill>
                <a:latin typeface="Arial Narrow" pitchFamily="34" charset="0"/>
              </a:rPr>
              <a:t>Giving</a:t>
            </a:r>
            <a:r>
              <a:rPr lang="en-US" sz="2400" dirty="0" smtClean="0">
                <a:solidFill>
                  <a:schemeClr val="bg2">
                    <a:lumMod val="10000"/>
                  </a:schemeClr>
                </a:solidFill>
                <a:latin typeface="Arial Narrow" pitchFamily="34" charset="0"/>
              </a:rPr>
              <a:t>—</a:t>
            </a:r>
          </a:p>
          <a:p>
            <a:pPr algn="ctr"/>
            <a:r>
              <a:rPr lang="en-US" sz="2000" b="1" i="1" dirty="0" smtClean="0">
                <a:solidFill>
                  <a:schemeClr val="accent6">
                    <a:lumMod val="50000"/>
                  </a:schemeClr>
                </a:solidFill>
                <a:latin typeface="Arial Narrow" pitchFamily="34" charset="0"/>
              </a:rPr>
              <a:t>1 Corinthians 16:1,2</a:t>
            </a:r>
            <a:endParaRPr lang="en-US" sz="2000" b="1" i="1" dirty="0">
              <a:solidFill>
                <a:schemeClr val="accent6">
                  <a:lumMod val="50000"/>
                </a:schemeClr>
              </a:solidFill>
              <a:latin typeface="Arial Narrow" pitchFamily="34" charset="0"/>
            </a:endParaRPr>
          </a:p>
        </p:txBody>
      </p:sp>
      <p:sp>
        <p:nvSpPr>
          <p:cNvPr id="7" name="TextBox 6"/>
          <p:cNvSpPr txBox="1"/>
          <p:nvPr/>
        </p:nvSpPr>
        <p:spPr>
          <a:xfrm>
            <a:off x="2362200" y="4572000"/>
            <a:ext cx="4114800" cy="769441"/>
          </a:xfrm>
          <a:prstGeom prst="rect">
            <a:avLst/>
          </a:prstGeom>
          <a:solidFill>
            <a:srgbClr val="FFFF99">
              <a:alpha val="60000"/>
            </a:srgbClr>
          </a:solidFill>
          <a:ln w="38100">
            <a:solidFill>
              <a:schemeClr val="bg2">
                <a:lumMod val="10000"/>
              </a:schemeClr>
            </a:solidFill>
          </a:ln>
        </p:spPr>
        <p:txBody>
          <a:bodyPr wrap="square" rtlCol="0">
            <a:spAutoFit/>
          </a:bodyPr>
          <a:lstStyle/>
          <a:p>
            <a:pPr algn="ctr"/>
            <a:r>
              <a:rPr lang="en-US" sz="2400" b="1" dirty="0" smtClean="0">
                <a:solidFill>
                  <a:schemeClr val="bg2">
                    <a:lumMod val="10000"/>
                  </a:schemeClr>
                </a:solidFill>
                <a:latin typeface="Arial" pitchFamily="34" charset="0"/>
                <a:cs typeface="Arial" pitchFamily="34" charset="0"/>
              </a:rPr>
              <a:t>Preaching</a:t>
            </a:r>
            <a:r>
              <a:rPr lang="en-US" sz="2400" dirty="0" smtClean="0">
                <a:solidFill>
                  <a:schemeClr val="bg2">
                    <a:lumMod val="10000"/>
                  </a:schemeClr>
                </a:solidFill>
                <a:latin typeface="Arial" pitchFamily="34" charset="0"/>
                <a:cs typeface="Arial" pitchFamily="34" charset="0"/>
              </a:rPr>
              <a:t>—</a:t>
            </a:r>
            <a:endParaRPr lang="en-US" sz="2400" dirty="0" smtClean="0">
              <a:solidFill>
                <a:schemeClr val="bg2">
                  <a:lumMod val="10000"/>
                </a:schemeClr>
              </a:solidFill>
              <a:latin typeface="Arial" pitchFamily="34" charset="0"/>
              <a:cs typeface="Arial" pitchFamily="34" charset="0"/>
            </a:endParaRPr>
          </a:p>
          <a:p>
            <a:pPr algn="ctr"/>
            <a:r>
              <a:rPr lang="en-US" sz="2000" b="1" i="1" dirty="0" smtClean="0">
                <a:solidFill>
                  <a:schemeClr val="accent6">
                    <a:lumMod val="50000"/>
                  </a:schemeClr>
                </a:solidFill>
                <a:latin typeface="Arial" pitchFamily="34" charset="0"/>
                <a:cs typeface="Arial" pitchFamily="34" charset="0"/>
              </a:rPr>
              <a:t>1 Timothy 4:1,2</a:t>
            </a:r>
            <a:endParaRPr lang="en-US" sz="2000" b="1" i="1" dirty="0">
              <a:solidFill>
                <a:schemeClr val="accent6">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1336</Words>
  <Application>Microsoft Office PowerPoint</Application>
  <PresentationFormat>On-screen Show (4:3)</PresentationFormat>
  <Paragraphs>70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Does the Lord Ask  too Much?</vt:lpstr>
      <vt:lpstr>The Text</vt:lpstr>
      <vt:lpstr>Is It Really Too Much…</vt:lpstr>
      <vt:lpstr>Is It Really Too Much…</vt:lpstr>
      <vt:lpstr>Light Afflictions vs. Blessings…</vt:lpstr>
      <vt:lpstr>Light Afflictions vs. Blessings…</vt:lpstr>
      <vt:lpstr>Light Afflictions vs. Blessings…</vt:lpstr>
      <vt:lpstr>Is It Really Too Much…</vt:lpstr>
      <vt:lpstr>Slide 9</vt:lpstr>
      <vt:lpstr>Is It Too Much to Ask Us to Live Godly Lives?</vt:lpstr>
      <vt:lpstr>Does the Lord Ask  Too Much?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the Lord Ask  Too Much?</dc:title>
  <dc:creator>Keith Greer</dc:creator>
  <cp:lastModifiedBy>Carolyn Rix</cp:lastModifiedBy>
  <cp:revision>12</cp:revision>
  <dcterms:created xsi:type="dcterms:W3CDTF">2009-12-07T15:52:15Z</dcterms:created>
  <dcterms:modified xsi:type="dcterms:W3CDTF">2010-03-15T16:24:19Z</dcterms:modified>
</cp:coreProperties>
</file>