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A8F"/>
    <a:srgbClr val="FFCC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4630" autoAdjust="0"/>
  </p:normalViewPr>
  <p:slideViewPr>
    <p:cSldViewPr>
      <p:cViewPr varScale="1">
        <p:scale>
          <a:sx n="46" d="100"/>
          <a:sy n="46" d="100"/>
        </p:scale>
        <p:origin x="-691"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EE2C6A-6A23-445D-BBB8-2B63D8902F08}" type="datetimeFigureOut">
              <a:rPr lang="en-US" smtClean="0"/>
              <a:pPr/>
              <a:t>3/2/2010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ADBE00-D461-42EB-8281-20743064CC4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Title Slide</a:t>
            </a:r>
            <a:r>
              <a:rPr lang="en-US" dirty="0" smtClean="0"/>
              <a:t>: </a:t>
            </a:r>
            <a:r>
              <a:rPr lang="en-US" b="1" dirty="0" smtClean="0"/>
              <a:t>The Church Metaphorically</a:t>
            </a:r>
            <a:r>
              <a:rPr lang="en-US" dirty="0" smtClean="0"/>
              <a:t>—</a:t>
            </a:r>
            <a:r>
              <a:rPr lang="en-US" b="1" i="1" dirty="0" smtClean="0"/>
              <a:t>Eph.3:10,11</a:t>
            </a:r>
            <a:r>
              <a:rPr lang="en-US" dirty="0" smtClean="0"/>
              <a:t>—</a:t>
            </a:r>
            <a:r>
              <a:rPr lang="en-US" u="sng" dirty="0" smtClean="0"/>
              <a:t>Metaphor</a:t>
            </a:r>
            <a:r>
              <a:rPr lang="en-US" dirty="0" smtClean="0"/>
              <a:t>—”</a:t>
            </a:r>
            <a:r>
              <a:rPr lang="en-US" b="1" i="1" dirty="0" smtClean="0"/>
              <a:t>a figure of speech in which a word or phrase that ordinarily designates one thing is used to designate another, thus making an implicit comparison;</a:t>
            </a:r>
            <a:r>
              <a:rPr lang="en-US" b="1" i="1" baseline="0" dirty="0" smtClean="0"/>
              <a:t> one thing as conceived as representing another; a symbol.”</a:t>
            </a:r>
            <a:endParaRPr lang="en-US" b="1" i="1" dirty="0"/>
          </a:p>
        </p:txBody>
      </p:sp>
      <p:sp>
        <p:nvSpPr>
          <p:cNvPr id="4" name="Slide Number Placeholder 3"/>
          <p:cNvSpPr>
            <a:spLocks noGrp="1"/>
          </p:cNvSpPr>
          <p:nvPr>
            <p:ph type="sldNum" sz="quarter" idx="10"/>
          </p:nvPr>
        </p:nvSpPr>
        <p:spPr/>
        <p:txBody>
          <a:bodyPr/>
          <a:lstStyle/>
          <a:p>
            <a:fld id="{85ADBE00-D461-42EB-8281-20743064CC48}"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Church </a:t>
            </a:r>
            <a:r>
              <a:rPr lang="en-US" dirty="0" smtClean="0"/>
              <a:t>–</a:t>
            </a:r>
            <a:r>
              <a:rPr lang="en-US" b="1" dirty="0" smtClean="0"/>
              <a:t>A Building</a:t>
            </a:r>
            <a:r>
              <a:rPr lang="en-US" baseline="0" dirty="0" smtClean="0"/>
              <a:t>. </a:t>
            </a:r>
            <a:endParaRPr lang="en-US" baseline="0" dirty="0" smtClean="0"/>
          </a:p>
          <a:p>
            <a:r>
              <a:rPr lang="en-US" baseline="0" dirty="0" smtClean="0"/>
              <a:t>Formed </a:t>
            </a:r>
            <a:r>
              <a:rPr lang="en-US" baseline="0" dirty="0" smtClean="0"/>
              <a:t>of various materials. </a:t>
            </a:r>
            <a:endParaRPr lang="en-US" baseline="0" dirty="0" smtClean="0"/>
          </a:p>
          <a:p>
            <a:r>
              <a:rPr lang="en-US" baseline="0" dirty="0" smtClean="0"/>
              <a:t>(</a:t>
            </a:r>
            <a:r>
              <a:rPr lang="en-US" baseline="0" dirty="0" smtClean="0"/>
              <a:t>1) All are invited to become part of this wonderful building. (</a:t>
            </a:r>
            <a:r>
              <a:rPr lang="en-US" b="1" baseline="0" dirty="0" smtClean="0"/>
              <a:t>Matthew 11:28-30</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85ADBE00-D461-42EB-8281-20743064CC48}"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Church </a:t>
            </a:r>
            <a:r>
              <a:rPr lang="en-US" dirty="0" smtClean="0"/>
              <a:t>–</a:t>
            </a:r>
            <a:r>
              <a:rPr lang="en-US" b="1" dirty="0" smtClean="0"/>
              <a:t>A Building</a:t>
            </a:r>
            <a:r>
              <a:rPr lang="en-US" baseline="0" dirty="0" smtClean="0"/>
              <a:t>. </a:t>
            </a:r>
            <a:endParaRPr lang="en-US" baseline="0" dirty="0" smtClean="0"/>
          </a:p>
          <a:p>
            <a:r>
              <a:rPr lang="en-US" baseline="0" dirty="0" smtClean="0"/>
              <a:t>Formed </a:t>
            </a:r>
            <a:r>
              <a:rPr lang="en-US" baseline="0" dirty="0" smtClean="0"/>
              <a:t>of various materials. </a:t>
            </a:r>
            <a:endParaRPr lang="en-US" baseline="0" dirty="0" smtClean="0"/>
          </a:p>
          <a:p>
            <a:r>
              <a:rPr lang="en-US" baseline="0" dirty="0" smtClean="0"/>
              <a:t>(</a:t>
            </a:r>
            <a:r>
              <a:rPr lang="en-US" baseline="0" dirty="0" smtClean="0"/>
              <a:t>1) Living stones. (</a:t>
            </a:r>
            <a:r>
              <a:rPr lang="en-US" b="1" baseline="0" dirty="0" smtClean="0"/>
              <a:t>1 Pet.2:5</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85ADBE00-D461-42EB-8281-20743064CC48}"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Church </a:t>
            </a:r>
            <a:r>
              <a:rPr lang="en-US" dirty="0" smtClean="0"/>
              <a:t>–</a:t>
            </a:r>
            <a:r>
              <a:rPr lang="en-US" b="1" dirty="0" smtClean="0"/>
              <a:t>A Building</a:t>
            </a:r>
            <a:r>
              <a:rPr lang="en-US" baseline="0" dirty="0" smtClean="0"/>
              <a:t>. </a:t>
            </a:r>
            <a:endParaRPr lang="en-US" baseline="0" dirty="0" smtClean="0"/>
          </a:p>
          <a:p>
            <a:r>
              <a:rPr lang="en-US" baseline="0" dirty="0" smtClean="0"/>
              <a:t>Formed </a:t>
            </a:r>
            <a:r>
              <a:rPr lang="en-US" baseline="0" dirty="0" smtClean="0"/>
              <a:t>of various materials. </a:t>
            </a:r>
            <a:endParaRPr lang="en-US" baseline="0" dirty="0" smtClean="0"/>
          </a:p>
          <a:p>
            <a:r>
              <a:rPr lang="en-US" baseline="0" dirty="0" smtClean="0"/>
              <a:t>(</a:t>
            </a:r>
            <a:r>
              <a:rPr lang="en-US" baseline="0" dirty="0" smtClean="0"/>
              <a:t>1) Perfectly matched and fit together. (</a:t>
            </a:r>
            <a:r>
              <a:rPr lang="en-US" b="1" baseline="0" dirty="0" smtClean="0"/>
              <a:t>Eph.2:21,22</a:t>
            </a:r>
            <a:r>
              <a:rPr lang="en-US" baseline="0" dirty="0" smtClean="0"/>
              <a:t>)  Also becoming a habitation of God with His people.</a:t>
            </a:r>
            <a:endParaRPr lang="en-US" dirty="0"/>
          </a:p>
        </p:txBody>
      </p:sp>
      <p:sp>
        <p:nvSpPr>
          <p:cNvPr id="4" name="Slide Number Placeholder 3"/>
          <p:cNvSpPr>
            <a:spLocks noGrp="1"/>
          </p:cNvSpPr>
          <p:nvPr>
            <p:ph type="sldNum" sz="quarter" idx="10"/>
          </p:nvPr>
        </p:nvSpPr>
        <p:spPr/>
        <p:txBody>
          <a:bodyPr/>
          <a:lstStyle/>
          <a:p>
            <a:fld id="{85ADBE00-D461-42EB-8281-20743064CC48}"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Church </a:t>
            </a:r>
            <a:r>
              <a:rPr lang="en-US" dirty="0" smtClean="0"/>
              <a:t>–</a:t>
            </a:r>
            <a:r>
              <a:rPr lang="en-US" b="1" dirty="0" smtClean="0"/>
              <a:t>A Building</a:t>
            </a:r>
            <a:r>
              <a:rPr lang="en-US" baseline="0" dirty="0" smtClean="0"/>
              <a:t>. </a:t>
            </a:r>
            <a:endParaRPr lang="en-US" baseline="0" dirty="0" smtClean="0"/>
          </a:p>
          <a:p>
            <a:r>
              <a:rPr lang="en-US" baseline="0" dirty="0" smtClean="0"/>
              <a:t>Formed </a:t>
            </a:r>
            <a:r>
              <a:rPr lang="en-US" baseline="0" dirty="0" smtClean="0"/>
              <a:t>of various materials. </a:t>
            </a:r>
            <a:endParaRPr lang="en-US" baseline="0" dirty="0" smtClean="0"/>
          </a:p>
          <a:p>
            <a:r>
              <a:rPr lang="en-US" baseline="0" dirty="0" smtClean="0"/>
              <a:t>(</a:t>
            </a:r>
            <a:r>
              <a:rPr lang="en-US" baseline="0" dirty="0" smtClean="0"/>
              <a:t>1) Anchored to the Rock. (</a:t>
            </a:r>
            <a:r>
              <a:rPr lang="en-US" b="1" baseline="0" dirty="0" smtClean="0"/>
              <a:t>Eph.2:20</a:t>
            </a:r>
            <a:r>
              <a:rPr lang="en-US" baseline="0" dirty="0" smtClean="0"/>
              <a:t>)  </a:t>
            </a:r>
            <a:r>
              <a:rPr lang="en-US" baseline="0" dirty="0" smtClean="0"/>
              <a:t>Built </a:t>
            </a:r>
            <a:r>
              <a:rPr lang="en-US" baseline="0" dirty="0" smtClean="0"/>
              <a:t>on the support of the Lord </a:t>
            </a:r>
            <a:r>
              <a:rPr lang="en-US" baseline="0" dirty="0" smtClean="0"/>
              <a:t>Himself.</a:t>
            </a:r>
            <a:endParaRPr lang="en-US" dirty="0"/>
          </a:p>
        </p:txBody>
      </p:sp>
      <p:sp>
        <p:nvSpPr>
          <p:cNvPr id="4" name="Slide Number Placeholder 3"/>
          <p:cNvSpPr>
            <a:spLocks noGrp="1"/>
          </p:cNvSpPr>
          <p:nvPr>
            <p:ph type="sldNum" sz="quarter" idx="10"/>
          </p:nvPr>
        </p:nvSpPr>
        <p:spPr/>
        <p:txBody>
          <a:bodyPr/>
          <a:lstStyle/>
          <a:p>
            <a:fld id="{85ADBE00-D461-42EB-8281-20743064CC48}"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Church </a:t>
            </a:r>
            <a:r>
              <a:rPr lang="en-US" dirty="0" smtClean="0"/>
              <a:t>–</a:t>
            </a:r>
            <a:r>
              <a:rPr lang="en-US" b="1" dirty="0" smtClean="0"/>
              <a:t>A Body</a:t>
            </a:r>
            <a:r>
              <a:rPr lang="en-US" baseline="0" dirty="0" smtClean="0"/>
              <a:t>. </a:t>
            </a:r>
            <a:endParaRPr lang="en-US" baseline="0" dirty="0" smtClean="0"/>
          </a:p>
          <a:p>
            <a:r>
              <a:rPr lang="en-US" baseline="0" dirty="0" smtClean="0"/>
              <a:t>Unity </a:t>
            </a:r>
            <a:r>
              <a:rPr lang="en-US" baseline="0" dirty="0" smtClean="0"/>
              <a:t>and </a:t>
            </a:r>
            <a:r>
              <a:rPr lang="en-US" baseline="0" dirty="0" smtClean="0"/>
              <a:t>fellowship. </a:t>
            </a:r>
          </a:p>
          <a:p>
            <a:r>
              <a:rPr lang="en-US" baseline="0" dirty="0" smtClean="0"/>
              <a:t>(</a:t>
            </a:r>
            <a:r>
              <a:rPr lang="en-US" baseline="0" dirty="0" smtClean="0"/>
              <a:t>1) Relation of Christ to the church—the head. (</a:t>
            </a:r>
            <a:r>
              <a:rPr lang="en-US" b="1" baseline="0" dirty="0" smtClean="0"/>
              <a:t>Col.1:18</a:t>
            </a:r>
            <a:r>
              <a:rPr lang="en-US" baseline="0" dirty="0" smtClean="0"/>
              <a:t>) </a:t>
            </a:r>
            <a:r>
              <a:rPr lang="en-US" baseline="0" dirty="0" smtClean="0"/>
              <a:t>He is head of all things to </a:t>
            </a:r>
            <a:r>
              <a:rPr lang="en-US" baseline="0" dirty="0" smtClean="0"/>
              <a:t>the church.</a:t>
            </a:r>
            <a:endParaRPr lang="en-US" dirty="0"/>
          </a:p>
        </p:txBody>
      </p:sp>
      <p:sp>
        <p:nvSpPr>
          <p:cNvPr id="4" name="Slide Number Placeholder 3"/>
          <p:cNvSpPr>
            <a:spLocks noGrp="1"/>
          </p:cNvSpPr>
          <p:nvPr>
            <p:ph type="sldNum" sz="quarter" idx="10"/>
          </p:nvPr>
        </p:nvSpPr>
        <p:spPr/>
        <p:txBody>
          <a:bodyPr/>
          <a:lstStyle/>
          <a:p>
            <a:fld id="{85ADBE00-D461-42EB-8281-20743064CC48}"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a:t>
            </a:r>
            <a:r>
              <a:rPr lang="en-US" b="1" dirty="0" smtClean="0"/>
              <a:t>Church</a:t>
            </a:r>
            <a:r>
              <a:rPr lang="en-US" dirty="0" smtClean="0"/>
              <a:t>–</a:t>
            </a:r>
            <a:r>
              <a:rPr lang="en-US" b="1" dirty="0" smtClean="0"/>
              <a:t>A </a:t>
            </a:r>
            <a:r>
              <a:rPr lang="en-US" b="1" dirty="0" smtClean="0"/>
              <a:t>Body</a:t>
            </a:r>
            <a:r>
              <a:rPr lang="en-US" baseline="0" dirty="0" smtClean="0"/>
              <a:t>. </a:t>
            </a:r>
            <a:endParaRPr lang="en-US" baseline="0" dirty="0" smtClean="0"/>
          </a:p>
          <a:p>
            <a:r>
              <a:rPr lang="en-US" baseline="0" dirty="0" smtClean="0"/>
              <a:t>Unity </a:t>
            </a:r>
            <a:r>
              <a:rPr lang="en-US" baseline="0" dirty="0" smtClean="0"/>
              <a:t>and Fellowship. </a:t>
            </a:r>
            <a:endParaRPr lang="en-US" baseline="0" dirty="0" smtClean="0"/>
          </a:p>
          <a:p>
            <a:r>
              <a:rPr lang="en-US" baseline="0" dirty="0" smtClean="0"/>
              <a:t>(</a:t>
            </a:r>
            <a:r>
              <a:rPr lang="en-US" baseline="0" dirty="0" smtClean="0"/>
              <a:t>1) </a:t>
            </a:r>
            <a:r>
              <a:rPr lang="en-US" baseline="0" dirty="0" smtClean="0"/>
              <a:t>Christ’s relation to </a:t>
            </a:r>
            <a:r>
              <a:rPr lang="en-US" baseline="0" dirty="0" smtClean="0"/>
              <a:t>Christians—their Savior. (</a:t>
            </a:r>
            <a:r>
              <a:rPr lang="en-US" b="1" baseline="0" dirty="0" smtClean="0"/>
              <a:t>Eph.5:23</a:t>
            </a:r>
            <a:r>
              <a:rPr lang="en-US" baseline="0" dirty="0" smtClean="0"/>
              <a:t>)  He saved them from their sins! (</a:t>
            </a:r>
            <a:r>
              <a:rPr lang="en-US" b="1" baseline="0" dirty="0" smtClean="0"/>
              <a:t>Eph.1:7</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85ADBE00-D461-42EB-8281-20743064CC48}"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Church </a:t>
            </a:r>
            <a:r>
              <a:rPr lang="en-US" dirty="0" smtClean="0"/>
              <a:t>–</a:t>
            </a:r>
            <a:r>
              <a:rPr lang="en-US" b="1" dirty="0" smtClean="0"/>
              <a:t>A Body</a:t>
            </a:r>
            <a:r>
              <a:rPr lang="en-US" baseline="0" dirty="0" smtClean="0"/>
              <a:t>. </a:t>
            </a:r>
            <a:endParaRPr lang="en-US" baseline="0" dirty="0" smtClean="0"/>
          </a:p>
          <a:p>
            <a:r>
              <a:rPr lang="en-US" baseline="0" dirty="0" smtClean="0"/>
              <a:t>Unity </a:t>
            </a:r>
            <a:r>
              <a:rPr lang="en-US" baseline="0" dirty="0" smtClean="0"/>
              <a:t>and Fellowship. </a:t>
            </a:r>
            <a:endParaRPr lang="en-US" baseline="0" dirty="0" smtClean="0"/>
          </a:p>
          <a:p>
            <a:r>
              <a:rPr lang="en-US" baseline="0" dirty="0" smtClean="0"/>
              <a:t>(</a:t>
            </a:r>
            <a:r>
              <a:rPr lang="en-US" baseline="0" dirty="0" smtClean="0"/>
              <a:t>1) </a:t>
            </a:r>
            <a:r>
              <a:rPr lang="en-US" baseline="0" dirty="0" smtClean="0"/>
              <a:t>Christians’ relation to </a:t>
            </a:r>
            <a:r>
              <a:rPr lang="en-US" baseline="0" dirty="0" smtClean="0"/>
              <a:t>one </a:t>
            </a:r>
            <a:r>
              <a:rPr lang="en-US" baseline="0" dirty="0" smtClean="0"/>
              <a:t>another—members</a:t>
            </a:r>
            <a:r>
              <a:rPr lang="en-US" baseline="0" dirty="0" smtClean="0"/>
              <a:t>. (</a:t>
            </a:r>
            <a:r>
              <a:rPr lang="en-US" b="1" baseline="0" dirty="0" smtClean="0"/>
              <a:t>Rom.12:5</a:t>
            </a:r>
            <a:r>
              <a:rPr lang="en-US" baseline="0" dirty="0" smtClean="0"/>
              <a:t>)  Members of the same spiritual </a:t>
            </a:r>
            <a:r>
              <a:rPr lang="en-US" baseline="0" dirty="0" smtClean="0"/>
              <a:t>body—one </a:t>
            </a:r>
            <a:r>
              <a:rPr lang="en-US" baseline="0" dirty="0" smtClean="0"/>
              <a:t>Head—many members. </a:t>
            </a:r>
            <a:endParaRPr lang="en-US" dirty="0"/>
          </a:p>
        </p:txBody>
      </p:sp>
      <p:sp>
        <p:nvSpPr>
          <p:cNvPr id="4" name="Slide Number Placeholder 3"/>
          <p:cNvSpPr>
            <a:spLocks noGrp="1"/>
          </p:cNvSpPr>
          <p:nvPr>
            <p:ph type="sldNum" sz="quarter" idx="10"/>
          </p:nvPr>
        </p:nvSpPr>
        <p:spPr/>
        <p:txBody>
          <a:bodyPr/>
          <a:lstStyle/>
          <a:p>
            <a:fld id="{85ADBE00-D461-42EB-8281-20743064CC48}"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a:t>
            </a:r>
            <a:r>
              <a:rPr lang="en-US" b="1" dirty="0" smtClean="0"/>
              <a:t>Church</a:t>
            </a:r>
            <a:r>
              <a:rPr lang="en-US" dirty="0" smtClean="0"/>
              <a:t>–</a:t>
            </a:r>
            <a:r>
              <a:rPr lang="en-US" b="1" dirty="0" smtClean="0"/>
              <a:t>A </a:t>
            </a:r>
            <a:r>
              <a:rPr lang="en-US" b="1" dirty="0" smtClean="0"/>
              <a:t>Body</a:t>
            </a:r>
            <a:r>
              <a:rPr lang="en-US" baseline="0" dirty="0" smtClean="0"/>
              <a:t>. </a:t>
            </a:r>
            <a:endParaRPr lang="en-US" baseline="0" dirty="0" smtClean="0"/>
          </a:p>
          <a:p>
            <a:r>
              <a:rPr lang="en-US" baseline="0" dirty="0" smtClean="0"/>
              <a:t>Unity </a:t>
            </a:r>
            <a:r>
              <a:rPr lang="en-US" baseline="0" dirty="0" smtClean="0"/>
              <a:t>and Fellowship. This unity is clearly pointed out in </a:t>
            </a:r>
            <a:r>
              <a:rPr lang="en-US" b="1" baseline="0" dirty="0" smtClean="0"/>
              <a:t>1 Cor.12:11-31</a:t>
            </a:r>
            <a:r>
              <a:rPr lang="en-US" baseline="0" dirty="0" smtClean="0"/>
              <a:t>… </a:t>
            </a:r>
            <a:endParaRPr lang="en-US" baseline="0" dirty="0" smtClean="0"/>
          </a:p>
          <a:p>
            <a:r>
              <a:rPr lang="en-US" baseline="0" dirty="0" smtClean="0"/>
              <a:t>(</a:t>
            </a:r>
            <a:r>
              <a:rPr lang="en-US" baseline="0" dirty="0" smtClean="0"/>
              <a:t>1) Common </a:t>
            </a:r>
            <a:r>
              <a:rPr lang="en-US" baseline="0" dirty="0" smtClean="0"/>
              <a:t>entrance—(</a:t>
            </a:r>
            <a:r>
              <a:rPr lang="en-US" b="1" baseline="0" dirty="0" smtClean="0"/>
              <a:t>1 Cor.12:13</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85ADBE00-D461-42EB-8281-20743064CC48}"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a:t>
            </a:r>
            <a:r>
              <a:rPr lang="en-US" b="1" dirty="0" smtClean="0"/>
              <a:t>Church</a:t>
            </a:r>
            <a:r>
              <a:rPr lang="en-US" dirty="0" smtClean="0"/>
              <a:t>–</a:t>
            </a:r>
            <a:r>
              <a:rPr lang="en-US" b="1" dirty="0" smtClean="0"/>
              <a:t>A </a:t>
            </a:r>
            <a:r>
              <a:rPr lang="en-US" b="1" dirty="0" smtClean="0"/>
              <a:t>Body</a:t>
            </a:r>
            <a:r>
              <a:rPr lang="en-US" baseline="0" dirty="0" smtClean="0"/>
              <a:t>. </a:t>
            </a:r>
            <a:endParaRPr lang="en-US" baseline="0" dirty="0" smtClean="0"/>
          </a:p>
          <a:p>
            <a:r>
              <a:rPr lang="en-US" baseline="0" dirty="0" smtClean="0"/>
              <a:t>Unity </a:t>
            </a:r>
            <a:r>
              <a:rPr lang="en-US" baseline="0" dirty="0" smtClean="0"/>
              <a:t>and </a:t>
            </a:r>
            <a:r>
              <a:rPr lang="en-US" baseline="0" dirty="0" smtClean="0"/>
              <a:t>fellowship. </a:t>
            </a:r>
            <a:r>
              <a:rPr lang="en-US" baseline="0" dirty="0" smtClean="0"/>
              <a:t>This unity is clearly pointed out in </a:t>
            </a:r>
            <a:r>
              <a:rPr lang="en-US" b="1" baseline="0" dirty="0" smtClean="0"/>
              <a:t>1 Cor.12:11-31</a:t>
            </a:r>
            <a:r>
              <a:rPr lang="en-US" baseline="0" dirty="0" smtClean="0"/>
              <a:t>… </a:t>
            </a:r>
            <a:endParaRPr lang="en-US" baseline="0" dirty="0" smtClean="0"/>
          </a:p>
          <a:p>
            <a:r>
              <a:rPr lang="en-US" baseline="0" dirty="0" smtClean="0"/>
              <a:t>(</a:t>
            </a:r>
            <a:r>
              <a:rPr lang="en-US" baseline="0" dirty="0" smtClean="0"/>
              <a:t>2) Each part has a </a:t>
            </a:r>
            <a:r>
              <a:rPr lang="en-US" baseline="0" dirty="0" smtClean="0"/>
              <a:t>function (</a:t>
            </a:r>
            <a:r>
              <a:rPr lang="en-US" b="1" baseline="0" dirty="0" smtClean="0"/>
              <a:t>1 </a:t>
            </a:r>
            <a:r>
              <a:rPr lang="en-US" b="1" baseline="0" dirty="0" smtClean="0"/>
              <a:t>Cor.12:17</a:t>
            </a:r>
            <a:r>
              <a:rPr lang="en-US" baseline="0" dirty="0" smtClean="0"/>
              <a:t>). Context in </a:t>
            </a:r>
            <a:r>
              <a:rPr lang="en-US" i="1" baseline="0" dirty="0" smtClean="0"/>
              <a:t>verses 14-22</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85ADBE00-D461-42EB-8281-20743064CC48}"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Church </a:t>
            </a:r>
            <a:r>
              <a:rPr lang="en-US" dirty="0" smtClean="0"/>
              <a:t>–</a:t>
            </a:r>
            <a:r>
              <a:rPr lang="en-US" b="1" dirty="0" smtClean="0"/>
              <a:t>A Body</a:t>
            </a:r>
            <a:r>
              <a:rPr lang="en-US" baseline="0" dirty="0" smtClean="0"/>
              <a:t>. </a:t>
            </a:r>
            <a:endParaRPr lang="en-US" baseline="0" dirty="0" smtClean="0"/>
          </a:p>
          <a:p>
            <a:r>
              <a:rPr lang="en-US" baseline="0" dirty="0" smtClean="0"/>
              <a:t>Unity </a:t>
            </a:r>
            <a:r>
              <a:rPr lang="en-US" baseline="0" dirty="0" smtClean="0"/>
              <a:t>and Fellowship. This unity is clearly pointed out in </a:t>
            </a:r>
            <a:r>
              <a:rPr lang="en-US" b="1" baseline="0" dirty="0" smtClean="0"/>
              <a:t>1 Cor.12:11-31</a:t>
            </a:r>
            <a:r>
              <a:rPr lang="en-US" baseline="0" dirty="0" smtClean="0"/>
              <a:t>… </a:t>
            </a:r>
            <a:endParaRPr lang="en-US" baseline="0" dirty="0" smtClean="0"/>
          </a:p>
          <a:p>
            <a:r>
              <a:rPr lang="en-US" baseline="0" dirty="0" smtClean="0"/>
              <a:t>(</a:t>
            </a:r>
            <a:r>
              <a:rPr lang="en-US" baseline="0" dirty="0" smtClean="0"/>
              <a:t>3) The </a:t>
            </a:r>
            <a:r>
              <a:rPr lang="en-US" baseline="0" dirty="0" smtClean="0"/>
              <a:t>harmony of </a:t>
            </a:r>
            <a:r>
              <a:rPr lang="en-US" baseline="0" dirty="0" smtClean="0"/>
              <a:t>the </a:t>
            </a:r>
            <a:r>
              <a:rPr lang="en-US" baseline="0" dirty="0" smtClean="0"/>
              <a:t>body (</a:t>
            </a:r>
            <a:r>
              <a:rPr lang="en-US" b="1" baseline="0" dirty="0" smtClean="0"/>
              <a:t>1 </a:t>
            </a:r>
            <a:r>
              <a:rPr lang="en-US" b="1" baseline="0" dirty="0" smtClean="0"/>
              <a:t>Cor.12:25-27</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85ADBE00-D461-42EB-8281-20743064CC48}"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Church </a:t>
            </a:r>
            <a:r>
              <a:rPr lang="en-US" dirty="0" smtClean="0"/>
              <a:t>–</a:t>
            </a:r>
            <a:r>
              <a:rPr lang="en-US" b="1" dirty="0" smtClean="0"/>
              <a:t>Greater Than</a:t>
            </a:r>
            <a:r>
              <a:rPr lang="en-US" b="1" baseline="0" dirty="0" smtClean="0"/>
              <a:t> all Human Institutions</a:t>
            </a:r>
            <a:r>
              <a:rPr lang="en-US" baseline="0" dirty="0" smtClean="0"/>
              <a:t>. </a:t>
            </a:r>
            <a:endParaRPr lang="en-US" baseline="0" dirty="0" smtClean="0"/>
          </a:p>
          <a:p>
            <a:r>
              <a:rPr lang="en-US" baseline="0" dirty="0" smtClean="0"/>
              <a:t>(</a:t>
            </a:r>
            <a:r>
              <a:rPr lang="en-US" baseline="0" dirty="0" smtClean="0"/>
              <a:t>1) Because of its author—</a:t>
            </a:r>
            <a:r>
              <a:rPr lang="en-US" b="1" baseline="0" dirty="0" smtClean="0"/>
              <a:t>Eph.3:11</a:t>
            </a:r>
            <a:r>
              <a:rPr lang="en-US" baseline="0" dirty="0" smtClean="0"/>
              <a:t>—planned before </a:t>
            </a:r>
            <a:r>
              <a:rPr lang="en-US" baseline="0" dirty="0" smtClean="0"/>
              <a:t>the Creation!</a:t>
            </a:r>
            <a:endParaRPr lang="en-US" dirty="0"/>
          </a:p>
        </p:txBody>
      </p:sp>
      <p:sp>
        <p:nvSpPr>
          <p:cNvPr id="4" name="Slide Number Placeholder 3"/>
          <p:cNvSpPr>
            <a:spLocks noGrp="1"/>
          </p:cNvSpPr>
          <p:nvPr>
            <p:ph type="sldNum" sz="quarter" idx="10"/>
          </p:nvPr>
        </p:nvSpPr>
        <p:spPr/>
        <p:txBody>
          <a:bodyPr/>
          <a:lstStyle/>
          <a:p>
            <a:fld id="{85ADBE00-D461-42EB-8281-20743064CC48}"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Church </a:t>
            </a:r>
            <a:r>
              <a:rPr lang="en-US" dirty="0" smtClean="0"/>
              <a:t>–</a:t>
            </a:r>
            <a:r>
              <a:rPr lang="en-US" b="1" dirty="0" smtClean="0"/>
              <a:t>A Body</a:t>
            </a:r>
            <a:r>
              <a:rPr lang="en-US" baseline="0" dirty="0" smtClean="0"/>
              <a:t>. </a:t>
            </a:r>
            <a:endParaRPr lang="en-US" baseline="0" dirty="0" smtClean="0"/>
          </a:p>
          <a:p>
            <a:r>
              <a:rPr lang="en-US" baseline="0" dirty="0" smtClean="0"/>
              <a:t>Unity </a:t>
            </a:r>
            <a:r>
              <a:rPr lang="en-US" baseline="0" dirty="0" smtClean="0"/>
              <a:t>and </a:t>
            </a:r>
            <a:r>
              <a:rPr lang="en-US" baseline="0" dirty="0" smtClean="0"/>
              <a:t>fellowship. </a:t>
            </a:r>
            <a:r>
              <a:rPr lang="en-US" baseline="0" dirty="0" smtClean="0"/>
              <a:t>This unity is clearly pointed out in </a:t>
            </a:r>
            <a:r>
              <a:rPr lang="en-US" b="1" baseline="0" dirty="0" smtClean="0"/>
              <a:t>1 Cor.12:11-31</a:t>
            </a:r>
            <a:r>
              <a:rPr lang="en-US" baseline="0" dirty="0" smtClean="0"/>
              <a:t>… </a:t>
            </a:r>
            <a:endParaRPr lang="en-US" baseline="0" dirty="0" smtClean="0"/>
          </a:p>
          <a:p>
            <a:r>
              <a:rPr lang="en-US" baseline="0" dirty="0" smtClean="0"/>
              <a:t>(</a:t>
            </a:r>
            <a:r>
              <a:rPr lang="en-US" baseline="0" dirty="0" smtClean="0"/>
              <a:t>3) The </a:t>
            </a:r>
            <a:r>
              <a:rPr lang="en-US" baseline="0" dirty="0" smtClean="0"/>
              <a:t>harmony of </a:t>
            </a:r>
            <a:r>
              <a:rPr lang="en-US" baseline="0" dirty="0" smtClean="0"/>
              <a:t>the </a:t>
            </a:r>
            <a:r>
              <a:rPr lang="en-US" baseline="0" dirty="0" smtClean="0"/>
              <a:t>body (</a:t>
            </a:r>
            <a:r>
              <a:rPr lang="en-US" b="1" baseline="0" dirty="0" smtClean="0"/>
              <a:t>Eph.4:16</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85ADBE00-D461-42EB-8281-20743064CC48}"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a:t>
            </a:r>
            <a:r>
              <a:rPr lang="en-US" b="1" dirty="0" smtClean="0"/>
              <a:t>Church</a:t>
            </a:r>
            <a:r>
              <a:rPr lang="en-US" dirty="0" smtClean="0"/>
              <a:t>–</a:t>
            </a:r>
            <a:r>
              <a:rPr lang="en-US" b="1" dirty="0" smtClean="0"/>
              <a:t>A </a:t>
            </a:r>
            <a:r>
              <a:rPr lang="en-US" b="1" dirty="0" smtClean="0"/>
              <a:t>Vineyard</a:t>
            </a:r>
            <a:r>
              <a:rPr lang="en-US" baseline="0" dirty="0" smtClean="0"/>
              <a:t>. </a:t>
            </a:r>
            <a:endParaRPr lang="en-US" baseline="0" dirty="0" smtClean="0"/>
          </a:p>
          <a:p>
            <a:r>
              <a:rPr lang="en-US" baseline="0" dirty="0" smtClean="0"/>
              <a:t>The </a:t>
            </a:r>
            <a:r>
              <a:rPr lang="en-US" baseline="0" dirty="0" smtClean="0"/>
              <a:t>Work. </a:t>
            </a:r>
            <a:endParaRPr lang="en-US" baseline="0" dirty="0" smtClean="0"/>
          </a:p>
          <a:p>
            <a:r>
              <a:rPr lang="en-US" baseline="0" dirty="0" smtClean="0"/>
              <a:t>Foreman </a:t>
            </a:r>
            <a:r>
              <a:rPr lang="en-US" baseline="0" dirty="0" smtClean="0"/>
              <a:t>went out early—important work! (</a:t>
            </a:r>
            <a:r>
              <a:rPr lang="en-US" b="1" baseline="0" dirty="0" smtClean="0"/>
              <a:t>Matt.9:37,38</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85ADBE00-D461-42EB-8281-20743064CC48}"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a:t>
            </a:r>
            <a:r>
              <a:rPr lang="en-US" b="1" dirty="0" smtClean="0"/>
              <a:t>Church</a:t>
            </a:r>
            <a:r>
              <a:rPr lang="en-US" dirty="0" smtClean="0"/>
              <a:t>–</a:t>
            </a:r>
            <a:r>
              <a:rPr lang="en-US" b="1" dirty="0" smtClean="0"/>
              <a:t>A </a:t>
            </a:r>
            <a:r>
              <a:rPr lang="en-US" b="1" dirty="0" smtClean="0"/>
              <a:t>Vineyard</a:t>
            </a:r>
            <a:r>
              <a:rPr lang="en-US" baseline="0" dirty="0" smtClean="0"/>
              <a:t>. </a:t>
            </a:r>
            <a:endParaRPr lang="en-US" baseline="0" dirty="0" smtClean="0"/>
          </a:p>
          <a:p>
            <a:r>
              <a:rPr lang="en-US" baseline="0" dirty="0" smtClean="0"/>
              <a:t>Went </a:t>
            </a:r>
            <a:r>
              <a:rPr lang="en-US" baseline="0" dirty="0" smtClean="0"/>
              <a:t>out to hire laborers. </a:t>
            </a:r>
            <a:endParaRPr lang="en-US" baseline="0" dirty="0" smtClean="0"/>
          </a:p>
          <a:p>
            <a:r>
              <a:rPr lang="en-US" baseline="0" dirty="0" smtClean="0"/>
              <a:t>(</a:t>
            </a:r>
            <a:r>
              <a:rPr lang="en-US" baseline="0" dirty="0" smtClean="0"/>
              <a:t>1) No force used. (</a:t>
            </a:r>
            <a:r>
              <a:rPr lang="en-US" b="1" baseline="0" dirty="0" smtClean="0"/>
              <a:t>Rev.22:17</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85ADBE00-D461-42EB-8281-20743064CC48}"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a:t>
            </a:r>
            <a:r>
              <a:rPr lang="en-US" b="1" dirty="0" smtClean="0"/>
              <a:t>Church</a:t>
            </a:r>
            <a:r>
              <a:rPr lang="en-US" dirty="0" smtClean="0"/>
              <a:t>–</a:t>
            </a:r>
            <a:r>
              <a:rPr lang="en-US" b="1" dirty="0" smtClean="0"/>
              <a:t>A </a:t>
            </a:r>
            <a:r>
              <a:rPr lang="en-US" b="1" dirty="0" smtClean="0"/>
              <a:t>Vineyard</a:t>
            </a:r>
            <a:r>
              <a:rPr lang="en-US" baseline="0" dirty="0" smtClean="0"/>
              <a:t>. </a:t>
            </a:r>
            <a:endParaRPr lang="en-US" baseline="0" dirty="0" smtClean="0"/>
          </a:p>
          <a:p>
            <a:r>
              <a:rPr lang="en-US" baseline="0" dirty="0" smtClean="0"/>
              <a:t>Went </a:t>
            </a:r>
            <a:r>
              <a:rPr lang="en-US" baseline="0" dirty="0" smtClean="0"/>
              <a:t>out to hire laborers. </a:t>
            </a:r>
            <a:endParaRPr lang="en-US" baseline="0" dirty="0" smtClean="0"/>
          </a:p>
          <a:p>
            <a:r>
              <a:rPr lang="en-US" baseline="0" dirty="0" smtClean="0"/>
              <a:t>(</a:t>
            </a:r>
            <a:r>
              <a:rPr lang="en-US" baseline="0" dirty="0" smtClean="0"/>
              <a:t>2) Offered reward. (</a:t>
            </a:r>
            <a:r>
              <a:rPr lang="en-US" b="1" baseline="0" dirty="0" smtClean="0"/>
              <a:t>1 Cor.15:58</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85ADBE00-D461-42EB-8281-20743064CC48}"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a:t>
            </a:r>
            <a:r>
              <a:rPr lang="en-US" b="1" dirty="0" smtClean="0"/>
              <a:t>Church</a:t>
            </a:r>
            <a:r>
              <a:rPr lang="en-US" dirty="0" smtClean="0"/>
              <a:t>–</a:t>
            </a:r>
            <a:r>
              <a:rPr lang="en-US" b="1" dirty="0" smtClean="0"/>
              <a:t>A </a:t>
            </a:r>
            <a:r>
              <a:rPr lang="en-US" b="1" dirty="0" smtClean="0"/>
              <a:t>Vineyard</a:t>
            </a:r>
            <a:r>
              <a:rPr lang="en-US" baseline="0" dirty="0" smtClean="0"/>
              <a:t>. </a:t>
            </a:r>
            <a:endParaRPr lang="en-US" baseline="0" dirty="0" smtClean="0"/>
          </a:p>
          <a:p>
            <a:r>
              <a:rPr lang="en-US" baseline="0" dirty="0" smtClean="0"/>
              <a:t>Went </a:t>
            </a:r>
            <a:r>
              <a:rPr lang="en-US" baseline="0" dirty="0" smtClean="0"/>
              <a:t>out to hire laborers. </a:t>
            </a:r>
            <a:endParaRPr lang="en-US" baseline="0" dirty="0" smtClean="0"/>
          </a:p>
          <a:p>
            <a:r>
              <a:rPr lang="en-US" baseline="0" dirty="0" smtClean="0"/>
              <a:t>(</a:t>
            </a:r>
            <a:r>
              <a:rPr lang="en-US" baseline="0" dirty="0" smtClean="0"/>
              <a:t>3) Must work hard. (</a:t>
            </a:r>
            <a:r>
              <a:rPr lang="en-US" b="1" baseline="0" dirty="0" smtClean="0"/>
              <a:t>Heb.6:11,12</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85ADBE00-D461-42EB-8281-20743064CC48}"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a:t>
            </a:r>
            <a:r>
              <a:rPr lang="en-US" b="1" dirty="0" smtClean="0"/>
              <a:t>Church</a:t>
            </a:r>
            <a:r>
              <a:rPr lang="en-US" dirty="0" smtClean="0"/>
              <a:t>–</a:t>
            </a:r>
            <a:r>
              <a:rPr lang="en-US" b="1" dirty="0" smtClean="0"/>
              <a:t>A </a:t>
            </a:r>
            <a:r>
              <a:rPr lang="en-US" b="1" dirty="0" smtClean="0"/>
              <a:t>Vineyard</a:t>
            </a:r>
            <a:r>
              <a:rPr lang="en-US" baseline="0" dirty="0" smtClean="0"/>
              <a:t>. </a:t>
            </a:r>
            <a:endParaRPr lang="en-US" baseline="0" dirty="0" smtClean="0"/>
          </a:p>
          <a:p>
            <a:r>
              <a:rPr lang="en-US" baseline="0" dirty="0" smtClean="0"/>
              <a:t>Went </a:t>
            </a:r>
            <a:r>
              <a:rPr lang="en-US" baseline="0" dirty="0" smtClean="0"/>
              <a:t>out to hire laborers. </a:t>
            </a:r>
            <a:endParaRPr lang="en-US" baseline="0" dirty="0" smtClean="0"/>
          </a:p>
          <a:p>
            <a:r>
              <a:rPr lang="en-US" baseline="0" dirty="0" smtClean="0"/>
              <a:t>(</a:t>
            </a:r>
            <a:r>
              <a:rPr lang="en-US" baseline="0" dirty="0" smtClean="0"/>
              <a:t>4) Must bear fruit. (</a:t>
            </a:r>
            <a:r>
              <a:rPr lang="en-US" b="1" baseline="0" dirty="0" smtClean="0"/>
              <a:t>Jno.15:7,8</a:t>
            </a:r>
            <a:r>
              <a:rPr lang="en-US" baseline="0" dirty="0" smtClean="0"/>
              <a:t>) Also see </a:t>
            </a:r>
            <a:r>
              <a:rPr lang="en-US" b="1" baseline="0" dirty="0" smtClean="0"/>
              <a:t>Matt.5:16</a:t>
            </a:r>
            <a:r>
              <a:rPr lang="en-US" baseline="0" dirty="0" smtClean="0"/>
              <a:t> and </a:t>
            </a:r>
            <a:r>
              <a:rPr lang="en-US" b="1" baseline="0" dirty="0" smtClean="0"/>
              <a:t>Eph.3:21</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85ADBE00-D461-42EB-8281-20743064CC48}"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a:t>
            </a:r>
            <a:r>
              <a:rPr lang="en-US" b="1" dirty="0" smtClean="0"/>
              <a:t>Church</a:t>
            </a:r>
            <a:r>
              <a:rPr lang="en-US" dirty="0" smtClean="0"/>
              <a:t>–</a:t>
            </a:r>
            <a:r>
              <a:rPr lang="en-US" b="1" dirty="0" smtClean="0"/>
              <a:t>The </a:t>
            </a:r>
            <a:r>
              <a:rPr lang="en-US" b="1" dirty="0" smtClean="0"/>
              <a:t>Bride of Christ</a:t>
            </a:r>
            <a:r>
              <a:rPr lang="en-US" baseline="0" dirty="0" smtClean="0"/>
              <a:t>.</a:t>
            </a:r>
          </a:p>
          <a:p>
            <a:r>
              <a:rPr lang="en-US" b="1" u="sng" cap="small" baseline="0" dirty="0" smtClean="0"/>
              <a:t>Purity</a:t>
            </a:r>
            <a:r>
              <a:rPr lang="en-US" baseline="0" dirty="0" smtClean="0"/>
              <a:t>. </a:t>
            </a:r>
            <a:endParaRPr lang="en-US" baseline="0" dirty="0" smtClean="0"/>
          </a:p>
          <a:p>
            <a:r>
              <a:rPr lang="en-US" baseline="0" dirty="0" smtClean="0"/>
              <a:t>Bride </a:t>
            </a:r>
            <a:r>
              <a:rPr lang="en-US" baseline="0" dirty="0" smtClean="0"/>
              <a:t>forsakes all others for her husband. </a:t>
            </a:r>
            <a:endParaRPr lang="en-US" baseline="0" dirty="0" smtClean="0"/>
          </a:p>
          <a:p>
            <a:r>
              <a:rPr lang="en-US" baseline="0" dirty="0" smtClean="0"/>
              <a:t>So </a:t>
            </a:r>
            <a:r>
              <a:rPr lang="en-US" baseline="0" dirty="0" smtClean="0"/>
              <a:t>should the </a:t>
            </a:r>
            <a:r>
              <a:rPr lang="en-US" baseline="0" dirty="0" smtClean="0"/>
              <a:t>church. (</a:t>
            </a:r>
            <a:r>
              <a:rPr lang="en-US" b="1" baseline="0" dirty="0" smtClean="0"/>
              <a:t>Rom.12:2</a:t>
            </a:r>
            <a:r>
              <a:rPr lang="en-US" baseline="0" dirty="0" smtClean="0"/>
              <a:t>) </a:t>
            </a:r>
            <a:r>
              <a:rPr lang="en-US" baseline="0" dirty="0" smtClean="0"/>
              <a:t>Should not be conformed </a:t>
            </a:r>
            <a:r>
              <a:rPr lang="en-US" baseline="0" dirty="0" smtClean="0"/>
              <a:t>to the world.</a:t>
            </a:r>
            <a:endParaRPr lang="en-US" dirty="0"/>
          </a:p>
        </p:txBody>
      </p:sp>
      <p:sp>
        <p:nvSpPr>
          <p:cNvPr id="4" name="Slide Number Placeholder 3"/>
          <p:cNvSpPr>
            <a:spLocks noGrp="1"/>
          </p:cNvSpPr>
          <p:nvPr>
            <p:ph type="sldNum" sz="quarter" idx="10"/>
          </p:nvPr>
        </p:nvSpPr>
        <p:spPr/>
        <p:txBody>
          <a:bodyPr/>
          <a:lstStyle/>
          <a:p>
            <a:fld id="{85ADBE00-D461-42EB-8281-20743064CC48}"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a:t>
            </a:r>
            <a:r>
              <a:rPr lang="en-US" b="1" dirty="0" smtClean="0"/>
              <a:t>Church</a:t>
            </a:r>
            <a:r>
              <a:rPr lang="en-US" dirty="0" smtClean="0"/>
              <a:t>–</a:t>
            </a:r>
            <a:r>
              <a:rPr lang="en-US" b="1" dirty="0" smtClean="0"/>
              <a:t>The </a:t>
            </a:r>
            <a:r>
              <a:rPr lang="en-US" b="1" dirty="0" smtClean="0"/>
              <a:t>Bride of Christ</a:t>
            </a:r>
            <a:r>
              <a:rPr lang="en-US" baseline="0" dirty="0" smtClean="0"/>
              <a:t>. </a:t>
            </a:r>
            <a:endParaRPr lang="en-US" baseline="0" dirty="0" smtClean="0"/>
          </a:p>
          <a:p>
            <a:r>
              <a:rPr lang="en-US" b="1" u="sng" cap="small" baseline="0" dirty="0" smtClean="0"/>
              <a:t>Purity</a:t>
            </a:r>
            <a:r>
              <a:rPr lang="en-US" baseline="0" dirty="0" smtClean="0"/>
              <a:t>. </a:t>
            </a:r>
            <a:endParaRPr lang="en-US" baseline="0" dirty="0" smtClean="0"/>
          </a:p>
          <a:p>
            <a:r>
              <a:rPr lang="en-US" baseline="0" dirty="0" smtClean="0"/>
              <a:t>Bride </a:t>
            </a:r>
            <a:r>
              <a:rPr lang="en-US" baseline="0" dirty="0" smtClean="0"/>
              <a:t>forsakes all others for her husband. </a:t>
            </a:r>
            <a:endParaRPr lang="en-US" baseline="0" dirty="0" smtClean="0"/>
          </a:p>
          <a:p>
            <a:r>
              <a:rPr lang="en-US" baseline="0" dirty="0" smtClean="0"/>
              <a:t>So </a:t>
            </a:r>
            <a:r>
              <a:rPr lang="en-US" baseline="0" dirty="0" smtClean="0"/>
              <a:t>should the </a:t>
            </a:r>
            <a:r>
              <a:rPr lang="en-US" baseline="0" dirty="0" smtClean="0"/>
              <a:t>church. </a:t>
            </a:r>
            <a:r>
              <a:rPr lang="en-US" baseline="0" dirty="0" smtClean="0"/>
              <a:t>(</a:t>
            </a:r>
            <a:r>
              <a:rPr lang="en-US" b="1" baseline="0" dirty="0" smtClean="0"/>
              <a:t>2 Cor.6:16-18</a:t>
            </a:r>
            <a:r>
              <a:rPr lang="en-US" baseline="0" dirty="0" smtClean="0"/>
              <a:t>) Must come out of the world and leave it behind—can’t hang on to </a:t>
            </a:r>
            <a:r>
              <a:rPr lang="en-US" baseline="0" dirty="0" smtClean="0"/>
              <a:t>both.</a:t>
            </a:r>
            <a:endParaRPr lang="en-US" dirty="0"/>
          </a:p>
        </p:txBody>
      </p:sp>
      <p:sp>
        <p:nvSpPr>
          <p:cNvPr id="4" name="Slide Number Placeholder 3"/>
          <p:cNvSpPr>
            <a:spLocks noGrp="1"/>
          </p:cNvSpPr>
          <p:nvPr>
            <p:ph type="sldNum" sz="quarter" idx="10"/>
          </p:nvPr>
        </p:nvSpPr>
        <p:spPr/>
        <p:txBody>
          <a:bodyPr/>
          <a:lstStyle/>
          <a:p>
            <a:fld id="{85ADBE00-D461-42EB-8281-20743064CC48}"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a:t>
            </a:r>
            <a:r>
              <a:rPr lang="en-US" b="1" dirty="0" smtClean="0"/>
              <a:t>Church</a:t>
            </a:r>
            <a:r>
              <a:rPr lang="en-US" dirty="0" smtClean="0"/>
              <a:t>–</a:t>
            </a:r>
            <a:r>
              <a:rPr lang="en-US" b="1" dirty="0" smtClean="0"/>
              <a:t>The </a:t>
            </a:r>
            <a:r>
              <a:rPr lang="en-US" b="1" dirty="0" smtClean="0"/>
              <a:t>Bride of Christ</a:t>
            </a:r>
            <a:r>
              <a:rPr lang="en-US" baseline="0" dirty="0" smtClean="0"/>
              <a:t>. </a:t>
            </a:r>
            <a:endParaRPr lang="en-US" baseline="0" dirty="0" smtClean="0"/>
          </a:p>
          <a:p>
            <a:r>
              <a:rPr lang="en-US" b="1" u="sng" cap="small" baseline="0" dirty="0" smtClean="0"/>
              <a:t>Purity</a:t>
            </a:r>
            <a:r>
              <a:rPr lang="en-US" baseline="0" dirty="0" smtClean="0"/>
              <a:t>. </a:t>
            </a:r>
            <a:endParaRPr lang="en-US" baseline="0" dirty="0" smtClean="0"/>
          </a:p>
          <a:p>
            <a:r>
              <a:rPr lang="en-US" baseline="0" dirty="0" smtClean="0"/>
              <a:t>Must not </a:t>
            </a:r>
            <a:r>
              <a:rPr lang="en-US" baseline="0" dirty="0" smtClean="0"/>
              <a:t>view the world </a:t>
            </a:r>
            <a:r>
              <a:rPr lang="en-US" baseline="0" dirty="0" smtClean="0"/>
              <a:t>with affection. </a:t>
            </a:r>
            <a:r>
              <a:rPr lang="en-US" baseline="0" dirty="0" smtClean="0"/>
              <a:t>(</a:t>
            </a:r>
            <a:r>
              <a:rPr lang="en-US" b="1" baseline="0" dirty="0" smtClean="0"/>
              <a:t>1 Jno.2:15-17</a:t>
            </a:r>
            <a:r>
              <a:rPr lang="en-US" baseline="0" dirty="0" smtClean="0"/>
              <a:t>) Must come out of the world and leave it behind—can’t hang on to </a:t>
            </a:r>
            <a:r>
              <a:rPr lang="en-US" baseline="0" dirty="0" smtClean="0"/>
              <a:t>both.</a:t>
            </a:r>
            <a:endParaRPr lang="en-US" dirty="0"/>
          </a:p>
        </p:txBody>
      </p:sp>
      <p:sp>
        <p:nvSpPr>
          <p:cNvPr id="4" name="Slide Number Placeholder 3"/>
          <p:cNvSpPr>
            <a:spLocks noGrp="1"/>
          </p:cNvSpPr>
          <p:nvPr>
            <p:ph type="sldNum" sz="quarter" idx="10"/>
          </p:nvPr>
        </p:nvSpPr>
        <p:spPr/>
        <p:txBody>
          <a:bodyPr/>
          <a:lstStyle/>
          <a:p>
            <a:fld id="{85ADBE00-D461-42EB-8281-20743064CC48}"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a:t>
            </a:r>
            <a:r>
              <a:rPr lang="en-US" b="1" dirty="0" smtClean="0"/>
              <a:t>Church</a:t>
            </a:r>
            <a:r>
              <a:rPr lang="en-US" dirty="0" smtClean="0"/>
              <a:t>–</a:t>
            </a:r>
            <a:r>
              <a:rPr lang="en-US" b="1" dirty="0" smtClean="0"/>
              <a:t>The </a:t>
            </a:r>
            <a:r>
              <a:rPr lang="en-US" b="1" dirty="0" smtClean="0"/>
              <a:t>Bride of Christ</a:t>
            </a:r>
            <a:r>
              <a:rPr lang="en-US" baseline="0" dirty="0" smtClean="0"/>
              <a:t>. </a:t>
            </a:r>
            <a:endParaRPr lang="en-US" baseline="0" dirty="0" smtClean="0"/>
          </a:p>
          <a:p>
            <a:r>
              <a:rPr lang="en-US" b="1" u="sng" cap="small" baseline="0" dirty="0" smtClean="0"/>
              <a:t>Purity</a:t>
            </a:r>
            <a:r>
              <a:rPr lang="en-US" baseline="0" dirty="0" smtClean="0"/>
              <a:t>. Is important and precious to the Lord.(</a:t>
            </a:r>
            <a:r>
              <a:rPr lang="en-US" b="1" baseline="0" dirty="0" smtClean="0"/>
              <a:t>Eph.5:25-27</a:t>
            </a:r>
            <a:r>
              <a:rPr lang="en-US" baseline="0" dirty="0" smtClean="0"/>
              <a:t>) Cannot maintain relationship with the world—</a:t>
            </a:r>
            <a:r>
              <a:rPr lang="en-US" b="1" baseline="0" dirty="0" smtClean="0"/>
              <a:t>Jam.4:4</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85ADBE00-D461-42EB-8281-20743064CC48}"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Church </a:t>
            </a:r>
            <a:r>
              <a:rPr lang="en-US" dirty="0" smtClean="0"/>
              <a:t>–</a:t>
            </a:r>
            <a:r>
              <a:rPr lang="en-US" b="1" dirty="0" smtClean="0"/>
              <a:t>Greater Than</a:t>
            </a:r>
            <a:r>
              <a:rPr lang="en-US" b="1" baseline="0" dirty="0" smtClean="0"/>
              <a:t> </a:t>
            </a:r>
            <a:r>
              <a:rPr lang="en-US" b="1" baseline="0" dirty="0" smtClean="0"/>
              <a:t>All Human </a:t>
            </a:r>
            <a:r>
              <a:rPr lang="en-US" b="1" baseline="0" dirty="0" smtClean="0"/>
              <a:t>Institutions</a:t>
            </a:r>
            <a:r>
              <a:rPr lang="en-US" baseline="0" dirty="0" smtClean="0"/>
              <a:t>. (1) Because </a:t>
            </a:r>
            <a:r>
              <a:rPr lang="en-US" baseline="0" dirty="0" smtClean="0"/>
              <a:t>Christ is its </a:t>
            </a:r>
            <a:r>
              <a:rPr lang="en-US" baseline="0" dirty="0" smtClean="0"/>
              <a:t>head—</a:t>
            </a:r>
            <a:r>
              <a:rPr lang="en-US" b="1" baseline="0" dirty="0" smtClean="0"/>
              <a:t>Eph.1:22,23</a:t>
            </a:r>
            <a:r>
              <a:rPr lang="en-US" baseline="0" dirty="0" smtClean="0"/>
              <a:t>—everything begins and end with </a:t>
            </a:r>
            <a:r>
              <a:rPr lang="en-US" baseline="0" dirty="0" smtClean="0"/>
              <a:t>Him.</a:t>
            </a:r>
            <a:endParaRPr lang="en-US" dirty="0"/>
          </a:p>
        </p:txBody>
      </p:sp>
      <p:sp>
        <p:nvSpPr>
          <p:cNvPr id="4" name="Slide Number Placeholder 3"/>
          <p:cNvSpPr>
            <a:spLocks noGrp="1"/>
          </p:cNvSpPr>
          <p:nvPr>
            <p:ph type="sldNum" sz="quarter" idx="10"/>
          </p:nvPr>
        </p:nvSpPr>
        <p:spPr/>
        <p:txBody>
          <a:bodyPr/>
          <a:lstStyle/>
          <a:p>
            <a:fld id="{85ADBE00-D461-42EB-8281-20743064CC48}"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a:t>
            </a:r>
            <a:r>
              <a:rPr lang="en-US" b="1" dirty="0" smtClean="0"/>
              <a:t>Church</a:t>
            </a:r>
            <a:r>
              <a:rPr lang="en-US" dirty="0" smtClean="0"/>
              <a:t>–</a:t>
            </a:r>
            <a:r>
              <a:rPr lang="en-US" b="1" dirty="0" smtClean="0"/>
              <a:t>The </a:t>
            </a:r>
            <a:r>
              <a:rPr lang="en-US" b="1" dirty="0" smtClean="0"/>
              <a:t>Bride of Christ</a:t>
            </a:r>
            <a:r>
              <a:rPr lang="en-US" baseline="0" dirty="0" smtClean="0"/>
              <a:t>. </a:t>
            </a:r>
            <a:endParaRPr lang="en-US" baseline="0" dirty="0" smtClean="0"/>
          </a:p>
          <a:p>
            <a:r>
              <a:rPr lang="en-US" b="1" u="sng" cap="small" baseline="0" dirty="0" smtClean="0"/>
              <a:t>Purity</a:t>
            </a:r>
            <a:r>
              <a:rPr lang="en-US" baseline="0" dirty="0" smtClean="0"/>
              <a:t>. Price of the church and </a:t>
            </a:r>
            <a:r>
              <a:rPr lang="en-US" baseline="0" dirty="0" smtClean="0"/>
              <a:t>its </a:t>
            </a:r>
            <a:r>
              <a:rPr lang="en-US" baseline="0" dirty="0" smtClean="0"/>
              <a:t>members</a:t>
            </a:r>
            <a:r>
              <a:rPr lang="en-US" baseline="0" dirty="0" smtClean="0"/>
              <a:t>. (</a:t>
            </a:r>
            <a:r>
              <a:rPr lang="en-US" b="1" baseline="0" dirty="0" smtClean="0"/>
              <a:t>1 Pet.1:18,19</a:t>
            </a:r>
            <a:r>
              <a:rPr lang="en-US" baseline="0" dirty="0" smtClean="0"/>
              <a:t>) Also </a:t>
            </a:r>
            <a:r>
              <a:rPr lang="en-US" b="1" baseline="0" dirty="0" smtClean="0"/>
              <a:t>Acts 20:28</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85ADBE00-D461-42EB-8281-20743064CC48}"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a:t>
            </a:r>
            <a:r>
              <a:rPr lang="en-US" b="1" dirty="0" smtClean="0"/>
              <a:t>Church</a:t>
            </a:r>
            <a:r>
              <a:rPr lang="en-US" dirty="0" smtClean="0"/>
              <a:t>–</a:t>
            </a:r>
            <a:r>
              <a:rPr lang="en-US" b="1" dirty="0" smtClean="0"/>
              <a:t>The </a:t>
            </a:r>
            <a:r>
              <a:rPr lang="en-US" b="1" dirty="0" smtClean="0"/>
              <a:t>Bride of Christ</a:t>
            </a:r>
            <a:r>
              <a:rPr lang="en-US" baseline="0" dirty="0" smtClean="0"/>
              <a:t>. </a:t>
            </a:r>
            <a:endParaRPr lang="en-US" baseline="0" dirty="0" smtClean="0"/>
          </a:p>
          <a:p>
            <a:r>
              <a:rPr lang="en-US" b="1" u="sng" cap="small" baseline="0" dirty="0" smtClean="0"/>
              <a:t>Purity</a:t>
            </a:r>
            <a:r>
              <a:rPr lang="en-US" baseline="0" dirty="0" smtClean="0"/>
              <a:t>. </a:t>
            </a:r>
            <a:r>
              <a:rPr lang="en-US" baseline="0" dirty="0" smtClean="0"/>
              <a:t>Its mission </a:t>
            </a:r>
            <a:r>
              <a:rPr lang="en-US" baseline="0" dirty="0" smtClean="0"/>
              <a:t>is important</a:t>
            </a:r>
            <a:r>
              <a:rPr lang="en-US" baseline="0" dirty="0" smtClean="0"/>
              <a:t>. (</a:t>
            </a:r>
            <a:r>
              <a:rPr lang="en-US" b="1" baseline="0" dirty="0" smtClean="0"/>
              <a:t>1 Tim.3:15)</a:t>
            </a:r>
            <a:endParaRPr lang="en-US" dirty="0"/>
          </a:p>
        </p:txBody>
      </p:sp>
      <p:sp>
        <p:nvSpPr>
          <p:cNvPr id="4" name="Slide Number Placeholder 3"/>
          <p:cNvSpPr>
            <a:spLocks noGrp="1"/>
          </p:cNvSpPr>
          <p:nvPr>
            <p:ph type="sldNum" sz="quarter" idx="10"/>
          </p:nvPr>
        </p:nvSpPr>
        <p:spPr/>
        <p:txBody>
          <a:bodyPr/>
          <a:lstStyle/>
          <a:p>
            <a:fld id="{85ADBE00-D461-42EB-8281-20743064CC48}"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a:t>
            </a:r>
            <a:r>
              <a:rPr lang="en-US" b="1" dirty="0" smtClean="0"/>
              <a:t>Church</a:t>
            </a:r>
            <a:r>
              <a:rPr lang="en-US" dirty="0" smtClean="0"/>
              <a:t>–</a:t>
            </a:r>
            <a:r>
              <a:rPr lang="en-US" b="1" dirty="0" smtClean="0"/>
              <a:t>The </a:t>
            </a:r>
            <a:r>
              <a:rPr lang="en-US" b="1" dirty="0" smtClean="0"/>
              <a:t>Bride of Christ</a:t>
            </a:r>
            <a:r>
              <a:rPr lang="en-US" baseline="0" dirty="0" smtClean="0"/>
              <a:t>. </a:t>
            </a:r>
            <a:endParaRPr lang="en-US" baseline="0" dirty="0" smtClean="0"/>
          </a:p>
          <a:p>
            <a:r>
              <a:rPr lang="en-US" b="1" u="sng" cap="small" baseline="0" dirty="0" smtClean="0"/>
              <a:t>Purity</a:t>
            </a:r>
            <a:r>
              <a:rPr lang="en-US" baseline="0" dirty="0" smtClean="0"/>
              <a:t>. United with Christ.(</a:t>
            </a:r>
            <a:r>
              <a:rPr lang="en-US" b="1" baseline="0" dirty="0" smtClean="0"/>
              <a:t>1 Cor.6:15,16)</a:t>
            </a:r>
            <a:endParaRPr lang="en-US" dirty="0"/>
          </a:p>
        </p:txBody>
      </p:sp>
      <p:sp>
        <p:nvSpPr>
          <p:cNvPr id="4" name="Slide Number Placeholder 3"/>
          <p:cNvSpPr>
            <a:spLocks noGrp="1"/>
          </p:cNvSpPr>
          <p:nvPr>
            <p:ph type="sldNum" sz="quarter" idx="10"/>
          </p:nvPr>
        </p:nvSpPr>
        <p:spPr/>
        <p:txBody>
          <a:bodyPr/>
          <a:lstStyle/>
          <a:p>
            <a:fld id="{85ADBE00-D461-42EB-8281-20743064CC48}"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a:t>
            </a:r>
            <a:r>
              <a:rPr lang="en-US" b="1" dirty="0" smtClean="0"/>
              <a:t>Church</a:t>
            </a:r>
            <a:r>
              <a:rPr lang="en-US" dirty="0" smtClean="0"/>
              <a:t>–</a:t>
            </a:r>
            <a:r>
              <a:rPr lang="en-US" b="1" dirty="0" smtClean="0"/>
              <a:t>The </a:t>
            </a:r>
            <a:r>
              <a:rPr lang="en-US" b="1" dirty="0" smtClean="0"/>
              <a:t>Bride of Christ</a:t>
            </a:r>
            <a:r>
              <a:rPr lang="en-US" baseline="0" dirty="0" smtClean="0"/>
              <a:t>. </a:t>
            </a:r>
            <a:endParaRPr lang="en-US" baseline="0" dirty="0" smtClean="0"/>
          </a:p>
          <a:p>
            <a:r>
              <a:rPr lang="en-US" b="1" u="sng" cap="small" baseline="0" dirty="0" smtClean="0"/>
              <a:t>Purity</a:t>
            </a:r>
            <a:r>
              <a:rPr lang="en-US" baseline="0" dirty="0" smtClean="0"/>
              <a:t>. </a:t>
            </a:r>
            <a:r>
              <a:rPr lang="en-US" baseline="0" dirty="0" smtClean="0"/>
              <a:t>The church’s destiny demands purity. (</a:t>
            </a:r>
            <a:r>
              <a:rPr lang="en-US" b="1" baseline="0" dirty="0" smtClean="0"/>
              <a:t>Rev.21:27</a:t>
            </a:r>
            <a:r>
              <a:rPr lang="en-US" b="1" baseline="0" dirty="0" smtClean="0"/>
              <a:t>; 19:7-9)</a:t>
            </a:r>
            <a:endParaRPr lang="en-US" dirty="0"/>
          </a:p>
        </p:txBody>
      </p:sp>
      <p:sp>
        <p:nvSpPr>
          <p:cNvPr id="4" name="Slide Number Placeholder 3"/>
          <p:cNvSpPr>
            <a:spLocks noGrp="1"/>
          </p:cNvSpPr>
          <p:nvPr>
            <p:ph type="sldNum" sz="quarter" idx="10"/>
          </p:nvPr>
        </p:nvSpPr>
        <p:spPr/>
        <p:txBody>
          <a:bodyPr/>
          <a:lstStyle/>
          <a:p>
            <a:fld id="{85ADBE00-D461-42EB-8281-20743064CC48}"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Concluding Thoughts…Invitation..</a:t>
            </a:r>
            <a:endParaRPr lang="en-US"/>
          </a:p>
        </p:txBody>
      </p:sp>
      <p:sp>
        <p:nvSpPr>
          <p:cNvPr id="4" name="Slide Number Placeholder 3"/>
          <p:cNvSpPr>
            <a:spLocks noGrp="1"/>
          </p:cNvSpPr>
          <p:nvPr>
            <p:ph type="sldNum" sz="quarter" idx="10"/>
          </p:nvPr>
        </p:nvSpPr>
        <p:spPr/>
        <p:txBody>
          <a:bodyPr/>
          <a:lstStyle/>
          <a:p>
            <a:fld id="{85ADBE00-D461-42EB-8281-20743064CC48}" type="slidenum">
              <a:rPr lang="en-US" smtClean="0"/>
              <a:pPr/>
              <a:t>34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Church </a:t>
            </a:r>
            <a:r>
              <a:rPr lang="en-US" dirty="0" smtClean="0"/>
              <a:t>–</a:t>
            </a:r>
            <a:r>
              <a:rPr lang="en-US" b="1" dirty="0" smtClean="0"/>
              <a:t>Greater Than</a:t>
            </a:r>
            <a:r>
              <a:rPr lang="en-US" b="1" baseline="0" dirty="0" smtClean="0"/>
              <a:t> </a:t>
            </a:r>
            <a:r>
              <a:rPr lang="en-US" b="1" baseline="0" dirty="0" smtClean="0"/>
              <a:t>All Human </a:t>
            </a:r>
            <a:r>
              <a:rPr lang="en-US" b="1" baseline="0" dirty="0" smtClean="0"/>
              <a:t>Institutions</a:t>
            </a:r>
            <a:r>
              <a:rPr lang="en-US" baseline="0" dirty="0" smtClean="0"/>
              <a:t>. </a:t>
            </a:r>
            <a:endParaRPr lang="en-US" baseline="0" dirty="0" smtClean="0"/>
          </a:p>
          <a:p>
            <a:r>
              <a:rPr lang="en-US" baseline="0" dirty="0" smtClean="0"/>
              <a:t>(</a:t>
            </a:r>
            <a:r>
              <a:rPr lang="en-US" baseline="0" dirty="0" smtClean="0"/>
              <a:t>1) Because </a:t>
            </a:r>
            <a:r>
              <a:rPr lang="en-US" baseline="0" dirty="0" smtClean="0"/>
              <a:t>Christ is its builder—</a:t>
            </a:r>
            <a:r>
              <a:rPr lang="en-US" b="1" baseline="0" dirty="0" smtClean="0"/>
              <a:t>Matt.16:18</a:t>
            </a:r>
            <a:r>
              <a:rPr lang="en-US" baseline="0" dirty="0" smtClean="0"/>
              <a:t>—there </a:t>
            </a:r>
            <a:r>
              <a:rPr lang="en-US" baseline="0" dirty="0" smtClean="0"/>
              <a:t>is only </a:t>
            </a:r>
            <a:r>
              <a:rPr lang="en-US" baseline="0" dirty="0" smtClean="0"/>
              <a:t>ONE—that’s </a:t>
            </a:r>
            <a:r>
              <a:rPr lang="en-US" baseline="0" dirty="0" smtClean="0"/>
              <a:t>all He </a:t>
            </a:r>
            <a:r>
              <a:rPr lang="en-US" baseline="0" dirty="0" smtClean="0"/>
              <a:t>built.</a:t>
            </a:r>
            <a:endParaRPr lang="en-US" dirty="0"/>
          </a:p>
        </p:txBody>
      </p:sp>
      <p:sp>
        <p:nvSpPr>
          <p:cNvPr id="4" name="Slide Number Placeholder 3"/>
          <p:cNvSpPr>
            <a:spLocks noGrp="1"/>
          </p:cNvSpPr>
          <p:nvPr>
            <p:ph type="sldNum" sz="quarter" idx="10"/>
          </p:nvPr>
        </p:nvSpPr>
        <p:spPr/>
        <p:txBody>
          <a:bodyPr/>
          <a:lstStyle/>
          <a:p>
            <a:fld id="{85ADBE00-D461-42EB-8281-20743064CC48}"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Church </a:t>
            </a:r>
            <a:r>
              <a:rPr lang="en-US" dirty="0" smtClean="0"/>
              <a:t>–</a:t>
            </a:r>
            <a:r>
              <a:rPr lang="en-US" b="1" dirty="0" smtClean="0"/>
              <a:t>Greater Than</a:t>
            </a:r>
            <a:r>
              <a:rPr lang="en-US" b="1" baseline="0" dirty="0" smtClean="0"/>
              <a:t> </a:t>
            </a:r>
            <a:r>
              <a:rPr lang="en-US" b="1" baseline="0" dirty="0" smtClean="0"/>
              <a:t>All Human </a:t>
            </a:r>
            <a:r>
              <a:rPr lang="en-US" b="1" baseline="0" dirty="0" smtClean="0"/>
              <a:t>Institutions</a:t>
            </a:r>
            <a:r>
              <a:rPr lang="en-US" baseline="0" dirty="0" smtClean="0"/>
              <a:t>. </a:t>
            </a:r>
            <a:endParaRPr lang="en-US" baseline="0" dirty="0" smtClean="0"/>
          </a:p>
          <a:p>
            <a:r>
              <a:rPr lang="en-US" baseline="0" dirty="0" smtClean="0"/>
              <a:t>(</a:t>
            </a:r>
            <a:r>
              <a:rPr lang="en-US" baseline="0" dirty="0" smtClean="0"/>
              <a:t>1) Because </a:t>
            </a:r>
            <a:r>
              <a:rPr lang="en-US" baseline="0" dirty="0" smtClean="0"/>
              <a:t>Christ purchased it with </a:t>
            </a:r>
            <a:r>
              <a:rPr lang="en-US" baseline="0" dirty="0" smtClean="0"/>
              <a:t>His blood! (</a:t>
            </a:r>
            <a:r>
              <a:rPr lang="en-US" b="1" baseline="0" dirty="0" smtClean="0"/>
              <a:t>Acts 20:28</a:t>
            </a:r>
            <a:r>
              <a:rPr lang="en-US" baseline="0" dirty="0" smtClean="0"/>
              <a:t>) A true concept of the church </a:t>
            </a:r>
            <a:r>
              <a:rPr lang="en-US" baseline="0" dirty="0" smtClean="0"/>
              <a:t>leads </a:t>
            </a:r>
            <a:r>
              <a:rPr lang="en-US" baseline="0" dirty="0" smtClean="0"/>
              <a:t>one to </a:t>
            </a:r>
            <a:r>
              <a:rPr lang="en-US" baseline="0" dirty="0" smtClean="0"/>
              <a:t>a lofty </a:t>
            </a:r>
            <a:r>
              <a:rPr lang="en-US" baseline="0" dirty="0" smtClean="0"/>
              <a:t>appreciation for that </a:t>
            </a:r>
            <a:r>
              <a:rPr lang="en-US" baseline="0" dirty="0" smtClean="0"/>
              <a:t>body. The Bible uses </a:t>
            </a:r>
            <a:r>
              <a:rPr lang="en-US" b="1" u="sng" baseline="0" dirty="0" smtClean="0"/>
              <a:t>metaphors</a:t>
            </a:r>
            <a:r>
              <a:rPr lang="en-US" baseline="0" dirty="0" smtClean="0"/>
              <a:t> to describe the </a:t>
            </a:r>
            <a:r>
              <a:rPr lang="en-US" b="1" u="sng" baseline="0" dirty="0" smtClean="0"/>
              <a:t>church</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85ADBE00-D461-42EB-8281-20743064CC48}"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a:t>
            </a:r>
            <a:r>
              <a:rPr lang="en-US" b="1" dirty="0" smtClean="0"/>
              <a:t>Church</a:t>
            </a:r>
            <a:r>
              <a:rPr lang="en-US" dirty="0" smtClean="0"/>
              <a:t>–</a:t>
            </a:r>
            <a:r>
              <a:rPr lang="en-US" b="1" dirty="0" smtClean="0"/>
              <a:t>A </a:t>
            </a:r>
            <a:r>
              <a:rPr lang="en-US" b="1" dirty="0" smtClean="0"/>
              <a:t>Building</a:t>
            </a:r>
            <a:r>
              <a:rPr lang="en-US" baseline="0" dirty="0" smtClean="0"/>
              <a:t>. </a:t>
            </a:r>
            <a:endParaRPr lang="en-US" baseline="0" dirty="0" smtClean="0"/>
          </a:p>
          <a:p>
            <a:r>
              <a:rPr lang="en-US" baseline="0" dirty="0" smtClean="0"/>
              <a:t>(</a:t>
            </a:r>
            <a:r>
              <a:rPr lang="en-US" baseline="0" dirty="0" smtClean="0"/>
              <a:t>1) Stability—</a:t>
            </a:r>
            <a:r>
              <a:rPr lang="en-US" b="1" baseline="0" dirty="0" smtClean="0"/>
              <a:t>1 Cor.3:9</a:t>
            </a:r>
            <a:r>
              <a:rPr lang="en-US" baseline="0" dirty="0" smtClean="0"/>
              <a:t>..the </a:t>
            </a:r>
            <a:r>
              <a:rPr lang="en-US" baseline="0" dirty="0" smtClean="0"/>
              <a:t>members make up this spiritual </a:t>
            </a:r>
            <a:r>
              <a:rPr lang="en-US" baseline="0" dirty="0" smtClean="0"/>
              <a:t>building. </a:t>
            </a:r>
            <a:r>
              <a:rPr lang="en-US" baseline="0" dirty="0" smtClean="0"/>
              <a:t>(</a:t>
            </a:r>
            <a:r>
              <a:rPr lang="en-US" b="1" baseline="0" dirty="0" smtClean="0"/>
              <a:t>1 Cor.12</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85ADBE00-D461-42EB-8281-20743064CC48}"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Church </a:t>
            </a:r>
            <a:r>
              <a:rPr lang="en-US" dirty="0" smtClean="0"/>
              <a:t>–</a:t>
            </a:r>
            <a:r>
              <a:rPr lang="en-US" b="1" dirty="0" smtClean="0"/>
              <a:t>A Building</a:t>
            </a:r>
            <a:r>
              <a:rPr lang="en-US" baseline="0" dirty="0" smtClean="0"/>
              <a:t>. (1) A Strong Foundation—</a:t>
            </a:r>
            <a:r>
              <a:rPr lang="en-US" b="1" baseline="0" dirty="0" smtClean="0"/>
              <a:t>1 Cor.3:11</a:t>
            </a:r>
            <a:r>
              <a:rPr lang="en-US" baseline="0" dirty="0" smtClean="0"/>
              <a:t>..all the members are built upon this rock sure and firm foundation!</a:t>
            </a:r>
            <a:endParaRPr lang="en-US" dirty="0"/>
          </a:p>
        </p:txBody>
      </p:sp>
      <p:sp>
        <p:nvSpPr>
          <p:cNvPr id="4" name="Slide Number Placeholder 3"/>
          <p:cNvSpPr>
            <a:spLocks noGrp="1"/>
          </p:cNvSpPr>
          <p:nvPr>
            <p:ph type="sldNum" sz="quarter" idx="10"/>
          </p:nvPr>
        </p:nvSpPr>
        <p:spPr/>
        <p:txBody>
          <a:bodyPr/>
          <a:lstStyle/>
          <a:p>
            <a:fld id="{85ADBE00-D461-42EB-8281-20743064CC48}"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Church </a:t>
            </a:r>
            <a:r>
              <a:rPr lang="en-US" dirty="0" smtClean="0"/>
              <a:t>–</a:t>
            </a:r>
            <a:r>
              <a:rPr lang="en-US" b="1" dirty="0" smtClean="0"/>
              <a:t>A Building</a:t>
            </a:r>
            <a:r>
              <a:rPr lang="en-US" baseline="0" dirty="0" smtClean="0"/>
              <a:t>. </a:t>
            </a:r>
            <a:endParaRPr lang="en-US" baseline="0" dirty="0" smtClean="0"/>
          </a:p>
          <a:p>
            <a:r>
              <a:rPr lang="en-US" baseline="0" dirty="0" smtClean="0"/>
              <a:t>(</a:t>
            </a:r>
            <a:r>
              <a:rPr lang="en-US" baseline="0" dirty="0" smtClean="0"/>
              <a:t>1) Killing </a:t>
            </a:r>
            <a:r>
              <a:rPr lang="en-US" baseline="0" dirty="0" smtClean="0"/>
              <a:t>its builder </a:t>
            </a:r>
            <a:r>
              <a:rPr lang="en-US" baseline="0" dirty="0" smtClean="0"/>
              <a:t>could not stop </a:t>
            </a:r>
            <a:r>
              <a:rPr lang="en-US" baseline="0" dirty="0" smtClean="0"/>
              <a:t>the church—</a:t>
            </a:r>
            <a:r>
              <a:rPr lang="en-US" b="1" baseline="0" dirty="0" smtClean="0"/>
              <a:t>Jno.2:19-21</a:t>
            </a:r>
            <a:r>
              <a:rPr lang="en-US" baseline="0" dirty="0" smtClean="0"/>
              <a:t>..Jesus </a:t>
            </a:r>
            <a:r>
              <a:rPr lang="en-US" baseline="0" dirty="0" smtClean="0"/>
              <a:t>knew </a:t>
            </a:r>
            <a:r>
              <a:rPr lang="en-US" baseline="0" dirty="0" smtClean="0"/>
              <a:t>the Jews </a:t>
            </a:r>
            <a:r>
              <a:rPr lang="en-US" baseline="0" dirty="0" smtClean="0"/>
              <a:t>would murder Him—but </a:t>
            </a:r>
            <a:r>
              <a:rPr lang="en-US" baseline="0" dirty="0" smtClean="0"/>
              <a:t>that </a:t>
            </a:r>
            <a:r>
              <a:rPr lang="en-US" baseline="0" dirty="0" smtClean="0"/>
              <a:t>would do </a:t>
            </a:r>
            <a:r>
              <a:rPr lang="en-US" baseline="0" dirty="0" smtClean="0"/>
              <a:t>nothing but set </a:t>
            </a:r>
            <a:r>
              <a:rPr lang="en-US" baseline="0" dirty="0" smtClean="0"/>
              <a:t>the stage for His </a:t>
            </a:r>
            <a:r>
              <a:rPr lang="en-US" baseline="0" dirty="0" smtClean="0"/>
              <a:t>church.</a:t>
            </a:r>
            <a:endParaRPr lang="en-US" dirty="0"/>
          </a:p>
        </p:txBody>
      </p:sp>
      <p:sp>
        <p:nvSpPr>
          <p:cNvPr id="4" name="Slide Number Placeholder 3"/>
          <p:cNvSpPr>
            <a:spLocks noGrp="1"/>
          </p:cNvSpPr>
          <p:nvPr>
            <p:ph type="sldNum" sz="quarter" idx="10"/>
          </p:nvPr>
        </p:nvSpPr>
        <p:spPr/>
        <p:txBody>
          <a:bodyPr/>
          <a:lstStyle/>
          <a:p>
            <a:fld id="{85ADBE00-D461-42EB-8281-20743064CC48}"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Church </a:t>
            </a:r>
            <a:r>
              <a:rPr lang="en-US" dirty="0" smtClean="0"/>
              <a:t>–</a:t>
            </a:r>
            <a:r>
              <a:rPr lang="en-US" b="1" dirty="0" smtClean="0"/>
              <a:t>A Building</a:t>
            </a:r>
            <a:r>
              <a:rPr lang="en-US" baseline="0" dirty="0" smtClean="0"/>
              <a:t>. </a:t>
            </a:r>
            <a:endParaRPr lang="en-US" baseline="0" dirty="0" smtClean="0"/>
          </a:p>
          <a:p>
            <a:r>
              <a:rPr lang="en-US" baseline="0" dirty="0" smtClean="0"/>
              <a:t>Formed </a:t>
            </a:r>
            <a:r>
              <a:rPr lang="en-US" baseline="0" dirty="0" smtClean="0"/>
              <a:t>of various materials. </a:t>
            </a:r>
            <a:endParaRPr lang="en-US" baseline="0" dirty="0" smtClean="0"/>
          </a:p>
          <a:p>
            <a:r>
              <a:rPr lang="en-US" baseline="0" dirty="0" smtClean="0"/>
              <a:t>(</a:t>
            </a:r>
            <a:r>
              <a:rPr lang="en-US" baseline="0" dirty="0" smtClean="0"/>
              <a:t>1) </a:t>
            </a:r>
            <a:r>
              <a:rPr lang="en-US" baseline="0" dirty="0" smtClean="0"/>
              <a:t>Made up of people who were </a:t>
            </a:r>
            <a:r>
              <a:rPr lang="en-US" baseline="0" dirty="0" smtClean="0"/>
              <a:t>once </a:t>
            </a:r>
            <a:r>
              <a:rPr lang="en-US" baseline="0" dirty="0" smtClean="0"/>
              <a:t>in </a:t>
            </a:r>
            <a:r>
              <a:rPr lang="en-US" baseline="0" dirty="0" smtClean="0"/>
              <a:t>the world—serving the </a:t>
            </a:r>
            <a:r>
              <a:rPr lang="en-US" baseline="0" dirty="0" smtClean="0"/>
              <a:t>devil. </a:t>
            </a:r>
            <a:r>
              <a:rPr lang="en-US" baseline="0" dirty="0" smtClean="0"/>
              <a:t>(</a:t>
            </a:r>
            <a:r>
              <a:rPr lang="en-US" b="1" baseline="0" dirty="0" smtClean="0"/>
              <a:t>Col.1:13,14</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85ADBE00-D461-42EB-8281-20743064CC48}"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F5B724-9222-435E-B970-77C9874998A5}" type="datetimeFigureOut">
              <a:rPr lang="en-US" smtClean="0"/>
              <a:pPr/>
              <a:t>3/2/2010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EE014B-2EBE-46AB-A5AE-7E7EA97153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F5B724-9222-435E-B970-77C9874998A5}" type="datetimeFigureOut">
              <a:rPr lang="en-US" smtClean="0"/>
              <a:pPr/>
              <a:t>3/2/2010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EE014B-2EBE-46AB-A5AE-7E7EA97153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F5B724-9222-435E-B970-77C9874998A5}" type="datetimeFigureOut">
              <a:rPr lang="en-US" smtClean="0"/>
              <a:pPr/>
              <a:t>3/2/2010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EE014B-2EBE-46AB-A5AE-7E7EA97153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F5B724-9222-435E-B970-77C9874998A5}" type="datetimeFigureOut">
              <a:rPr lang="en-US" smtClean="0"/>
              <a:pPr/>
              <a:t>3/2/2010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EE014B-2EBE-46AB-A5AE-7E7EA97153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F5B724-9222-435E-B970-77C9874998A5}" type="datetimeFigureOut">
              <a:rPr lang="en-US" smtClean="0"/>
              <a:pPr/>
              <a:t>3/2/2010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EE014B-2EBE-46AB-A5AE-7E7EA97153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F5B724-9222-435E-B970-77C9874998A5}" type="datetimeFigureOut">
              <a:rPr lang="en-US" smtClean="0"/>
              <a:pPr/>
              <a:t>3/2/2010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EE014B-2EBE-46AB-A5AE-7E7EA97153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F5B724-9222-435E-B970-77C9874998A5}" type="datetimeFigureOut">
              <a:rPr lang="en-US" smtClean="0"/>
              <a:pPr/>
              <a:t>3/2/2010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EE014B-2EBE-46AB-A5AE-7E7EA97153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F5B724-9222-435E-B970-77C9874998A5}" type="datetimeFigureOut">
              <a:rPr lang="en-US" smtClean="0"/>
              <a:pPr/>
              <a:t>3/2/2010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EE014B-2EBE-46AB-A5AE-7E7EA97153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F5B724-9222-435E-B970-77C9874998A5}" type="datetimeFigureOut">
              <a:rPr lang="en-US" smtClean="0"/>
              <a:pPr/>
              <a:t>3/2/2010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EE014B-2EBE-46AB-A5AE-7E7EA97153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F5B724-9222-435E-B970-77C9874998A5}" type="datetimeFigureOut">
              <a:rPr lang="en-US" smtClean="0"/>
              <a:pPr/>
              <a:t>3/2/2010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EE014B-2EBE-46AB-A5AE-7E7EA97153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F5B724-9222-435E-B970-77C9874998A5}" type="datetimeFigureOut">
              <a:rPr lang="en-US" smtClean="0"/>
              <a:pPr/>
              <a:t>3/2/2010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EE014B-2EBE-46AB-A5AE-7E7EA97153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F5B724-9222-435E-B970-77C9874998A5}" type="datetimeFigureOut">
              <a:rPr lang="en-US" smtClean="0"/>
              <a:pPr/>
              <a:t>3/2/2010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EE014B-2EBE-46AB-A5AE-7E7EA97153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05200" y="152400"/>
            <a:ext cx="5638800" cy="1470025"/>
          </a:xfrm>
        </p:spPr>
        <p:txBody>
          <a:bodyPr>
            <a:noAutofit/>
          </a:bodyPr>
          <a:lstStyle/>
          <a:p>
            <a:r>
              <a:rPr lang="en-US" sz="4000" b="1" dirty="0" smtClean="0">
                <a:latin typeface="Arial" pitchFamily="34" charset="0"/>
                <a:cs typeface="Arial" pitchFamily="34" charset="0"/>
              </a:rPr>
              <a:t>The Church--</a:t>
            </a:r>
            <a:r>
              <a:rPr lang="en-US" sz="4000" b="1" u="sng" dirty="0" smtClean="0">
                <a:latin typeface="Arial" pitchFamily="34" charset="0"/>
                <a:cs typeface="Arial" pitchFamily="34" charset="0"/>
              </a:rPr>
              <a:t>Metaphorically</a:t>
            </a:r>
            <a:endParaRPr lang="en-US" sz="4000" b="1" u="sng" dirty="0">
              <a:latin typeface="Arial" pitchFamily="34" charset="0"/>
              <a:cs typeface="Arial" pitchFamily="34" charset="0"/>
            </a:endParaRPr>
          </a:p>
        </p:txBody>
      </p:sp>
      <p:sp>
        <p:nvSpPr>
          <p:cNvPr id="3" name="Subtitle 2"/>
          <p:cNvSpPr>
            <a:spLocks noGrp="1"/>
          </p:cNvSpPr>
          <p:nvPr>
            <p:ph type="subTitle" idx="1"/>
          </p:nvPr>
        </p:nvSpPr>
        <p:spPr>
          <a:xfrm>
            <a:off x="3810000" y="1905000"/>
            <a:ext cx="4953000" cy="4648200"/>
          </a:xfrm>
        </p:spPr>
        <p:txBody>
          <a:bodyPr>
            <a:noAutofit/>
          </a:bodyPr>
          <a:lstStyle/>
          <a:p>
            <a:r>
              <a:rPr lang="en-US" sz="3000" b="1" i="1" dirty="0" smtClean="0">
                <a:solidFill>
                  <a:schemeClr val="accent2">
                    <a:lumMod val="50000"/>
                  </a:schemeClr>
                </a:solidFill>
                <a:latin typeface="Arial Narrow" pitchFamily="34" charset="0"/>
                <a:cs typeface="Arial" pitchFamily="34" charset="0"/>
              </a:rPr>
              <a:t>“To the intent that now the manifold wisdom of God might be made known by the church to the principalities and powers in the heavenly places, according to the eternal purpose which He accomplished in Christ Jesus our Lord.” </a:t>
            </a:r>
            <a:r>
              <a:rPr lang="en-US" sz="3000" b="1" i="1" dirty="0" smtClean="0">
                <a:solidFill>
                  <a:schemeClr val="accent2">
                    <a:lumMod val="50000"/>
                  </a:schemeClr>
                </a:solidFill>
                <a:latin typeface="Arial Narrow" pitchFamily="34" charset="0"/>
                <a:cs typeface="Arial" pitchFamily="34" charset="0"/>
              </a:rPr>
              <a:t/>
            </a:r>
            <a:br>
              <a:rPr lang="en-US" sz="3000" b="1" i="1" dirty="0" smtClean="0">
                <a:solidFill>
                  <a:schemeClr val="accent2">
                    <a:lumMod val="50000"/>
                  </a:schemeClr>
                </a:solidFill>
                <a:latin typeface="Arial Narrow" pitchFamily="34" charset="0"/>
                <a:cs typeface="Arial" pitchFamily="34" charset="0"/>
              </a:rPr>
            </a:br>
            <a:r>
              <a:rPr lang="en-US" sz="3000" b="1" i="1" dirty="0" smtClean="0">
                <a:solidFill>
                  <a:schemeClr val="accent2">
                    <a:lumMod val="50000"/>
                  </a:schemeClr>
                </a:solidFill>
                <a:latin typeface="Arial Narrow" pitchFamily="34" charset="0"/>
                <a:cs typeface="Arial" pitchFamily="34" charset="0"/>
              </a:rPr>
              <a:t>{</a:t>
            </a:r>
            <a:r>
              <a:rPr lang="en-US" sz="3000" b="1" i="1" dirty="0" smtClean="0">
                <a:solidFill>
                  <a:schemeClr val="accent2">
                    <a:lumMod val="50000"/>
                  </a:schemeClr>
                </a:solidFill>
                <a:latin typeface="Arial Narrow" pitchFamily="34" charset="0"/>
                <a:cs typeface="Arial" pitchFamily="34" charset="0"/>
              </a:rPr>
              <a:t>Ephesians 3:10,11}</a:t>
            </a:r>
            <a:endParaRPr lang="en-US" sz="3000" b="1" i="1" dirty="0">
              <a:solidFill>
                <a:schemeClr val="accent2">
                  <a:lumMod val="50000"/>
                </a:schemeClr>
              </a:solidFill>
              <a:latin typeface="Arial Narrow"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228600"/>
            <a:ext cx="5257800" cy="1249362"/>
          </a:xfrm>
          <a:solidFill>
            <a:srgbClr val="FFDA8F">
              <a:alpha val="80000"/>
            </a:srgbClr>
          </a:solidFill>
          <a:ln w="38100">
            <a:solidFill>
              <a:schemeClr val="tx1"/>
            </a:solidFill>
          </a:ln>
        </p:spPr>
        <p:txBody>
          <a:bodyPr>
            <a:normAutofit/>
          </a:bodyPr>
          <a:lstStyle/>
          <a:p>
            <a:r>
              <a:rPr lang="en-US" sz="3200" b="1" u="sng" dirty="0" smtClean="0">
                <a:latin typeface="Arial" pitchFamily="34" charset="0"/>
                <a:cs typeface="Arial" pitchFamily="34" charset="0"/>
              </a:rPr>
              <a:t>The Church</a:t>
            </a:r>
            <a:r>
              <a:rPr lang="en-US" sz="3200" dirty="0" smtClean="0">
                <a:latin typeface="Arial" pitchFamily="34" charset="0"/>
                <a:cs typeface="Arial" pitchFamily="34" charset="0"/>
              </a:rPr>
              <a:t>—A Building </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657600" y="1600200"/>
            <a:ext cx="5181600" cy="5029200"/>
          </a:xfrm>
        </p:spPr>
        <p:txBody>
          <a:bodyPr>
            <a:normAutofit fontScale="85000" lnSpcReduction="20000"/>
          </a:bodyPr>
          <a:lstStyle/>
          <a:p>
            <a:pPr>
              <a:lnSpc>
                <a:spcPct val="120000"/>
              </a:lnSpc>
              <a:spcBef>
                <a:spcPts val="600"/>
              </a:spcBef>
            </a:pPr>
            <a:r>
              <a:rPr lang="en-US" sz="3500" dirty="0" smtClean="0">
                <a:latin typeface="Arial Narrow" pitchFamily="34" charset="0"/>
              </a:rPr>
              <a:t>Formed of various materials</a:t>
            </a:r>
          </a:p>
          <a:p>
            <a:pPr>
              <a:lnSpc>
                <a:spcPct val="120000"/>
              </a:lnSpc>
              <a:spcBef>
                <a:spcPts val="600"/>
              </a:spcBef>
            </a:pPr>
            <a:r>
              <a:rPr lang="en-US" sz="3500" dirty="0" smtClean="0">
                <a:latin typeface="Arial Narrow" pitchFamily="34" charset="0"/>
              </a:rPr>
              <a:t>All invited to be </a:t>
            </a:r>
            <a:r>
              <a:rPr lang="en-US" sz="3500" dirty="0" smtClean="0">
                <a:latin typeface="Arial Narrow" pitchFamily="34" charset="0"/>
              </a:rPr>
              <a:t>part of it</a:t>
            </a:r>
            <a:endParaRPr lang="en-US" sz="3500" dirty="0" smtClean="0">
              <a:latin typeface="Arial Narrow" pitchFamily="34" charset="0"/>
            </a:endParaRPr>
          </a:p>
          <a:p>
            <a:pPr lvl="1">
              <a:lnSpc>
                <a:spcPct val="120000"/>
              </a:lnSpc>
              <a:spcBef>
                <a:spcPts val="600"/>
              </a:spcBef>
            </a:pPr>
            <a:r>
              <a:rPr lang="en-US" sz="3300" i="1" dirty="0" smtClean="0">
                <a:solidFill>
                  <a:schemeClr val="accent2">
                    <a:lumMod val="50000"/>
                  </a:schemeClr>
                </a:solidFill>
                <a:latin typeface="Arial Narrow" pitchFamily="34" charset="0"/>
              </a:rPr>
              <a:t>“Come to Me, </a:t>
            </a:r>
            <a:r>
              <a:rPr lang="en-US" sz="3300" b="1" i="1" u="sng" dirty="0" smtClean="0">
                <a:solidFill>
                  <a:schemeClr val="accent2">
                    <a:lumMod val="50000"/>
                  </a:schemeClr>
                </a:solidFill>
                <a:latin typeface="Arial Narrow" pitchFamily="34" charset="0"/>
              </a:rPr>
              <a:t>all you </a:t>
            </a:r>
            <a:r>
              <a:rPr lang="en-US" sz="3300" i="1" dirty="0" smtClean="0">
                <a:solidFill>
                  <a:schemeClr val="accent2">
                    <a:lumMod val="50000"/>
                  </a:schemeClr>
                </a:solidFill>
                <a:latin typeface="Arial Narrow" pitchFamily="34" charset="0"/>
              </a:rPr>
              <a:t>who labor and are heavy laden, and I will give you rest. Take My yoke upon you and learn from Me, for I am gentle and lowly in heart, and you will find rest for your souls. For My yoke is easy and My burden is light.” </a:t>
            </a:r>
            <a:r>
              <a:rPr lang="en-US" sz="3300" i="1" dirty="0" smtClean="0">
                <a:solidFill>
                  <a:schemeClr val="accent2">
                    <a:lumMod val="50000"/>
                  </a:schemeClr>
                </a:solidFill>
                <a:latin typeface="Arial Narrow" pitchFamily="34" charset="0"/>
              </a:rPr>
              <a:t/>
            </a:r>
            <a:br>
              <a:rPr lang="en-US" sz="3300" i="1" dirty="0" smtClean="0">
                <a:solidFill>
                  <a:schemeClr val="accent2">
                    <a:lumMod val="50000"/>
                  </a:schemeClr>
                </a:solidFill>
                <a:latin typeface="Arial Narrow" pitchFamily="34" charset="0"/>
              </a:rPr>
            </a:br>
            <a:r>
              <a:rPr lang="en-US" sz="3300" i="1" dirty="0" smtClean="0">
                <a:solidFill>
                  <a:schemeClr val="accent2">
                    <a:lumMod val="50000"/>
                  </a:schemeClr>
                </a:solidFill>
                <a:latin typeface="Arial Narrow" pitchFamily="34" charset="0"/>
              </a:rPr>
              <a:t>{</a:t>
            </a:r>
            <a:r>
              <a:rPr lang="en-US" sz="3300" i="1" dirty="0" smtClean="0">
                <a:solidFill>
                  <a:schemeClr val="accent2">
                    <a:lumMod val="50000"/>
                  </a:schemeClr>
                </a:solidFill>
                <a:latin typeface="Arial Narrow" pitchFamily="34" charset="0"/>
              </a:rPr>
              <a:t>Matthew 11:28-30}</a:t>
            </a:r>
            <a:endParaRPr lang="en-US" sz="3300" i="1" dirty="0">
              <a:solidFill>
                <a:schemeClr val="accent2">
                  <a:lumMod val="50000"/>
                </a:schemeClr>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228600"/>
            <a:ext cx="5257800" cy="1249362"/>
          </a:xfrm>
          <a:solidFill>
            <a:srgbClr val="FFDA8F">
              <a:alpha val="80000"/>
            </a:srgbClr>
          </a:solidFill>
          <a:ln w="38100">
            <a:solidFill>
              <a:schemeClr val="tx1"/>
            </a:solidFill>
          </a:ln>
        </p:spPr>
        <p:txBody>
          <a:bodyPr>
            <a:normAutofit/>
          </a:bodyPr>
          <a:lstStyle/>
          <a:p>
            <a:r>
              <a:rPr lang="en-US" sz="3200" b="1" u="sng" dirty="0" smtClean="0">
                <a:latin typeface="Arial" pitchFamily="34" charset="0"/>
                <a:cs typeface="Arial" pitchFamily="34" charset="0"/>
              </a:rPr>
              <a:t>The Church</a:t>
            </a:r>
            <a:r>
              <a:rPr lang="en-US" sz="3200" dirty="0" smtClean="0">
                <a:latin typeface="Arial" pitchFamily="34" charset="0"/>
                <a:cs typeface="Arial" pitchFamily="34" charset="0"/>
              </a:rPr>
              <a:t>—A Building </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657600" y="1600200"/>
            <a:ext cx="5181600" cy="5029200"/>
          </a:xfrm>
        </p:spPr>
        <p:txBody>
          <a:bodyPr>
            <a:normAutofit/>
          </a:bodyPr>
          <a:lstStyle/>
          <a:p>
            <a:pPr>
              <a:spcBef>
                <a:spcPts val="1200"/>
              </a:spcBef>
            </a:pPr>
            <a:r>
              <a:rPr lang="en-US" dirty="0" smtClean="0">
                <a:latin typeface="Arial Narrow" pitchFamily="34" charset="0"/>
              </a:rPr>
              <a:t>Formed of various materials</a:t>
            </a:r>
          </a:p>
          <a:p>
            <a:pPr>
              <a:spcBef>
                <a:spcPts val="1200"/>
              </a:spcBef>
            </a:pPr>
            <a:r>
              <a:rPr lang="en-US" dirty="0" smtClean="0">
                <a:latin typeface="Arial Narrow" pitchFamily="34" charset="0"/>
              </a:rPr>
              <a:t>Living stones</a:t>
            </a:r>
          </a:p>
          <a:p>
            <a:pPr lvl="1">
              <a:spcBef>
                <a:spcPts val="1200"/>
              </a:spcBef>
            </a:pPr>
            <a:r>
              <a:rPr lang="en-US" i="1" dirty="0" smtClean="0">
                <a:solidFill>
                  <a:schemeClr val="accent2">
                    <a:lumMod val="50000"/>
                  </a:schemeClr>
                </a:solidFill>
                <a:latin typeface="Arial Narrow" pitchFamily="34" charset="0"/>
              </a:rPr>
              <a:t>“You also, as </a:t>
            </a:r>
            <a:r>
              <a:rPr lang="en-US" b="1" i="1" u="sng" dirty="0" smtClean="0">
                <a:solidFill>
                  <a:schemeClr val="accent2">
                    <a:lumMod val="50000"/>
                  </a:schemeClr>
                </a:solidFill>
                <a:latin typeface="Arial Narrow" pitchFamily="34" charset="0"/>
              </a:rPr>
              <a:t>living stones</a:t>
            </a:r>
            <a:r>
              <a:rPr lang="en-US" i="1" dirty="0" smtClean="0">
                <a:solidFill>
                  <a:schemeClr val="accent2">
                    <a:lumMod val="50000"/>
                  </a:schemeClr>
                </a:solidFill>
                <a:latin typeface="Arial Narrow" pitchFamily="34" charset="0"/>
              </a:rPr>
              <a:t>, are being built up a spiritual house, a holy priesthood, to offer up spiritual sacrifices acceptable to God through Jesus Christ.” </a:t>
            </a:r>
            <a:r>
              <a:rPr lang="en-US" i="1" dirty="0" smtClean="0">
                <a:solidFill>
                  <a:schemeClr val="accent2">
                    <a:lumMod val="50000"/>
                  </a:schemeClr>
                </a:solidFill>
                <a:latin typeface="Arial Narrow" pitchFamily="34" charset="0"/>
              </a:rPr>
              <a:t/>
            </a:r>
            <a:br>
              <a:rPr lang="en-US" i="1" dirty="0" smtClean="0">
                <a:solidFill>
                  <a:schemeClr val="accent2">
                    <a:lumMod val="50000"/>
                  </a:schemeClr>
                </a:solidFill>
                <a:latin typeface="Arial Narrow" pitchFamily="34" charset="0"/>
              </a:rPr>
            </a:br>
            <a:r>
              <a:rPr lang="en-US" i="1" dirty="0" smtClean="0">
                <a:solidFill>
                  <a:schemeClr val="accent2">
                    <a:lumMod val="50000"/>
                  </a:schemeClr>
                </a:solidFill>
                <a:latin typeface="Arial Narrow" pitchFamily="34" charset="0"/>
              </a:rPr>
              <a:t>{</a:t>
            </a:r>
            <a:r>
              <a:rPr lang="en-US" i="1" dirty="0" smtClean="0">
                <a:solidFill>
                  <a:schemeClr val="accent2">
                    <a:lumMod val="50000"/>
                  </a:schemeClr>
                </a:solidFill>
                <a:latin typeface="Arial Narrow" pitchFamily="34" charset="0"/>
              </a:rPr>
              <a:t>1 Peter 2:5}</a:t>
            </a:r>
            <a:endParaRPr lang="en-US" i="1" dirty="0">
              <a:solidFill>
                <a:schemeClr val="accent2">
                  <a:lumMod val="50000"/>
                </a:schemeClr>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228600"/>
            <a:ext cx="5257800" cy="1249362"/>
          </a:xfrm>
          <a:solidFill>
            <a:srgbClr val="FFDA8F">
              <a:alpha val="80000"/>
            </a:srgbClr>
          </a:solidFill>
          <a:ln w="38100">
            <a:solidFill>
              <a:schemeClr val="tx1"/>
            </a:solidFill>
          </a:ln>
        </p:spPr>
        <p:txBody>
          <a:bodyPr>
            <a:normAutofit/>
          </a:bodyPr>
          <a:lstStyle/>
          <a:p>
            <a:r>
              <a:rPr lang="en-US" sz="3200" b="1" u="sng" dirty="0" smtClean="0">
                <a:latin typeface="Arial" pitchFamily="34" charset="0"/>
                <a:cs typeface="Arial" pitchFamily="34" charset="0"/>
              </a:rPr>
              <a:t>The Church</a:t>
            </a:r>
            <a:r>
              <a:rPr lang="en-US" sz="3200" dirty="0" smtClean="0">
                <a:latin typeface="Arial" pitchFamily="34" charset="0"/>
                <a:cs typeface="Arial" pitchFamily="34" charset="0"/>
              </a:rPr>
              <a:t>—A Building </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657600" y="1600200"/>
            <a:ext cx="5181600" cy="5029200"/>
          </a:xfrm>
        </p:spPr>
        <p:txBody>
          <a:bodyPr>
            <a:normAutofit fontScale="92500" lnSpcReduction="10000"/>
          </a:bodyPr>
          <a:lstStyle/>
          <a:p>
            <a:pPr>
              <a:lnSpc>
                <a:spcPct val="110000"/>
              </a:lnSpc>
            </a:pPr>
            <a:r>
              <a:rPr lang="en-US" sz="3500" dirty="0" smtClean="0">
                <a:latin typeface="Arial Narrow" pitchFamily="34" charset="0"/>
              </a:rPr>
              <a:t>Formed of various materials</a:t>
            </a:r>
          </a:p>
          <a:p>
            <a:pPr>
              <a:lnSpc>
                <a:spcPct val="110000"/>
              </a:lnSpc>
            </a:pPr>
            <a:r>
              <a:rPr lang="en-US" sz="3500" dirty="0" smtClean="0">
                <a:latin typeface="Arial Narrow" pitchFamily="34" charset="0"/>
              </a:rPr>
              <a:t>Perfectly matched and fit together</a:t>
            </a:r>
          </a:p>
          <a:p>
            <a:pPr lvl="1">
              <a:lnSpc>
                <a:spcPct val="110000"/>
              </a:lnSpc>
            </a:pPr>
            <a:r>
              <a:rPr lang="en-US" sz="3000" i="1" dirty="0" smtClean="0">
                <a:solidFill>
                  <a:schemeClr val="accent2">
                    <a:lumMod val="50000"/>
                  </a:schemeClr>
                </a:solidFill>
                <a:latin typeface="Arial Narrow" pitchFamily="34" charset="0"/>
              </a:rPr>
              <a:t>“In whom the </a:t>
            </a:r>
            <a:r>
              <a:rPr lang="en-US" sz="3000" b="1" i="1" u="sng" dirty="0" smtClean="0">
                <a:solidFill>
                  <a:schemeClr val="accent2">
                    <a:lumMod val="50000"/>
                  </a:schemeClr>
                </a:solidFill>
                <a:latin typeface="Arial Narrow" pitchFamily="34" charset="0"/>
              </a:rPr>
              <a:t>whole building</a:t>
            </a:r>
            <a:r>
              <a:rPr lang="en-US" sz="3000" i="1" dirty="0" smtClean="0">
                <a:solidFill>
                  <a:schemeClr val="accent2">
                    <a:lumMod val="50000"/>
                  </a:schemeClr>
                </a:solidFill>
                <a:latin typeface="Arial Narrow" pitchFamily="34" charset="0"/>
              </a:rPr>
              <a:t>, being </a:t>
            </a:r>
            <a:r>
              <a:rPr lang="en-US" sz="3000" b="1" i="1" u="sng" dirty="0" smtClean="0">
                <a:solidFill>
                  <a:schemeClr val="accent2">
                    <a:lumMod val="50000"/>
                  </a:schemeClr>
                </a:solidFill>
                <a:latin typeface="Arial Narrow" pitchFamily="34" charset="0"/>
              </a:rPr>
              <a:t>joined together</a:t>
            </a:r>
            <a:r>
              <a:rPr lang="en-US" sz="3000" i="1" dirty="0" smtClean="0">
                <a:solidFill>
                  <a:schemeClr val="accent2">
                    <a:lumMod val="50000"/>
                  </a:schemeClr>
                </a:solidFill>
                <a:latin typeface="Arial Narrow" pitchFamily="34" charset="0"/>
              </a:rPr>
              <a:t>, grows into a holy temple in the Lord, in whom you also are being built together for a dwelling place of God in the Spirit</a:t>
            </a:r>
            <a:r>
              <a:rPr lang="en-US" sz="3000" i="1" dirty="0" smtClean="0">
                <a:solidFill>
                  <a:schemeClr val="accent2">
                    <a:lumMod val="50000"/>
                  </a:schemeClr>
                </a:solidFill>
                <a:latin typeface="Arial Narrow" pitchFamily="34" charset="0"/>
              </a:rPr>
              <a:t>.”</a:t>
            </a:r>
            <a:br>
              <a:rPr lang="en-US" sz="3000" i="1" dirty="0" smtClean="0">
                <a:solidFill>
                  <a:schemeClr val="accent2">
                    <a:lumMod val="50000"/>
                  </a:schemeClr>
                </a:solidFill>
                <a:latin typeface="Arial Narrow" pitchFamily="34" charset="0"/>
              </a:rPr>
            </a:br>
            <a:r>
              <a:rPr lang="en-US" sz="3000" i="1" dirty="0" smtClean="0">
                <a:solidFill>
                  <a:schemeClr val="accent2">
                    <a:lumMod val="50000"/>
                  </a:schemeClr>
                </a:solidFill>
                <a:latin typeface="Arial Narrow" pitchFamily="34" charset="0"/>
              </a:rPr>
              <a:t>{</a:t>
            </a:r>
            <a:r>
              <a:rPr lang="en-US" sz="3000" i="1" dirty="0" smtClean="0">
                <a:solidFill>
                  <a:schemeClr val="accent2">
                    <a:lumMod val="50000"/>
                  </a:schemeClr>
                </a:solidFill>
                <a:latin typeface="Arial Narrow" pitchFamily="34" charset="0"/>
              </a:rPr>
              <a:t>Ephesians 2:21,22}</a:t>
            </a:r>
            <a:endParaRPr lang="en-US" sz="3000" i="1" dirty="0">
              <a:solidFill>
                <a:schemeClr val="accent2">
                  <a:lumMod val="50000"/>
                </a:schemeClr>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228600"/>
            <a:ext cx="5257800" cy="1249362"/>
          </a:xfrm>
          <a:solidFill>
            <a:srgbClr val="FFDA8F">
              <a:alpha val="80000"/>
            </a:srgbClr>
          </a:solidFill>
          <a:ln w="38100">
            <a:solidFill>
              <a:schemeClr val="tx1"/>
            </a:solidFill>
          </a:ln>
        </p:spPr>
        <p:txBody>
          <a:bodyPr>
            <a:normAutofit/>
          </a:bodyPr>
          <a:lstStyle/>
          <a:p>
            <a:r>
              <a:rPr lang="en-US" sz="3200" b="1" u="sng" dirty="0" smtClean="0">
                <a:latin typeface="Arial" pitchFamily="34" charset="0"/>
                <a:cs typeface="Arial" pitchFamily="34" charset="0"/>
              </a:rPr>
              <a:t>The Church</a:t>
            </a:r>
            <a:r>
              <a:rPr lang="en-US" sz="3200" dirty="0" smtClean="0">
                <a:latin typeface="Arial" pitchFamily="34" charset="0"/>
                <a:cs typeface="Arial" pitchFamily="34" charset="0"/>
              </a:rPr>
              <a:t>—A Building </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657600" y="1600200"/>
            <a:ext cx="5181600" cy="5029200"/>
          </a:xfrm>
        </p:spPr>
        <p:txBody>
          <a:bodyPr>
            <a:normAutofit/>
          </a:bodyPr>
          <a:lstStyle/>
          <a:p>
            <a:pPr>
              <a:spcBef>
                <a:spcPts val="1200"/>
              </a:spcBef>
            </a:pPr>
            <a:r>
              <a:rPr lang="en-US" dirty="0" smtClean="0">
                <a:latin typeface="Arial Narrow" pitchFamily="34" charset="0"/>
              </a:rPr>
              <a:t>Formed of various materials</a:t>
            </a:r>
          </a:p>
          <a:p>
            <a:pPr>
              <a:spcBef>
                <a:spcPts val="1200"/>
              </a:spcBef>
            </a:pPr>
            <a:r>
              <a:rPr lang="en-US" dirty="0" smtClean="0">
                <a:latin typeface="Arial Narrow" pitchFamily="34" charset="0"/>
              </a:rPr>
              <a:t>Anchored to the Rock.</a:t>
            </a:r>
          </a:p>
          <a:p>
            <a:pPr lvl="1">
              <a:spcBef>
                <a:spcPts val="1200"/>
              </a:spcBef>
            </a:pPr>
            <a:r>
              <a:rPr lang="en-US" i="1" dirty="0" smtClean="0">
                <a:solidFill>
                  <a:schemeClr val="accent2">
                    <a:lumMod val="50000"/>
                  </a:schemeClr>
                </a:solidFill>
                <a:latin typeface="Arial Narrow" pitchFamily="34" charset="0"/>
              </a:rPr>
              <a:t>“Having been built on the foundation of the apostles and prophets, Jesus Christ Himself being the </a:t>
            </a:r>
            <a:r>
              <a:rPr lang="en-US" b="1" i="1" u="sng" dirty="0" smtClean="0">
                <a:solidFill>
                  <a:schemeClr val="accent2">
                    <a:lumMod val="50000"/>
                  </a:schemeClr>
                </a:solidFill>
                <a:latin typeface="Arial Narrow" pitchFamily="34" charset="0"/>
              </a:rPr>
              <a:t>chief cornerstone</a:t>
            </a:r>
            <a:r>
              <a:rPr lang="en-US" i="1" dirty="0" smtClean="0">
                <a:solidFill>
                  <a:schemeClr val="accent2">
                    <a:lumMod val="50000"/>
                  </a:schemeClr>
                </a:solidFill>
                <a:latin typeface="Arial Narrow" pitchFamily="34" charset="0"/>
              </a:rPr>
              <a:t>.” </a:t>
            </a:r>
            <a:r>
              <a:rPr lang="en-US" i="1" dirty="0" smtClean="0">
                <a:solidFill>
                  <a:schemeClr val="accent2">
                    <a:lumMod val="50000"/>
                  </a:schemeClr>
                </a:solidFill>
                <a:latin typeface="Arial Narrow" pitchFamily="34" charset="0"/>
              </a:rPr>
              <a:t/>
            </a:r>
            <a:br>
              <a:rPr lang="en-US" i="1" dirty="0" smtClean="0">
                <a:solidFill>
                  <a:schemeClr val="accent2">
                    <a:lumMod val="50000"/>
                  </a:schemeClr>
                </a:solidFill>
                <a:latin typeface="Arial Narrow" pitchFamily="34" charset="0"/>
              </a:rPr>
            </a:br>
            <a:r>
              <a:rPr lang="en-US" i="1" dirty="0" smtClean="0">
                <a:solidFill>
                  <a:schemeClr val="accent2">
                    <a:lumMod val="50000"/>
                  </a:schemeClr>
                </a:solidFill>
                <a:latin typeface="Arial Narrow" pitchFamily="34" charset="0"/>
              </a:rPr>
              <a:t>{</a:t>
            </a:r>
            <a:r>
              <a:rPr lang="en-US" i="1" dirty="0" smtClean="0">
                <a:solidFill>
                  <a:schemeClr val="accent2">
                    <a:lumMod val="50000"/>
                  </a:schemeClr>
                </a:solidFill>
                <a:latin typeface="Arial Narrow" pitchFamily="34" charset="0"/>
              </a:rPr>
              <a:t>Ephesians 2:20}</a:t>
            </a:r>
            <a:endParaRPr lang="en-US" i="1" dirty="0">
              <a:solidFill>
                <a:schemeClr val="accent2">
                  <a:lumMod val="50000"/>
                </a:schemeClr>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228600"/>
            <a:ext cx="5257800" cy="1249362"/>
          </a:xfrm>
          <a:solidFill>
            <a:srgbClr val="FFDA8F">
              <a:alpha val="80000"/>
            </a:srgbClr>
          </a:solidFill>
          <a:ln w="38100">
            <a:solidFill>
              <a:schemeClr val="tx1"/>
            </a:solidFill>
          </a:ln>
        </p:spPr>
        <p:txBody>
          <a:bodyPr>
            <a:normAutofit/>
          </a:bodyPr>
          <a:lstStyle/>
          <a:p>
            <a:r>
              <a:rPr lang="en-US" sz="3200" b="1" u="sng" dirty="0" smtClean="0">
                <a:latin typeface="Arial" pitchFamily="34" charset="0"/>
                <a:cs typeface="Arial" pitchFamily="34" charset="0"/>
              </a:rPr>
              <a:t>The Church</a:t>
            </a:r>
            <a:r>
              <a:rPr lang="en-US" sz="3200" dirty="0" smtClean="0">
                <a:latin typeface="Arial" pitchFamily="34" charset="0"/>
                <a:cs typeface="Arial" pitchFamily="34" charset="0"/>
              </a:rPr>
              <a:t>—A Body </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657600" y="1600200"/>
            <a:ext cx="5181600" cy="5029200"/>
          </a:xfrm>
        </p:spPr>
        <p:txBody>
          <a:bodyPr>
            <a:normAutofit/>
          </a:bodyPr>
          <a:lstStyle/>
          <a:p>
            <a:pPr>
              <a:spcBef>
                <a:spcPts val="1200"/>
              </a:spcBef>
            </a:pPr>
            <a:r>
              <a:rPr lang="en-US" b="1" dirty="0" smtClean="0">
                <a:latin typeface="Arial Narrow" pitchFamily="34" charset="0"/>
              </a:rPr>
              <a:t>Unity and fellowship</a:t>
            </a:r>
          </a:p>
          <a:p>
            <a:pPr>
              <a:spcBef>
                <a:spcPts val="1200"/>
              </a:spcBef>
            </a:pPr>
            <a:r>
              <a:rPr lang="en-US" dirty="0" smtClean="0">
                <a:latin typeface="Arial Narrow" pitchFamily="34" charset="0"/>
              </a:rPr>
              <a:t>Relation of Christ to the </a:t>
            </a:r>
            <a:r>
              <a:rPr lang="en-US" dirty="0" smtClean="0">
                <a:latin typeface="Arial Narrow" pitchFamily="34" charset="0"/>
              </a:rPr>
              <a:t>church—its </a:t>
            </a:r>
            <a:r>
              <a:rPr lang="en-US" dirty="0" smtClean="0">
                <a:latin typeface="Arial Narrow" pitchFamily="34" charset="0"/>
              </a:rPr>
              <a:t>head.</a:t>
            </a:r>
          </a:p>
          <a:p>
            <a:pPr lvl="1">
              <a:spcBef>
                <a:spcPts val="1200"/>
              </a:spcBef>
            </a:pPr>
            <a:r>
              <a:rPr lang="en-US" i="1" dirty="0" smtClean="0">
                <a:solidFill>
                  <a:schemeClr val="accent2">
                    <a:lumMod val="50000"/>
                  </a:schemeClr>
                </a:solidFill>
                <a:latin typeface="Arial Narrow" pitchFamily="34" charset="0"/>
              </a:rPr>
              <a:t>“And He is the head of the body, the church, who is the beginning, the firstborn from the dead, that in all things He may have the </a:t>
            </a:r>
            <a:r>
              <a:rPr lang="en-US" b="1" i="1" u="sng" dirty="0" smtClean="0">
                <a:solidFill>
                  <a:schemeClr val="accent2">
                    <a:lumMod val="50000"/>
                  </a:schemeClr>
                </a:solidFill>
                <a:latin typeface="Arial Narrow" pitchFamily="34" charset="0"/>
              </a:rPr>
              <a:t>preeminence</a:t>
            </a:r>
            <a:r>
              <a:rPr lang="en-US" i="1" dirty="0" smtClean="0">
                <a:solidFill>
                  <a:schemeClr val="accent2">
                    <a:lumMod val="50000"/>
                  </a:schemeClr>
                </a:solidFill>
                <a:latin typeface="Arial Narrow" pitchFamily="34" charset="0"/>
              </a:rPr>
              <a:t>.” </a:t>
            </a:r>
            <a:r>
              <a:rPr lang="en-US" i="1" dirty="0" smtClean="0">
                <a:solidFill>
                  <a:schemeClr val="accent2">
                    <a:lumMod val="50000"/>
                  </a:schemeClr>
                </a:solidFill>
                <a:latin typeface="Arial Narrow" pitchFamily="34" charset="0"/>
              </a:rPr>
              <a:t/>
            </a:r>
            <a:br>
              <a:rPr lang="en-US" i="1" dirty="0" smtClean="0">
                <a:solidFill>
                  <a:schemeClr val="accent2">
                    <a:lumMod val="50000"/>
                  </a:schemeClr>
                </a:solidFill>
                <a:latin typeface="Arial Narrow" pitchFamily="34" charset="0"/>
              </a:rPr>
            </a:br>
            <a:r>
              <a:rPr lang="en-US" i="1" dirty="0" smtClean="0">
                <a:solidFill>
                  <a:schemeClr val="accent2">
                    <a:lumMod val="50000"/>
                  </a:schemeClr>
                </a:solidFill>
                <a:latin typeface="Arial Narrow" pitchFamily="34" charset="0"/>
              </a:rPr>
              <a:t>{</a:t>
            </a:r>
            <a:r>
              <a:rPr lang="en-US" i="1" dirty="0" smtClean="0">
                <a:solidFill>
                  <a:schemeClr val="accent2">
                    <a:lumMod val="50000"/>
                  </a:schemeClr>
                </a:solidFill>
                <a:latin typeface="Arial Narrow" pitchFamily="34" charset="0"/>
              </a:rPr>
              <a:t>Colossians 1:18}</a:t>
            </a:r>
            <a:endParaRPr lang="en-US" i="1" dirty="0">
              <a:solidFill>
                <a:schemeClr val="accent2">
                  <a:lumMod val="50000"/>
                </a:schemeClr>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228600"/>
            <a:ext cx="5257800" cy="1249362"/>
          </a:xfrm>
          <a:solidFill>
            <a:srgbClr val="FFDA8F">
              <a:alpha val="80000"/>
            </a:srgbClr>
          </a:solidFill>
          <a:ln w="38100">
            <a:solidFill>
              <a:schemeClr val="tx1"/>
            </a:solidFill>
          </a:ln>
        </p:spPr>
        <p:txBody>
          <a:bodyPr>
            <a:normAutofit/>
          </a:bodyPr>
          <a:lstStyle/>
          <a:p>
            <a:r>
              <a:rPr lang="en-US" sz="3200" b="1" u="sng" dirty="0" smtClean="0">
                <a:latin typeface="Arial" pitchFamily="34" charset="0"/>
                <a:cs typeface="Arial" pitchFamily="34" charset="0"/>
              </a:rPr>
              <a:t>The Church</a:t>
            </a:r>
            <a:r>
              <a:rPr lang="en-US" sz="3200" dirty="0" smtClean="0">
                <a:latin typeface="Arial" pitchFamily="34" charset="0"/>
                <a:cs typeface="Arial" pitchFamily="34" charset="0"/>
              </a:rPr>
              <a:t>—A Body </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657600" y="1600200"/>
            <a:ext cx="5181600" cy="5029200"/>
          </a:xfrm>
        </p:spPr>
        <p:txBody>
          <a:bodyPr>
            <a:normAutofit/>
          </a:bodyPr>
          <a:lstStyle/>
          <a:p>
            <a:pPr>
              <a:spcBef>
                <a:spcPts val="1200"/>
              </a:spcBef>
            </a:pPr>
            <a:r>
              <a:rPr lang="en-US" b="1" dirty="0" smtClean="0">
                <a:latin typeface="Arial Narrow" pitchFamily="34" charset="0"/>
              </a:rPr>
              <a:t>Unity and fellowship</a:t>
            </a:r>
          </a:p>
          <a:p>
            <a:pPr>
              <a:spcBef>
                <a:spcPts val="1200"/>
              </a:spcBef>
            </a:pPr>
            <a:r>
              <a:rPr lang="en-US" dirty="0" smtClean="0">
                <a:latin typeface="Arial Narrow" pitchFamily="34" charset="0"/>
              </a:rPr>
              <a:t>Christ’s relation to </a:t>
            </a:r>
            <a:r>
              <a:rPr lang="en-US" dirty="0" smtClean="0">
                <a:latin typeface="Arial Narrow" pitchFamily="34" charset="0"/>
              </a:rPr>
              <a:t>Christians—their Savior.</a:t>
            </a:r>
          </a:p>
          <a:p>
            <a:pPr lvl="1">
              <a:spcBef>
                <a:spcPts val="1200"/>
              </a:spcBef>
            </a:pPr>
            <a:r>
              <a:rPr lang="en-US" i="1" dirty="0" smtClean="0">
                <a:solidFill>
                  <a:schemeClr val="accent2">
                    <a:lumMod val="50000"/>
                  </a:schemeClr>
                </a:solidFill>
                <a:latin typeface="Arial Narrow" pitchFamily="34" charset="0"/>
              </a:rPr>
              <a:t>“For the husband is head of the wife, as also Christ is head of the church; and He is the </a:t>
            </a:r>
            <a:r>
              <a:rPr lang="en-US" b="1" i="1" u="sng" dirty="0" smtClean="0">
                <a:solidFill>
                  <a:schemeClr val="accent2">
                    <a:lumMod val="50000"/>
                  </a:schemeClr>
                </a:solidFill>
                <a:latin typeface="Arial Narrow" pitchFamily="34" charset="0"/>
              </a:rPr>
              <a:t>Savior of the body</a:t>
            </a:r>
            <a:r>
              <a:rPr lang="en-US" i="1" dirty="0" smtClean="0">
                <a:solidFill>
                  <a:schemeClr val="accent2">
                    <a:lumMod val="50000"/>
                  </a:schemeClr>
                </a:solidFill>
                <a:latin typeface="Arial Narrow" pitchFamily="34" charset="0"/>
              </a:rPr>
              <a:t>.” </a:t>
            </a:r>
            <a:r>
              <a:rPr lang="en-US" i="1" dirty="0" smtClean="0">
                <a:solidFill>
                  <a:schemeClr val="accent2">
                    <a:lumMod val="50000"/>
                  </a:schemeClr>
                </a:solidFill>
                <a:latin typeface="Arial Narrow" pitchFamily="34" charset="0"/>
              </a:rPr>
              <a:t>{</a:t>
            </a:r>
            <a:r>
              <a:rPr lang="en-US" i="1" dirty="0" smtClean="0">
                <a:solidFill>
                  <a:schemeClr val="accent2">
                    <a:lumMod val="50000"/>
                  </a:schemeClr>
                </a:solidFill>
                <a:latin typeface="Arial Narrow" pitchFamily="34" charset="0"/>
              </a:rPr>
              <a:t>Ephesians 5:23}</a:t>
            </a:r>
            <a:endParaRPr lang="en-US" i="1" dirty="0">
              <a:solidFill>
                <a:schemeClr val="accent2">
                  <a:lumMod val="50000"/>
                </a:schemeClr>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228600"/>
            <a:ext cx="5257800" cy="1249362"/>
          </a:xfrm>
          <a:solidFill>
            <a:srgbClr val="FFDA8F">
              <a:alpha val="80000"/>
            </a:srgbClr>
          </a:solidFill>
          <a:ln w="38100">
            <a:solidFill>
              <a:schemeClr val="tx1"/>
            </a:solidFill>
          </a:ln>
        </p:spPr>
        <p:txBody>
          <a:bodyPr>
            <a:normAutofit/>
          </a:bodyPr>
          <a:lstStyle/>
          <a:p>
            <a:r>
              <a:rPr lang="en-US" sz="3200" b="1" u="sng" dirty="0" smtClean="0">
                <a:latin typeface="Arial" pitchFamily="34" charset="0"/>
                <a:cs typeface="Arial" pitchFamily="34" charset="0"/>
              </a:rPr>
              <a:t>The Church</a:t>
            </a:r>
            <a:r>
              <a:rPr lang="en-US" sz="3200" dirty="0" smtClean="0">
                <a:latin typeface="Arial" pitchFamily="34" charset="0"/>
                <a:cs typeface="Arial" pitchFamily="34" charset="0"/>
              </a:rPr>
              <a:t>—A Body </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657600" y="1600200"/>
            <a:ext cx="5181600" cy="5029200"/>
          </a:xfrm>
        </p:spPr>
        <p:txBody>
          <a:bodyPr>
            <a:normAutofit/>
          </a:bodyPr>
          <a:lstStyle/>
          <a:p>
            <a:pPr>
              <a:spcBef>
                <a:spcPts val="1200"/>
              </a:spcBef>
            </a:pPr>
            <a:r>
              <a:rPr lang="en-US" b="1" dirty="0" smtClean="0">
                <a:latin typeface="Arial Narrow" pitchFamily="34" charset="0"/>
              </a:rPr>
              <a:t>Unity and fellowship</a:t>
            </a:r>
          </a:p>
          <a:p>
            <a:pPr>
              <a:spcBef>
                <a:spcPts val="1200"/>
              </a:spcBef>
            </a:pPr>
            <a:r>
              <a:rPr lang="en-US" dirty="0" smtClean="0">
                <a:latin typeface="Arial Narrow" pitchFamily="34" charset="0"/>
              </a:rPr>
              <a:t>Christians’ relation to one another—members</a:t>
            </a:r>
            <a:endParaRPr lang="en-US" dirty="0" smtClean="0">
              <a:latin typeface="Arial Narrow" pitchFamily="34" charset="0"/>
            </a:endParaRPr>
          </a:p>
          <a:p>
            <a:pPr lvl="1">
              <a:spcBef>
                <a:spcPts val="1200"/>
              </a:spcBef>
            </a:pPr>
            <a:r>
              <a:rPr lang="en-US" i="1" dirty="0" smtClean="0">
                <a:solidFill>
                  <a:schemeClr val="accent2">
                    <a:lumMod val="50000"/>
                  </a:schemeClr>
                </a:solidFill>
                <a:latin typeface="Arial Narrow" pitchFamily="34" charset="0"/>
              </a:rPr>
              <a:t>“So we, being many, are one body in Christ, and individually members of one another.” </a:t>
            </a:r>
            <a:r>
              <a:rPr lang="en-US" i="1" dirty="0" smtClean="0">
                <a:solidFill>
                  <a:schemeClr val="accent2">
                    <a:lumMod val="50000"/>
                  </a:schemeClr>
                </a:solidFill>
                <a:latin typeface="Arial Narrow" pitchFamily="34" charset="0"/>
              </a:rPr>
              <a:t/>
            </a:r>
            <a:br>
              <a:rPr lang="en-US" i="1" dirty="0" smtClean="0">
                <a:solidFill>
                  <a:schemeClr val="accent2">
                    <a:lumMod val="50000"/>
                  </a:schemeClr>
                </a:solidFill>
                <a:latin typeface="Arial Narrow" pitchFamily="34" charset="0"/>
              </a:rPr>
            </a:br>
            <a:r>
              <a:rPr lang="en-US" i="1" dirty="0" smtClean="0">
                <a:solidFill>
                  <a:schemeClr val="accent2">
                    <a:lumMod val="50000"/>
                  </a:schemeClr>
                </a:solidFill>
                <a:latin typeface="Arial Narrow" pitchFamily="34" charset="0"/>
              </a:rPr>
              <a:t>{</a:t>
            </a:r>
            <a:r>
              <a:rPr lang="en-US" i="1" dirty="0" smtClean="0">
                <a:solidFill>
                  <a:schemeClr val="accent2">
                    <a:lumMod val="50000"/>
                  </a:schemeClr>
                </a:solidFill>
                <a:latin typeface="Arial Narrow" pitchFamily="34" charset="0"/>
              </a:rPr>
              <a:t>Romans 12:5}</a:t>
            </a:r>
            <a:endParaRPr lang="en-US" i="1" dirty="0">
              <a:solidFill>
                <a:schemeClr val="accent2">
                  <a:lumMod val="50000"/>
                </a:schemeClr>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228600"/>
            <a:ext cx="5257800" cy="1249362"/>
          </a:xfrm>
          <a:solidFill>
            <a:srgbClr val="FFDA8F">
              <a:alpha val="80000"/>
            </a:srgbClr>
          </a:solidFill>
          <a:ln w="38100">
            <a:solidFill>
              <a:schemeClr val="tx1"/>
            </a:solidFill>
          </a:ln>
        </p:spPr>
        <p:txBody>
          <a:bodyPr>
            <a:normAutofit/>
          </a:bodyPr>
          <a:lstStyle/>
          <a:p>
            <a:r>
              <a:rPr lang="en-US" sz="3200" b="1" u="sng" dirty="0" smtClean="0">
                <a:latin typeface="Arial" pitchFamily="34" charset="0"/>
                <a:cs typeface="Arial" pitchFamily="34" charset="0"/>
              </a:rPr>
              <a:t>The Church</a:t>
            </a:r>
            <a:r>
              <a:rPr lang="en-US" sz="3200" dirty="0" smtClean="0">
                <a:latin typeface="Arial" pitchFamily="34" charset="0"/>
                <a:cs typeface="Arial" pitchFamily="34" charset="0"/>
              </a:rPr>
              <a:t>—A Body </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657600" y="1600200"/>
            <a:ext cx="5181600" cy="5029200"/>
          </a:xfrm>
        </p:spPr>
        <p:txBody>
          <a:bodyPr>
            <a:normAutofit/>
          </a:bodyPr>
          <a:lstStyle/>
          <a:p>
            <a:pPr>
              <a:spcBef>
                <a:spcPts val="1200"/>
              </a:spcBef>
            </a:pPr>
            <a:r>
              <a:rPr lang="en-US" b="1" dirty="0" smtClean="0">
                <a:latin typeface="Arial Narrow" pitchFamily="34" charset="0"/>
              </a:rPr>
              <a:t>Unity and fellowship</a:t>
            </a:r>
          </a:p>
          <a:p>
            <a:pPr>
              <a:spcBef>
                <a:spcPts val="1200"/>
              </a:spcBef>
            </a:pPr>
            <a:r>
              <a:rPr lang="en-US" dirty="0" smtClean="0">
                <a:latin typeface="Arial Narrow" pitchFamily="34" charset="0"/>
              </a:rPr>
              <a:t>Common </a:t>
            </a:r>
            <a:r>
              <a:rPr lang="en-US" dirty="0" smtClean="0">
                <a:latin typeface="Arial Narrow" pitchFamily="34" charset="0"/>
              </a:rPr>
              <a:t>entrance</a:t>
            </a:r>
            <a:endParaRPr lang="en-US" dirty="0" smtClean="0">
              <a:latin typeface="Arial Narrow" pitchFamily="34" charset="0"/>
            </a:endParaRPr>
          </a:p>
          <a:p>
            <a:pPr lvl="1">
              <a:spcBef>
                <a:spcPts val="1200"/>
              </a:spcBef>
            </a:pPr>
            <a:r>
              <a:rPr lang="en-US" i="1" dirty="0" smtClean="0">
                <a:solidFill>
                  <a:schemeClr val="accent2">
                    <a:lumMod val="50000"/>
                  </a:schemeClr>
                </a:solidFill>
                <a:latin typeface="Arial Narrow" pitchFamily="34" charset="0"/>
              </a:rPr>
              <a:t>“For by one Spirit we were all baptized into </a:t>
            </a:r>
            <a:r>
              <a:rPr lang="en-US" b="1" i="1" u="sng" dirty="0" smtClean="0">
                <a:solidFill>
                  <a:schemeClr val="accent2">
                    <a:lumMod val="50000"/>
                  </a:schemeClr>
                </a:solidFill>
                <a:latin typeface="Arial Narrow" pitchFamily="34" charset="0"/>
              </a:rPr>
              <a:t>one body</a:t>
            </a:r>
            <a:r>
              <a:rPr lang="en-US" i="1" dirty="0" smtClean="0">
                <a:solidFill>
                  <a:schemeClr val="accent2">
                    <a:lumMod val="50000"/>
                  </a:schemeClr>
                </a:solidFill>
                <a:latin typeface="Arial Narrow" pitchFamily="34" charset="0"/>
              </a:rPr>
              <a:t>--whether Jews or Greeks, whether slaves or free--and have all been made to drink into one Spirit.” </a:t>
            </a:r>
            <a:r>
              <a:rPr lang="en-US" i="1" dirty="0" smtClean="0">
                <a:solidFill>
                  <a:schemeClr val="accent2">
                    <a:lumMod val="50000"/>
                  </a:schemeClr>
                </a:solidFill>
                <a:latin typeface="Arial Narrow" pitchFamily="34" charset="0"/>
              </a:rPr>
              <a:t/>
            </a:r>
            <a:br>
              <a:rPr lang="en-US" i="1" dirty="0" smtClean="0">
                <a:solidFill>
                  <a:schemeClr val="accent2">
                    <a:lumMod val="50000"/>
                  </a:schemeClr>
                </a:solidFill>
                <a:latin typeface="Arial Narrow" pitchFamily="34" charset="0"/>
              </a:rPr>
            </a:br>
            <a:r>
              <a:rPr lang="en-US" i="1" dirty="0" smtClean="0">
                <a:solidFill>
                  <a:schemeClr val="accent2">
                    <a:lumMod val="50000"/>
                  </a:schemeClr>
                </a:solidFill>
                <a:latin typeface="Arial Narrow" pitchFamily="34" charset="0"/>
              </a:rPr>
              <a:t>{</a:t>
            </a:r>
            <a:r>
              <a:rPr lang="en-US" i="1" dirty="0" smtClean="0">
                <a:solidFill>
                  <a:schemeClr val="accent2">
                    <a:lumMod val="50000"/>
                  </a:schemeClr>
                </a:solidFill>
                <a:latin typeface="Arial Narrow" pitchFamily="34" charset="0"/>
              </a:rPr>
              <a:t>1 Corinthians 12:13}</a:t>
            </a:r>
            <a:endParaRPr lang="en-US" i="1" dirty="0">
              <a:solidFill>
                <a:schemeClr val="accent2">
                  <a:lumMod val="50000"/>
                </a:schemeClr>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228600"/>
            <a:ext cx="5257800" cy="1249362"/>
          </a:xfrm>
          <a:solidFill>
            <a:srgbClr val="FFDA8F">
              <a:alpha val="80000"/>
            </a:srgbClr>
          </a:solidFill>
          <a:ln w="38100">
            <a:solidFill>
              <a:schemeClr val="tx1"/>
            </a:solidFill>
          </a:ln>
        </p:spPr>
        <p:txBody>
          <a:bodyPr>
            <a:normAutofit/>
          </a:bodyPr>
          <a:lstStyle/>
          <a:p>
            <a:r>
              <a:rPr lang="en-US" sz="3200" b="1" u="sng" dirty="0" smtClean="0">
                <a:latin typeface="Arial" pitchFamily="34" charset="0"/>
                <a:cs typeface="Arial" pitchFamily="34" charset="0"/>
              </a:rPr>
              <a:t>The Church</a:t>
            </a:r>
            <a:r>
              <a:rPr lang="en-US" sz="3200" dirty="0" smtClean="0">
                <a:latin typeface="Arial" pitchFamily="34" charset="0"/>
                <a:cs typeface="Arial" pitchFamily="34" charset="0"/>
              </a:rPr>
              <a:t>—A Body </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657600" y="1676400"/>
            <a:ext cx="5181600" cy="5029200"/>
          </a:xfrm>
        </p:spPr>
        <p:txBody>
          <a:bodyPr>
            <a:normAutofit/>
          </a:bodyPr>
          <a:lstStyle/>
          <a:p>
            <a:pPr>
              <a:spcBef>
                <a:spcPts val="1200"/>
              </a:spcBef>
            </a:pPr>
            <a:r>
              <a:rPr lang="en-US" b="1" dirty="0" smtClean="0">
                <a:latin typeface="Arial Narrow" pitchFamily="34" charset="0"/>
              </a:rPr>
              <a:t>Unity and fellowship</a:t>
            </a:r>
          </a:p>
          <a:p>
            <a:pPr>
              <a:spcBef>
                <a:spcPts val="1200"/>
              </a:spcBef>
            </a:pPr>
            <a:r>
              <a:rPr lang="en-US" dirty="0" smtClean="0">
                <a:latin typeface="Arial Narrow" pitchFamily="34" charset="0"/>
              </a:rPr>
              <a:t>Each part has </a:t>
            </a:r>
            <a:r>
              <a:rPr lang="en-US" dirty="0" smtClean="0">
                <a:latin typeface="Arial Narrow" pitchFamily="34" charset="0"/>
              </a:rPr>
              <a:t>a function</a:t>
            </a:r>
            <a:endParaRPr lang="en-US" dirty="0" smtClean="0">
              <a:latin typeface="Arial Narrow" pitchFamily="34" charset="0"/>
            </a:endParaRPr>
          </a:p>
          <a:p>
            <a:pPr lvl="1">
              <a:spcBef>
                <a:spcPts val="1200"/>
              </a:spcBef>
            </a:pPr>
            <a:r>
              <a:rPr lang="en-US" i="1" dirty="0" smtClean="0">
                <a:solidFill>
                  <a:schemeClr val="accent2">
                    <a:lumMod val="50000"/>
                  </a:schemeClr>
                </a:solidFill>
                <a:latin typeface="Arial Narrow" pitchFamily="34" charset="0"/>
              </a:rPr>
              <a:t>“If the whole body were an eye, where would be the hearing? If the whole were hearing, where would be the smelling</a:t>
            </a:r>
            <a:r>
              <a:rPr lang="en-US" i="1" dirty="0" smtClean="0">
                <a:solidFill>
                  <a:schemeClr val="accent2">
                    <a:lumMod val="50000"/>
                  </a:schemeClr>
                </a:solidFill>
                <a:latin typeface="Arial Narrow" pitchFamily="34" charset="0"/>
              </a:rPr>
              <a:t>?” </a:t>
            </a:r>
            <a:br>
              <a:rPr lang="en-US" i="1" dirty="0" smtClean="0">
                <a:solidFill>
                  <a:schemeClr val="accent2">
                    <a:lumMod val="50000"/>
                  </a:schemeClr>
                </a:solidFill>
                <a:latin typeface="Arial Narrow" pitchFamily="34" charset="0"/>
              </a:rPr>
            </a:br>
            <a:r>
              <a:rPr lang="en-US" i="1" dirty="0" smtClean="0">
                <a:solidFill>
                  <a:schemeClr val="accent2">
                    <a:lumMod val="50000"/>
                  </a:schemeClr>
                </a:solidFill>
                <a:latin typeface="Arial Narrow" pitchFamily="34" charset="0"/>
              </a:rPr>
              <a:t>{</a:t>
            </a:r>
            <a:r>
              <a:rPr lang="en-US" i="1" dirty="0" smtClean="0">
                <a:solidFill>
                  <a:schemeClr val="accent2">
                    <a:lumMod val="50000"/>
                  </a:schemeClr>
                </a:solidFill>
                <a:latin typeface="Arial Narrow" pitchFamily="34" charset="0"/>
              </a:rPr>
              <a:t>1 Corinthians 12:17}</a:t>
            </a:r>
            <a:endParaRPr lang="en-US" i="1" dirty="0">
              <a:solidFill>
                <a:schemeClr val="accent2">
                  <a:lumMod val="50000"/>
                </a:schemeClr>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228600"/>
            <a:ext cx="5257800" cy="1249362"/>
          </a:xfrm>
          <a:solidFill>
            <a:srgbClr val="FFDA8F">
              <a:alpha val="80000"/>
            </a:srgbClr>
          </a:solidFill>
          <a:ln w="38100">
            <a:solidFill>
              <a:schemeClr val="tx1"/>
            </a:solidFill>
          </a:ln>
        </p:spPr>
        <p:txBody>
          <a:bodyPr>
            <a:normAutofit/>
          </a:bodyPr>
          <a:lstStyle/>
          <a:p>
            <a:r>
              <a:rPr lang="en-US" sz="3200" b="1" u="sng" dirty="0" smtClean="0">
                <a:latin typeface="Arial" pitchFamily="34" charset="0"/>
                <a:cs typeface="Arial" pitchFamily="34" charset="0"/>
              </a:rPr>
              <a:t>The Church</a:t>
            </a:r>
            <a:r>
              <a:rPr lang="en-US" sz="3200" dirty="0" smtClean="0">
                <a:latin typeface="Arial" pitchFamily="34" charset="0"/>
                <a:cs typeface="Arial" pitchFamily="34" charset="0"/>
              </a:rPr>
              <a:t>—A Body </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657600" y="1676400"/>
            <a:ext cx="5181600" cy="5029200"/>
          </a:xfrm>
        </p:spPr>
        <p:txBody>
          <a:bodyPr>
            <a:normAutofit/>
          </a:bodyPr>
          <a:lstStyle/>
          <a:p>
            <a:pPr>
              <a:spcBef>
                <a:spcPts val="1200"/>
              </a:spcBef>
            </a:pPr>
            <a:r>
              <a:rPr lang="en-US" b="1" dirty="0" smtClean="0">
                <a:latin typeface="Arial" pitchFamily="34" charset="0"/>
                <a:cs typeface="Arial" pitchFamily="34" charset="0"/>
              </a:rPr>
              <a:t>Unity and fellowship</a:t>
            </a:r>
          </a:p>
          <a:p>
            <a:pPr>
              <a:spcBef>
                <a:spcPts val="1200"/>
              </a:spcBef>
            </a:pPr>
            <a:r>
              <a:rPr lang="en-US" dirty="0" smtClean="0">
                <a:latin typeface="Arial" pitchFamily="34" charset="0"/>
                <a:cs typeface="Arial" pitchFamily="34" charset="0"/>
              </a:rPr>
              <a:t>Harmony of the </a:t>
            </a:r>
            <a:r>
              <a:rPr lang="en-US" dirty="0" smtClean="0">
                <a:latin typeface="Arial" pitchFamily="34" charset="0"/>
                <a:cs typeface="Arial" pitchFamily="34" charset="0"/>
              </a:rPr>
              <a:t>body</a:t>
            </a:r>
            <a:endParaRPr lang="en-US" dirty="0" smtClean="0">
              <a:latin typeface="Arial" pitchFamily="34" charset="0"/>
              <a:cs typeface="Arial" pitchFamily="34" charset="0"/>
            </a:endParaRPr>
          </a:p>
          <a:p>
            <a:pPr lvl="1">
              <a:spcBef>
                <a:spcPts val="1200"/>
              </a:spcBef>
            </a:pPr>
            <a:r>
              <a:rPr lang="en-US" i="1" dirty="0" smtClean="0">
                <a:solidFill>
                  <a:schemeClr val="accent2">
                    <a:lumMod val="50000"/>
                  </a:schemeClr>
                </a:solidFill>
                <a:latin typeface="Arial" pitchFamily="34" charset="0"/>
                <a:cs typeface="Arial" pitchFamily="34" charset="0"/>
              </a:rPr>
              <a:t>“That there should be </a:t>
            </a:r>
            <a:r>
              <a:rPr lang="en-US" b="1" i="1" u="sng" dirty="0" smtClean="0">
                <a:solidFill>
                  <a:schemeClr val="accent2">
                    <a:lumMod val="50000"/>
                  </a:schemeClr>
                </a:solidFill>
                <a:latin typeface="Arial" pitchFamily="34" charset="0"/>
                <a:cs typeface="Arial" pitchFamily="34" charset="0"/>
              </a:rPr>
              <a:t>no schism </a:t>
            </a:r>
            <a:r>
              <a:rPr lang="en-US" i="1" dirty="0" smtClean="0">
                <a:solidFill>
                  <a:schemeClr val="accent2">
                    <a:lumMod val="50000"/>
                  </a:schemeClr>
                </a:solidFill>
                <a:latin typeface="Arial" pitchFamily="34" charset="0"/>
                <a:cs typeface="Arial" pitchFamily="34" charset="0"/>
              </a:rPr>
              <a:t>in the body, but that the members should have the same care for one another.” </a:t>
            </a:r>
            <a:r>
              <a:rPr lang="en-US" i="1" dirty="0" smtClean="0">
                <a:solidFill>
                  <a:schemeClr val="accent2">
                    <a:lumMod val="50000"/>
                  </a:schemeClr>
                </a:solidFill>
                <a:latin typeface="Arial" pitchFamily="34" charset="0"/>
                <a:cs typeface="Arial" pitchFamily="34" charset="0"/>
              </a:rPr>
              <a:t/>
            </a:r>
            <a:br>
              <a:rPr lang="en-US" i="1" dirty="0" smtClean="0">
                <a:solidFill>
                  <a:schemeClr val="accent2">
                    <a:lumMod val="50000"/>
                  </a:schemeClr>
                </a:solidFill>
                <a:latin typeface="Arial" pitchFamily="34" charset="0"/>
                <a:cs typeface="Arial" pitchFamily="34" charset="0"/>
              </a:rPr>
            </a:br>
            <a:r>
              <a:rPr lang="en-US" i="1" dirty="0" smtClean="0">
                <a:solidFill>
                  <a:schemeClr val="accent2">
                    <a:lumMod val="50000"/>
                  </a:schemeClr>
                </a:solidFill>
                <a:latin typeface="Arial" pitchFamily="34" charset="0"/>
                <a:cs typeface="Arial" pitchFamily="34" charset="0"/>
              </a:rPr>
              <a:t>{</a:t>
            </a:r>
            <a:r>
              <a:rPr lang="en-US" i="1" dirty="0" smtClean="0">
                <a:solidFill>
                  <a:schemeClr val="accent2">
                    <a:lumMod val="50000"/>
                  </a:schemeClr>
                </a:solidFill>
                <a:latin typeface="Arial" pitchFamily="34" charset="0"/>
                <a:cs typeface="Arial" pitchFamily="34" charset="0"/>
              </a:rPr>
              <a:t>1 Corinthians 12:25}</a:t>
            </a:r>
            <a:endParaRPr lang="en-US" i="1" dirty="0">
              <a:solidFill>
                <a:schemeClr val="accent2">
                  <a:lumMod val="5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228600"/>
            <a:ext cx="5257800" cy="1249362"/>
          </a:xfrm>
          <a:solidFill>
            <a:srgbClr val="FFDA8F"/>
          </a:solidFill>
          <a:ln w="38100">
            <a:solidFill>
              <a:schemeClr val="tx1"/>
            </a:solidFill>
          </a:ln>
        </p:spPr>
        <p:txBody>
          <a:bodyPr>
            <a:normAutofit/>
          </a:bodyPr>
          <a:lstStyle/>
          <a:p>
            <a:r>
              <a:rPr lang="en-US" sz="3200" b="1" u="sng" dirty="0" smtClean="0">
                <a:latin typeface="Arial" pitchFamily="34" charset="0"/>
                <a:cs typeface="Arial" pitchFamily="34" charset="0"/>
              </a:rPr>
              <a:t>The Church</a:t>
            </a:r>
            <a:r>
              <a:rPr lang="en-US" sz="3200" dirty="0" smtClean="0">
                <a:latin typeface="Arial" pitchFamily="34" charset="0"/>
                <a:cs typeface="Arial" pitchFamily="34" charset="0"/>
              </a:rPr>
              <a:t>—Greater Than All Human Institutions</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657600" y="1752600"/>
            <a:ext cx="5181600" cy="5029200"/>
          </a:xfrm>
        </p:spPr>
        <p:txBody>
          <a:bodyPr/>
          <a:lstStyle/>
          <a:p>
            <a:pPr>
              <a:spcBef>
                <a:spcPts val="1200"/>
              </a:spcBef>
            </a:pPr>
            <a:r>
              <a:rPr lang="en-US" dirty="0" smtClean="0">
                <a:latin typeface="Arial" pitchFamily="34" charset="0"/>
                <a:cs typeface="Arial" pitchFamily="34" charset="0"/>
              </a:rPr>
              <a:t>Because of its author.</a:t>
            </a:r>
          </a:p>
          <a:p>
            <a:pPr lvl="1">
              <a:spcBef>
                <a:spcPts val="1200"/>
              </a:spcBef>
            </a:pPr>
            <a:r>
              <a:rPr lang="en-US" i="1" dirty="0" smtClean="0">
                <a:solidFill>
                  <a:schemeClr val="accent2">
                    <a:lumMod val="50000"/>
                  </a:schemeClr>
                </a:solidFill>
                <a:latin typeface="Arial" pitchFamily="34" charset="0"/>
                <a:cs typeface="Arial" pitchFamily="34" charset="0"/>
              </a:rPr>
              <a:t>“According to the </a:t>
            </a:r>
            <a:r>
              <a:rPr lang="en-US" b="1" i="1" u="sng" dirty="0" smtClean="0">
                <a:solidFill>
                  <a:schemeClr val="accent2">
                    <a:lumMod val="50000"/>
                  </a:schemeClr>
                </a:solidFill>
                <a:latin typeface="Arial" pitchFamily="34" charset="0"/>
                <a:cs typeface="Arial" pitchFamily="34" charset="0"/>
              </a:rPr>
              <a:t>eternal purpose</a:t>
            </a:r>
            <a:r>
              <a:rPr lang="en-US" i="1" dirty="0" smtClean="0">
                <a:solidFill>
                  <a:schemeClr val="accent2">
                    <a:lumMod val="50000"/>
                  </a:schemeClr>
                </a:solidFill>
                <a:latin typeface="Arial" pitchFamily="34" charset="0"/>
                <a:cs typeface="Arial" pitchFamily="34" charset="0"/>
              </a:rPr>
              <a:t> which He accomplished in Christ Jesus our Lord.” {Ephesians 3:11}</a:t>
            </a:r>
            <a:endParaRPr lang="en-US" i="1" dirty="0">
              <a:solidFill>
                <a:schemeClr val="accent2">
                  <a:lumMod val="5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228600"/>
            <a:ext cx="5257800" cy="1249362"/>
          </a:xfrm>
          <a:solidFill>
            <a:srgbClr val="FFDA8F">
              <a:alpha val="80000"/>
            </a:srgbClr>
          </a:solidFill>
          <a:ln w="38100">
            <a:solidFill>
              <a:schemeClr val="tx1"/>
            </a:solidFill>
          </a:ln>
        </p:spPr>
        <p:txBody>
          <a:bodyPr>
            <a:normAutofit/>
          </a:bodyPr>
          <a:lstStyle/>
          <a:p>
            <a:r>
              <a:rPr lang="en-US" sz="3200" b="1" u="sng" dirty="0" smtClean="0">
                <a:latin typeface="Arial" pitchFamily="34" charset="0"/>
                <a:cs typeface="Arial" pitchFamily="34" charset="0"/>
              </a:rPr>
              <a:t>The Church</a:t>
            </a:r>
            <a:r>
              <a:rPr lang="en-US" sz="3200" dirty="0" smtClean="0">
                <a:latin typeface="Arial" pitchFamily="34" charset="0"/>
                <a:cs typeface="Arial" pitchFamily="34" charset="0"/>
              </a:rPr>
              <a:t>—A Body </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657600" y="1600200"/>
            <a:ext cx="5181600" cy="5029200"/>
          </a:xfrm>
        </p:spPr>
        <p:txBody>
          <a:bodyPr>
            <a:normAutofit/>
          </a:bodyPr>
          <a:lstStyle/>
          <a:p>
            <a:pPr>
              <a:spcBef>
                <a:spcPts val="1200"/>
              </a:spcBef>
            </a:pPr>
            <a:r>
              <a:rPr lang="en-US" b="1" dirty="0" smtClean="0">
                <a:latin typeface="Arial Narrow" pitchFamily="34" charset="0"/>
              </a:rPr>
              <a:t>Unity and fellowship</a:t>
            </a:r>
          </a:p>
          <a:p>
            <a:pPr>
              <a:spcBef>
                <a:spcPts val="1200"/>
              </a:spcBef>
            </a:pPr>
            <a:r>
              <a:rPr lang="en-US" dirty="0" smtClean="0">
                <a:latin typeface="Arial Narrow" pitchFamily="34" charset="0"/>
              </a:rPr>
              <a:t>Harmony of the </a:t>
            </a:r>
            <a:r>
              <a:rPr lang="en-US" dirty="0" smtClean="0">
                <a:latin typeface="Arial Narrow" pitchFamily="34" charset="0"/>
              </a:rPr>
              <a:t>body</a:t>
            </a:r>
            <a:endParaRPr lang="en-US" dirty="0" smtClean="0">
              <a:latin typeface="Arial Narrow" pitchFamily="34" charset="0"/>
            </a:endParaRPr>
          </a:p>
          <a:p>
            <a:pPr lvl="1">
              <a:spcBef>
                <a:spcPts val="1200"/>
              </a:spcBef>
            </a:pPr>
            <a:r>
              <a:rPr lang="en-US" i="1" dirty="0" smtClean="0">
                <a:solidFill>
                  <a:schemeClr val="accent2">
                    <a:lumMod val="50000"/>
                  </a:schemeClr>
                </a:solidFill>
                <a:latin typeface="Arial Narrow" pitchFamily="34" charset="0"/>
              </a:rPr>
              <a:t>“From whom the whole body, joined and </a:t>
            </a:r>
            <a:r>
              <a:rPr lang="en-US" b="1" i="1" u="sng" dirty="0" smtClean="0">
                <a:solidFill>
                  <a:schemeClr val="accent2">
                    <a:lumMod val="50000"/>
                  </a:schemeClr>
                </a:solidFill>
                <a:latin typeface="Arial Narrow" pitchFamily="34" charset="0"/>
              </a:rPr>
              <a:t>knit together </a:t>
            </a:r>
            <a:r>
              <a:rPr lang="en-US" i="1" dirty="0" smtClean="0">
                <a:solidFill>
                  <a:schemeClr val="accent2">
                    <a:lumMod val="50000"/>
                  </a:schemeClr>
                </a:solidFill>
                <a:latin typeface="Arial Narrow" pitchFamily="34" charset="0"/>
              </a:rPr>
              <a:t>by what every joint supplies, according to the effective working by which every part does its share, causes growth of the body for the edifying of itself in love.” </a:t>
            </a:r>
            <a:r>
              <a:rPr lang="en-US" i="1" dirty="0" smtClean="0">
                <a:solidFill>
                  <a:schemeClr val="accent2">
                    <a:lumMod val="50000"/>
                  </a:schemeClr>
                </a:solidFill>
                <a:latin typeface="Arial Narrow" pitchFamily="34" charset="0"/>
              </a:rPr>
              <a:t>{</a:t>
            </a:r>
            <a:r>
              <a:rPr lang="en-US" i="1" dirty="0" smtClean="0">
                <a:solidFill>
                  <a:schemeClr val="accent2">
                    <a:lumMod val="50000"/>
                  </a:schemeClr>
                </a:solidFill>
                <a:latin typeface="Arial Narrow" pitchFamily="34" charset="0"/>
              </a:rPr>
              <a:t>Ephesians 4:16}</a:t>
            </a:r>
            <a:endParaRPr lang="en-US" i="1" dirty="0">
              <a:solidFill>
                <a:schemeClr val="accent2">
                  <a:lumMod val="50000"/>
                </a:schemeClr>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228600"/>
            <a:ext cx="5257800" cy="1249362"/>
          </a:xfrm>
          <a:solidFill>
            <a:srgbClr val="FFDA8F">
              <a:alpha val="80000"/>
            </a:srgbClr>
          </a:solidFill>
          <a:ln w="38100">
            <a:solidFill>
              <a:schemeClr val="tx1"/>
            </a:solidFill>
          </a:ln>
        </p:spPr>
        <p:txBody>
          <a:bodyPr>
            <a:normAutofit/>
          </a:bodyPr>
          <a:lstStyle/>
          <a:p>
            <a:r>
              <a:rPr lang="en-US" sz="3200" b="1" u="sng" dirty="0" smtClean="0">
                <a:latin typeface="Arial" pitchFamily="34" charset="0"/>
                <a:cs typeface="Arial" pitchFamily="34" charset="0"/>
              </a:rPr>
              <a:t>The Church</a:t>
            </a:r>
            <a:r>
              <a:rPr lang="en-US" sz="3200" dirty="0" smtClean="0">
                <a:latin typeface="Arial" pitchFamily="34" charset="0"/>
                <a:cs typeface="Arial" pitchFamily="34" charset="0"/>
              </a:rPr>
              <a:t>—A Vineyard </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657600" y="1600200"/>
            <a:ext cx="5181600" cy="5029200"/>
          </a:xfrm>
        </p:spPr>
        <p:txBody>
          <a:bodyPr>
            <a:normAutofit/>
          </a:bodyPr>
          <a:lstStyle/>
          <a:p>
            <a:pPr>
              <a:spcBef>
                <a:spcPts val="1200"/>
              </a:spcBef>
            </a:pPr>
            <a:r>
              <a:rPr lang="en-US" b="1" dirty="0" smtClean="0">
                <a:latin typeface="Arial Narrow" pitchFamily="34" charset="0"/>
              </a:rPr>
              <a:t>The work</a:t>
            </a:r>
          </a:p>
          <a:p>
            <a:pPr>
              <a:spcBef>
                <a:spcPts val="1200"/>
              </a:spcBef>
            </a:pPr>
            <a:r>
              <a:rPr lang="en-US" dirty="0" smtClean="0">
                <a:latin typeface="Arial Narrow" pitchFamily="34" charset="0"/>
              </a:rPr>
              <a:t>Foreman went out early—important work!</a:t>
            </a:r>
          </a:p>
          <a:p>
            <a:pPr lvl="1">
              <a:spcBef>
                <a:spcPts val="1200"/>
              </a:spcBef>
            </a:pPr>
            <a:r>
              <a:rPr lang="en-US" i="1" dirty="0" smtClean="0">
                <a:solidFill>
                  <a:schemeClr val="accent2">
                    <a:lumMod val="50000"/>
                  </a:schemeClr>
                </a:solidFill>
                <a:latin typeface="Arial Narrow" pitchFamily="34" charset="0"/>
              </a:rPr>
              <a:t>“Then He said to His disciples, The harvest truly is </a:t>
            </a:r>
            <a:r>
              <a:rPr lang="en-US" b="1" i="1" u="sng" dirty="0" smtClean="0">
                <a:solidFill>
                  <a:schemeClr val="accent2">
                    <a:lumMod val="50000"/>
                  </a:schemeClr>
                </a:solidFill>
                <a:latin typeface="Arial Narrow" pitchFamily="34" charset="0"/>
              </a:rPr>
              <a:t>plentiful</a:t>
            </a:r>
            <a:r>
              <a:rPr lang="en-US" i="1" dirty="0" smtClean="0">
                <a:solidFill>
                  <a:schemeClr val="accent2">
                    <a:lumMod val="50000"/>
                  </a:schemeClr>
                </a:solidFill>
                <a:latin typeface="Arial Narrow" pitchFamily="34" charset="0"/>
              </a:rPr>
              <a:t>, but the </a:t>
            </a:r>
            <a:r>
              <a:rPr lang="en-US" b="1" i="1" u="sng" dirty="0" smtClean="0">
                <a:solidFill>
                  <a:schemeClr val="accent2">
                    <a:lumMod val="50000"/>
                  </a:schemeClr>
                </a:solidFill>
                <a:latin typeface="Arial Narrow" pitchFamily="34" charset="0"/>
              </a:rPr>
              <a:t>laborers are few</a:t>
            </a:r>
            <a:r>
              <a:rPr lang="en-US" i="1" dirty="0" smtClean="0">
                <a:solidFill>
                  <a:schemeClr val="accent2">
                    <a:lumMod val="50000"/>
                  </a:schemeClr>
                </a:solidFill>
                <a:latin typeface="Arial Narrow" pitchFamily="34" charset="0"/>
              </a:rPr>
              <a:t>. Therefore pray the Lord of the harvest to send out laborers into His harvest.” </a:t>
            </a:r>
            <a:r>
              <a:rPr lang="en-US" i="1" dirty="0" smtClean="0">
                <a:solidFill>
                  <a:schemeClr val="accent2">
                    <a:lumMod val="50000"/>
                  </a:schemeClr>
                </a:solidFill>
                <a:latin typeface="Arial Narrow" pitchFamily="34" charset="0"/>
              </a:rPr>
              <a:t> {</a:t>
            </a:r>
            <a:r>
              <a:rPr lang="en-US" i="1" dirty="0" smtClean="0">
                <a:solidFill>
                  <a:schemeClr val="accent2">
                    <a:lumMod val="50000"/>
                  </a:schemeClr>
                </a:solidFill>
                <a:latin typeface="Arial Narrow" pitchFamily="34" charset="0"/>
              </a:rPr>
              <a:t>Matthew 9:37,38}</a:t>
            </a:r>
            <a:endParaRPr lang="en-US" i="1" dirty="0">
              <a:solidFill>
                <a:schemeClr val="accent2">
                  <a:lumMod val="50000"/>
                </a:schemeClr>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228600"/>
            <a:ext cx="5257800" cy="1249362"/>
          </a:xfrm>
          <a:solidFill>
            <a:srgbClr val="FFDA8F">
              <a:alpha val="80000"/>
            </a:srgbClr>
          </a:solidFill>
          <a:ln w="38100">
            <a:solidFill>
              <a:schemeClr val="tx1"/>
            </a:solidFill>
          </a:ln>
        </p:spPr>
        <p:txBody>
          <a:bodyPr>
            <a:normAutofit/>
          </a:bodyPr>
          <a:lstStyle/>
          <a:p>
            <a:r>
              <a:rPr lang="en-US" sz="3200" b="1" u="sng" dirty="0" smtClean="0">
                <a:latin typeface="Arial" pitchFamily="34" charset="0"/>
                <a:cs typeface="Arial" pitchFamily="34" charset="0"/>
              </a:rPr>
              <a:t>The Church</a:t>
            </a:r>
            <a:r>
              <a:rPr lang="en-US" sz="3200" dirty="0" smtClean="0">
                <a:latin typeface="Arial" pitchFamily="34" charset="0"/>
                <a:cs typeface="Arial" pitchFamily="34" charset="0"/>
              </a:rPr>
              <a:t>—A Vineyard </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657600" y="1600200"/>
            <a:ext cx="5181600" cy="5029200"/>
          </a:xfrm>
        </p:spPr>
        <p:txBody>
          <a:bodyPr>
            <a:normAutofit/>
          </a:bodyPr>
          <a:lstStyle/>
          <a:p>
            <a:pPr>
              <a:spcBef>
                <a:spcPts val="1200"/>
              </a:spcBef>
            </a:pPr>
            <a:r>
              <a:rPr lang="en-US" dirty="0" smtClean="0">
                <a:latin typeface="Arial Narrow" pitchFamily="34" charset="0"/>
              </a:rPr>
              <a:t>Went to hire laborers</a:t>
            </a:r>
          </a:p>
          <a:p>
            <a:pPr>
              <a:spcBef>
                <a:spcPts val="1200"/>
              </a:spcBef>
            </a:pPr>
            <a:r>
              <a:rPr lang="en-US" dirty="0" smtClean="0">
                <a:latin typeface="Arial Narrow" pitchFamily="34" charset="0"/>
              </a:rPr>
              <a:t>Did not use force</a:t>
            </a:r>
            <a:endParaRPr lang="en-US" dirty="0" smtClean="0">
              <a:latin typeface="Arial Narrow" pitchFamily="34" charset="0"/>
            </a:endParaRPr>
          </a:p>
          <a:p>
            <a:pPr lvl="1">
              <a:spcBef>
                <a:spcPts val="1200"/>
              </a:spcBef>
            </a:pPr>
            <a:r>
              <a:rPr lang="en-US" i="1" dirty="0" smtClean="0">
                <a:solidFill>
                  <a:schemeClr val="accent2">
                    <a:lumMod val="50000"/>
                  </a:schemeClr>
                </a:solidFill>
                <a:latin typeface="Arial Narrow" pitchFamily="34" charset="0"/>
              </a:rPr>
              <a:t>“And the Spirit and the bride say, ‘Come</a:t>
            </a:r>
            <a:r>
              <a:rPr lang="en-US" i="1" dirty="0" smtClean="0">
                <a:solidFill>
                  <a:schemeClr val="accent2">
                    <a:lumMod val="50000"/>
                  </a:schemeClr>
                </a:solidFill>
                <a:latin typeface="Arial Narrow" pitchFamily="34" charset="0"/>
              </a:rPr>
              <a:t>!’  And </a:t>
            </a:r>
            <a:r>
              <a:rPr lang="en-US" i="1" dirty="0" smtClean="0">
                <a:solidFill>
                  <a:schemeClr val="accent2">
                    <a:lumMod val="50000"/>
                  </a:schemeClr>
                </a:solidFill>
                <a:latin typeface="Arial Narrow" pitchFamily="34" charset="0"/>
              </a:rPr>
              <a:t>let him who hears say, </a:t>
            </a:r>
            <a:r>
              <a:rPr lang="en-US" i="1" dirty="0" smtClean="0">
                <a:solidFill>
                  <a:schemeClr val="accent2">
                    <a:lumMod val="50000"/>
                  </a:schemeClr>
                </a:solidFill>
                <a:latin typeface="Arial Narrow" pitchFamily="34" charset="0"/>
              </a:rPr>
              <a:t>‘Come!’  And </a:t>
            </a:r>
            <a:r>
              <a:rPr lang="en-US" i="1" dirty="0" smtClean="0">
                <a:solidFill>
                  <a:schemeClr val="accent2">
                    <a:lumMod val="50000"/>
                  </a:schemeClr>
                </a:solidFill>
                <a:latin typeface="Arial Narrow" pitchFamily="34" charset="0"/>
              </a:rPr>
              <a:t>let him who thirsts come. </a:t>
            </a:r>
            <a:r>
              <a:rPr lang="en-US" b="1" i="1" u="sng" dirty="0" smtClean="0">
                <a:solidFill>
                  <a:schemeClr val="accent2">
                    <a:lumMod val="50000"/>
                  </a:schemeClr>
                </a:solidFill>
                <a:latin typeface="Arial Narrow" pitchFamily="34" charset="0"/>
              </a:rPr>
              <a:t>Whoever desires</a:t>
            </a:r>
            <a:r>
              <a:rPr lang="en-US" i="1" dirty="0" smtClean="0">
                <a:solidFill>
                  <a:schemeClr val="accent2">
                    <a:lumMod val="50000"/>
                  </a:schemeClr>
                </a:solidFill>
                <a:latin typeface="Arial Narrow" pitchFamily="34" charset="0"/>
              </a:rPr>
              <a:t>, let him take the water of life freely.” </a:t>
            </a:r>
            <a:r>
              <a:rPr lang="en-US" i="1" dirty="0" smtClean="0">
                <a:solidFill>
                  <a:schemeClr val="accent2">
                    <a:lumMod val="50000"/>
                  </a:schemeClr>
                </a:solidFill>
                <a:latin typeface="Arial Narrow" pitchFamily="34" charset="0"/>
              </a:rPr>
              <a:t>{</a:t>
            </a:r>
            <a:r>
              <a:rPr lang="en-US" i="1" dirty="0" smtClean="0">
                <a:solidFill>
                  <a:schemeClr val="accent2">
                    <a:lumMod val="50000"/>
                  </a:schemeClr>
                </a:solidFill>
                <a:latin typeface="Arial Narrow" pitchFamily="34" charset="0"/>
              </a:rPr>
              <a:t>Revelation 22:17}</a:t>
            </a:r>
            <a:endParaRPr lang="en-US" i="1" dirty="0">
              <a:solidFill>
                <a:schemeClr val="accent2">
                  <a:lumMod val="50000"/>
                </a:schemeClr>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228600"/>
            <a:ext cx="5257800" cy="1249362"/>
          </a:xfrm>
          <a:solidFill>
            <a:srgbClr val="FFDA8F"/>
          </a:solidFill>
          <a:ln w="38100">
            <a:solidFill>
              <a:schemeClr val="tx1"/>
            </a:solidFill>
          </a:ln>
        </p:spPr>
        <p:txBody>
          <a:bodyPr>
            <a:normAutofit/>
          </a:bodyPr>
          <a:lstStyle/>
          <a:p>
            <a:r>
              <a:rPr lang="en-US" sz="3200" b="1" u="sng" dirty="0" smtClean="0">
                <a:latin typeface="Arial" pitchFamily="34" charset="0"/>
                <a:cs typeface="Arial" pitchFamily="34" charset="0"/>
              </a:rPr>
              <a:t>The Church</a:t>
            </a:r>
            <a:r>
              <a:rPr lang="en-US" sz="3200" dirty="0" smtClean="0">
                <a:latin typeface="Arial" pitchFamily="34" charset="0"/>
                <a:cs typeface="Arial" pitchFamily="34" charset="0"/>
              </a:rPr>
              <a:t>—A Vineyard </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657600" y="1676400"/>
            <a:ext cx="5181600" cy="5029200"/>
          </a:xfrm>
        </p:spPr>
        <p:txBody>
          <a:bodyPr>
            <a:normAutofit/>
          </a:bodyPr>
          <a:lstStyle/>
          <a:p>
            <a:pPr>
              <a:spcBef>
                <a:spcPts val="1200"/>
              </a:spcBef>
            </a:pPr>
            <a:r>
              <a:rPr lang="en-US" dirty="0" smtClean="0">
                <a:latin typeface="Arial Narrow" pitchFamily="34" charset="0"/>
              </a:rPr>
              <a:t>Went to hire laborers</a:t>
            </a:r>
          </a:p>
          <a:p>
            <a:pPr>
              <a:spcBef>
                <a:spcPts val="1200"/>
              </a:spcBef>
            </a:pPr>
            <a:r>
              <a:rPr lang="en-US" dirty="0" smtClean="0">
                <a:latin typeface="Arial Narrow" pitchFamily="34" charset="0"/>
              </a:rPr>
              <a:t>Offered reward</a:t>
            </a:r>
          </a:p>
          <a:p>
            <a:pPr lvl="1">
              <a:spcBef>
                <a:spcPts val="1200"/>
              </a:spcBef>
            </a:pPr>
            <a:r>
              <a:rPr lang="en-US" i="1" dirty="0" smtClean="0">
                <a:solidFill>
                  <a:schemeClr val="accent2">
                    <a:lumMod val="50000"/>
                  </a:schemeClr>
                </a:solidFill>
                <a:latin typeface="Arial Narrow" pitchFamily="34" charset="0"/>
              </a:rPr>
              <a:t>“Therefore, my beloved brethren, be steadfast, immovable, always abounding in the work of the Lord, knowing that your </a:t>
            </a:r>
            <a:r>
              <a:rPr lang="en-US" b="1" i="1" u="sng" dirty="0" smtClean="0">
                <a:solidFill>
                  <a:schemeClr val="accent2">
                    <a:lumMod val="50000"/>
                  </a:schemeClr>
                </a:solidFill>
                <a:latin typeface="Arial Narrow" pitchFamily="34" charset="0"/>
              </a:rPr>
              <a:t>labor is not in vain </a:t>
            </a:r>
            <a:r>
              <a:rPr lang="en-US" i="1" dirty="0" smtClean="0">
                <a:solidFill>
                  <a:schemeClr val="accent2">
                    <a:lumMod val="50000"/>
                  </a:schemeClr>
                </a:solidFill>
                <a:latin typeface="Arial Narrow" pitchFamily="34" charset="0"/>
              </a:rPr>
              <a:t>in the Lord.” </a:t>
            </a:r>
            <a:r>
              <a:rPr lang="en-US" i="1" dirty="0" smtClean="0">
                <a:solidFill>
                  <a:schemeClr val="accent2">
                    <a:lumMod val="50000"/>
                  </a:schemeClr>
                </a:solidFill>
                <a:latin typeface="Arial Narrow" pitchFamily="34" charset="0"/>
              </a:rPr>
              <a:t>{</a:t>
            </a:r>
            <a:r>
              <a:rPr lang="en-US" i="1" dirty="0" smtClean="0">
                <a:solidFill>
                  <a:schemeClr val="accent2">
                    <a:lumMod val="50000"/>
                  </a:schemeClr>
                </a:solidFill>
                <a:latin typeface="Arial Narrow" pitchFamily="34" charset="0"/>
              </a:rPr>
              <a:t>1 Corinthians 15:58}</a:t>
            </a:r>
            <a:endParaRPr lang="en-US" i="1" dirty="0">
              <a:solidFill>
                <a:schemeClr val="accent2">
                  <a:lumMod val="50000"/>
                </a:schemeClr>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228600"/>
            <a:ext cx="5257800" cy="1249362"/>
          </a:xfrm>
          <a:solidFill>
            <a:srgbClr val="FFDA8F"/>
          </a:solidFill>
          <a:ln w="38100">
            <a:solidFill>
              <a:schemeClr val="tx1"/>
            </a:solidFill>
          </a:ln>
        </p:spPr>
        <p:txBody>
          <a:bodyPr>
            <a:normAutofit/>
          </a:bodyPr>
          <a:lstStyle/>
          <a:p>
            <a:r>
              <a:rPr lang="en-US" sz="3200" b="1" u="sng" dirty="0" smtClean="0">
                <a:latin typeface="Arial" pitchFamily="34" charset="0"/>
                <a:cs typeface="Arial" pitchFamily="34" charset="0"/>
              </a:rPr>
              <a:t>The Church</a:t>
            </a:r>
            <a:r>
              <a:rPr lang="en-US" sz="3200" dirty="0" smtClean="0">
                <a:latin typeface="Arial" pitchFamily="34" charset="0"/>
                <a:cs typeface="Arial" pitchFamily="34" charset="0"/>
              </a:rPr>
              <a:t>—A Vineyard </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657600" y="1600200"/>
            <a:ext cx="5181600" cy="5029200"/>
          </a:xfrm>
        </p:spPr>
        <p:txBody>
          <a:bodyPr>
            <a:normAutofit/>
          </a:bodyPr>
          <a:lstStyle/>
          <a:p>
            <a:r>
              <a:rPr lang="en-US" sz="3500" dirty="0" smtClean="0">
                <a:latin typeface="Arial Narrow" pitchFamily="34" charset="0"/>
              </a:rPr>
              <a:t>Went to hire laborers</a:t>
            </a:r>
          </a:p>
          <a:p>
            <a:r>
              <a:rPr lang="en-US" sz="3500" dirty="0" smtClean="0">
                <a:latin typeface="Arial Narrow" pitchFamily="34" charset="0"/>
              </a:rPr>
              <a:t>Must work hard</a:t>
            </a:r>
          </a:p>
          <a:p>
            <a:pPr lvl="1"/>
            <a:r>
              <a:rPr lang="en-US" sz="3000" i="1" dirty="0" smtClean="0">
                <a:solidFill>
                  <a:schemeClr val="accent2">
                    <a:lumMod val="50000"/>
                  </a:schemeClr>
                </a:solidFill>
                <a:latin typeface="Arial Narrow" pitchFamily="34" charset="0"/>
              </a:rPr>
              <a:t>“And we desire that each one of you show the </a:t>
            </a:r>
            <a:r>
              <a:rPr lang="en-US" sz="3000" b="1" i="1" u="sng" dirty="0" smtClean="0">
                <a:solidFill>
                  <a:schemeClr val="accent2">
                    <a:lumMod val="50000"/>
                  </a:schemeClr>
                </a:solidFill>
                <a:latin typeface="Arial Narrow" pitchFamily="34" charset="0"/>
              </a:rPr>
              <a:t>same diligence</a:t>
            </a:r>
            <a:r>
              <a:rPr lang="en-US" sz="3000" i="1" dirty="0" smtClean="0">
                <a:solidFill>
                  <a:schemeClr val="accent2">
                    <a:lumMod val="50000"/>
                  </a:schemeClr>
                </a:solidFill>
                <a:latin typeface="Arial Narrow" pitchFamily="34" charset="0"/>
              </a:rPr>
              <a:t> to the full assurance of hope until the end, that you do </a:t>
            </a:r>
            <a:r>
              <a:rPr lang="en-US" sz="3000" b="1" i="1" u="sng" dirty="0" smtClean="0">
                <a:solidFill>
                  <a:schemeClr val="accent2">
                    <a:lumMod val="50000"/>
                  </a:schemeClr>
                </a:solidFill>
                <a:latin typeface="Arial Narrow" pitchFamily="34" charset="0"/>
              </a:rPr>
              <a:t>not become sluggish</a:t>
            </a:r>
            <a:r>
              <a:rPr lang="en-US" sz="3000" i="1" dirty="0" smtClean="0">
                <a:solidFill>
                  <a:schemeClr val="accent2">
                    <a:lumMod val="50000"/>
                  </a:schemeClr>
                </a:solidFill>
                <a:latin typeface="Arial Narrow" pitchFamily="34" charset="0"/>
              </a:rPr>
              <a:t>, but imitate those who through faith and patience inherit the promises.” </a:t>
            </a:r>
            <a:r>
              <a:rPr lang="en-US" sz="3000" i="1" dirty="0" smtClean="0">
                <a:solidFill>
                  <a:schemeClr val="accent2">
                    <a:lumMod val="50000"/>
                  </a:schemeClr>
                </a:solidFill>
                <a:latin typeface="Arial Narrow" pitchFamily="34" charset="0"/>
              </a:rPr>
              <a:t>{</a:t>
            </a:r>
            <a:r>
              <a:rPr lang="en-US" sz="3000" i="1" dirty="0" smtClean="0">
                <a:solidFill>
                  <a:schemeClr val="accent2">
                    <a:lumMod val="50000"/>
                  </a:schemeClr>
                </a:solidFill>
                <a:latin typeface="Arial Narrow" pitchFamily="34" charset="0"/>
              </a:rPr>
              <a:t>Hebrews 6:11,12}</a:t>
            </a:r>
            <a:endParaRPr lang="en-US" sz="3000" i="1" dirty="0">
              <a:solidFill>
                <a:schemeClr val="accent2">
                  <a:lumMod val="50000"/>
                </a:schemeClr>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228600"/>
            <a:ext cx="5257800" cy="1249362"/>
          </a:xfrm>
          <a:solidFill>
            <a:srgbClr val="FFDA8F"/>
          </a:solidFill>
          <a:ln w="38100">
            <a:solidFill>
              <a:schemeClr val="tx1"/>
            </a:solidFill>
          </a:ln>
        </p:spPr>
        <p:txBody>
          <a:bodyPr>
            <a:normAutofit/>
          </a:bodyPr>
          <a:lstStyle/>
          <a:p>
            <a:r>
              <a:rPr lang="en-US" sz="3200" b="1" u="sng" dirty="0" smtClean="0">
                <a:latin typeface="Arial" pitchFamily="34" charset="0"/>
                <a:cs typeface="Arial" pitchFamily="34" charset="0"/>
              </a:rPr>
              <a:t>The Church</a:t>
            </a:r>
            <a:r>
              <a:rPr lang="en-US" sz="3200" dirty="0" smtClean="0">
                <a:latin typeface="Arial" pitchFamily="34" charset="0"/>
                <a:cs typeface="Arial" pitchFamily="34" charset="0"/>
              </a:rPr>
              <a:t>—A Vineyard </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657600" y="1676400"/>
            <a:ext cx="5181600" cy="5029200"/>
          </a:xfrm>
        </p:spPr>
        <p:txBody>
          <a:bodyPr>
            <a:normAutofit/>
          </a:bodyPr>
          <a:lstStyle/>
          <a:p>
            <a:pPr>
              <a:spcBef>
                <a:spcPts val="1200"/>
              </a:spcBef>
            </a:pPr>
            <a:r>
              <a:rPr lang="en-US" dirty="0" smtClean="0">
                <a:latin typeface="Arial Narrow" pitchFamily="34" charset="0"/>
              </a:rPr>
              <a:t>Went to hire laborers</a:t>
            </a:r>
          </a:p>
          <a:p>
            <a:pPr>
              <a:spcBef>
                <a:spcPts val="1200"/>
              </a:spcBef>
            </a:pPr>
            <a:r>
              <a:rPr lang="en-US" dirty="0" smtClean="0">
                <a:latin typeface="Arial Narrow" pitchFamily="34" charset="0"/>
              </a:rPr>
              <a:t>Must bear fruit</a:t>
            </a:r>
          </a:p>
          <a:p>
            <a:pPr lvl="1">
              <a:spcBef>
                <a:spcPts val="1200"/>
              </a:spcBef>
            </a:pPr>
            <a:r>
              <a:rPr lang="en-US" i="1" dirty="0" smtClean="0">
                <a:solidFill>
                  <a:schemeClr val="accent2">
                    <a:lumMod val="50000"/>
                  </a:schemeClr>
                </a:solidFill>
                <a:latin typeface="Arial Narrow" pitchFamily="34" charset="0"/>
              </a:rPr>
              <a:t>“If you </a:t>
            </a:r>
            <a:r>
              <a:rPr lang="en-US" b="1" i="1" u="sng" dirty="0" smtClean="0">
                <a:solidFill>
                  <a:schemeClr val="accent2">
                    <a:lumMod val="50000"/>
                  </a:schemeClr>
                </a:solidFill>
                <a:latin typeface="Arial Narrow" pitchFamily="34" charset="0"/>
              </a:rPr>
              <a:t>abide in Me</a:t>
            </a:r>
            <a:r>
              <a:rPr lang="en-US" i="1" dirty="0" smtClean="0">
                <a:solidFill>
                  <a:schemeClr val="accent2">
                    <a:lumMod val="50000"/>
                  </a:schemeClr>
                </a:solidFill>
                <a:latin typeface="Arial Narrow" pitchFamily="34" charset="0"/>
              </a:rPr>
              <a:t>, and My words abide in you, you will ask what you desire, and it shall be done for you. By this My Father is glorified, that you </a:t>
            </a:r>
            <a:r>
              <a:rPr lang="en-US" b="1" i="1" u="sng" dirty="0" smtClean="0">
                <a:solidFill>
                  <a:schemeClr val="accent2">
                    <a:lumMod val="50000"/>
                  </a:schemeClr>
                </a:solidFill>
                <a:latin typeface="Arial Narrow" pitchFamily="34" charset="0"/>
              </a:rPr>
              <a:t>bear much fruit</a:t>
            </a:r>
            <a:r>
              <a:rPr lang="en-US" i="1" dirty="0" smtClean="0">
                <a:solidFill>
                  <a:schemeClr val="accent2">
                    <a:lumMod val="50000"/>
                  </a:schemeClr>
                </a:solidFill>
                <a:latin typeface="Arial Narrow" pitchFamily="34" charset="0"/>
              </a:rPr>
              <a:t>; so you will be My disciples</a:t>
            </a:r>
            <a:r>
              <a:rPr lang="en-US" i="1" dirty="0" smtClean="0">
                <a:solidFill>
                  <a:schemeClr val="accent2">
                    <a:lumMod val="50000"/>
                  </a:schemeClr>
                </a:solidFill>
                <a:latin typeface="Arial Narrow" pitchFamily="34" charset="0"/>
              </a:rPr>
              <a:t>.” {</a:t>
            </a:r>
            <a:r>
              <a:rPr lang="en-US" i="1" dirty="0" smtClean="0">
                <a:solidFill>
                  <a:schemeClr val="accent2">
                    <a:lumMod val="50000"/>
                  </a:schemeClr>
                </a:solidFill>
                <a:latin typeface="Arial Narrow" pitchFamily="34" charset="0"/>
              </a:rPr>
              <a:t>John 15:7,8}</a:t>
            </a:r>
            <a:endParaRPr lang="en-US" i="1" dirty="0">
              <a:solidFill>
                <a:schemeClr val="accent2">
                  <a:lumMod val="50000"/>
                </a:schemeClr>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228600"/>
            <a:ext cx="5257800" cy="1249362"/>
          </a:xfrm>
          <a:solidFill>
            <a:srgbClr val="FFDA8F"/>
          </a:solidFill>
          <a:ln w="38100">
            <a:solidFill>
              <a:schemeClr val="tx1"/>
            </a:solidFill>
          </a:ln>
        </p:spPr>
        <p:txBody>
          <a:bodyPr>
            <a:normAutofit/>
          </a:bodyPr>
          <a:lstStyle/>
          <a:p>
            <a:r>
              <a:rPr lang="en-US" sz="3200" b="1" u="sng" dirty="0" smtClean="0">
                <a:latin typeface="Arial" pitchFamily="34" charset="0"/>
                <a:cs typeface="Arial" pitchFamily="34" charset="0"/>
              </a:rPr>
              <a:t>The Church</a:t>
            </a:r>
            <a:r>
              <a:rPr lang="en-US" sz="3200" dirty="0" smtClean="0">
                <a:latin typeface="Arial" pitchFamily="34" charset="0"/>
                <a:cs typeface="Arial" pitchFamily="34" charset="0"/>
              </a:rPr>
              <a:t>—</a:t>
            </a:r>
            <a:br>
              <a:rPr lang="en-US" sz="3200" dirty="0" smtClean="0">
                <a:latin typeface="Arial" pitchFamily="34" charset="0"/>
                <a:cs typeface="Arial" pitchFamily="34" charset="0"/>
              </a:rPr>
            </a:br>
            <a:r>
              <a:rPr lang="en-US" sz="3200" dirty="0" smtClean="0">
                <a:latin typeface="Arial" pitchFamily="34" charset="0"/>
                <a:cs typeface="Arial" pitchFamily="34" charset="0"/>
              </a:rPr>
              <a:t>The Bride of Christ</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657600" y="1600200"/>
            <a:ext cx="5181600" cy="5029200"/>
          </a:xfrm>
        </p:spPr>
        <p:txBody>
          <a:bodyPr>
            <a:normAutofit fontScale="92500"/>
          </a:bodyPr>
          <a:lstStyle/>
          <a:p>
            <a:r>
              <a:rPr lang="en-US" sz="3500" b="1" dirty="0" smtClean="0">
                <a:latin typeface="Arial Narrow" pitchFamily="34" charset="0"/>
              </a:rPr>
              <a:t>Purity</a:t>
            </a:r>
            <a:r>
              <a:rPr lang="en-US" sz="3500" dirty="0" smtClean="0">
                <a:latin typeface="Arial Narrow" pitchFamily="34" charset="0"/>
              </a:rPr>
              <a:t>.</a:t>
            </a:r>
          </a:p>
          <a:p>
            <a:r>
              <a:rPr lang="en-US" sz="3500" dirty="0" smtClean="0">
                <a:latin typeface="Arial Narrow" pitchFamily="34" charset="0"/>
              </a:rPr>
              <a:t>Bride forsakes all others for her husband.</a:t>
            </a:r>
          </a:p>
          <a:p>
            <a:r>
              <a:rPr lang="en-US" sz="3500" dirty="0" smtClean="0">
                <a:latin typeface="Arial Narrow" pitchFamily="34" charset="0"/>
              </a:rPr>
              <a:t>So should the church.</a:t>
            </a:r>
          </a:p>
          <a:p>
            <a:pPr lvl="1"/>
            <a:r>
              <a:rPr lang="en-US" sz="3000" i="1" dirty="0" smtClean="0">
                <a:solidFill>
                  <a:schemeClr val="accent2">
                    <a:lumMod val="50000"/>
                  </a:schemeClr>
                </a:solidFill>
                <a:latin typeface="Arial Narrow" pitchFamily="34" charset="0"/>
              </a:rPr>
              <a:t>“And do not be conformed to this world, but be </a:t>
            </a:r>
            <a:r>
              <a:rPr lang="en-US" sz="3000" b="1" i="1" u="sng" dirty="0" smtClean="0">
                <a:solidFill>
                  <a:schemeClr val="accent2">
                    <a:lumMod val="50000"/>
                  </a:schemeClr>
                </a:solidFill>
                <a:latin typeface="Arial Narrow" pitchFamily="34" charset="0"/>
              </a:rPr>
              <a:t>transformed</a:t>
            </a:r>
            <a:r>
              <a:rPr lang="en-US" sz="3000" i="1" dirty="0" smtClean="0">
                <a:solidFill>
                  <a:schemeClr val="accent2">
                    <a:lumMod val="50000"/>
                  </a:schemeClr>
                </a:solidFill>
                <a:latin typeface="Arial Narrow" pitchFamily="34" charset="0"/>
              </a:rPr>
              <a:t> by the renewing of your mind, that you may prove what is that good and acceptable and perfect will of God.” </a:t>
            </a:r>
            <a:r>
              <a:rPr lang="en-US" sz="3000" i="1" dirty="0" smtClean="0">
                <a:solidFill>
                  <a:schemeClr val="accent2">
                    <a:lumMod val="50000"/>
                  </a:schemeClr>
                </a:solidFill>
                <a:latin typeface="Arial Narrow" pitchFamily="34" charset="0"/>
              </a:rPr>
              <a:t>{</a:t>
            </a:r>
            <a:r>
              <a:rPr lang="en-US" sz="3000" i="1" dirty="0" smtClean="0">
                <a:solidFill>
                  <a:schemeClr val="accent2">
                    <a:lumMod val="50000"/>
                  </a:schemeClr>
                </a:solidFill>
                <a:latin typeface="Arial Narrow" pitchFamily="34" charset="0"/>
              </a:rPr>
              <a:t>Romans 12:2}</a:t>
            </a:r>
            <a:endParaRPr lang="en-US" sz="3000" i="1" dirty="0">
              <a:solidFill>
                <a:schemeClr val="accent2">
                  <a:lumMod val="50000"/>
                </a:schemeClr>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5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228600"/>
            <a:ext cx="5257800" cy="1249362"/>
          </a:xfrm>
          <a:solidFill>
            <a:srgbClr val="FFDA8F"/>
          </a:solidFill>
          <a:ln w="38100">
            <a:solidFill>
              <a:schemeClr val="tx1"/>
            </a:solidFill>
          </a:ln>
        </p:spPr>
        <p:txBody>
          <a:bodyPr>
            <a:normAutofit/>
          </a:bodyPr>
          <a:lstStyle/>
          <a:p>
            <a:r>
              <a:rPr lang="en-US" sz="3200" b="1" u="sng" dirty="0" smtClean="0">
                <a:latin typeface="Arial" pitchFamily="34" charset="0"/>
                <a:cs typeface="Arial" pitchFamily="34" charset="0"/>
              </a:rPr>
              <a:t>The Church</a:t>
            </a:r>
            <a:r>
              <a:rPr lang="en-US" sz="3200" dirty="0" smtClean="0">
                <a:latin typeface="Arial" pitchFamily="34" charset="0"/>
                <a:cs typeface="Arial" pitchFamily="34" charset="0"/>
              </a:rPr>
              <a:t>—</a:t>
            </a:r>
            <a:br>
              <a:rPr lang="en-US" sz="3200" dirty="0" smtClean="0">
                <a:latin typeface="Arial" pitchFamily="34" charset="0"/>
                <a:cs typeface="Arial" pitchFamily="34" charset="0"/>
              </a:rPr>
            </a:br>
            <a:r>
              <a:rPr lang="en-US" sz="3200" dirty="0" smtClean="0">
                <a:latin typeface="Arial" pitchFamily="34" charset="0"/>
                <a:cs typeface="Arial" pitchFamily="34" charset="0"/>
              </a:rPr>
              <a:t>The Bride of Christ</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657600" y="1600200"/>
            <a:ext cx="5181600" cy="5029200"/>
          </a:xfrm>
        </p:spPr>
        <p:txBody>
          <a:bodyPr>
            <a:normAutofit/>
          </a:bodyPr>
          <a:lstStyle/>
          <a:p>
            <a:r>
              <a:rPr lang="en-US" b="1" dirty="0" smtClean="0">
                <a:latin typeface="Arial Narrow" pitchFamily="34" charset="0"/>
              </a:rPr>
              <a:t>Purity</a:t>
            </a:r>
            <a:r>
              <a:rPr lang="en-US" dirty="0" smtClean="0">
                <a:latin typeface="Arial Narrow" pitchFamily="34" charset="0"/>
              </a:rPr>
              <a:t>.</a:t>
            </a:r>
          </a:p>
          <a:p>
            <a:r>
              <a:rPr lang="en-US" dirty="0" smtClean="0">
                <a:latin typeface="Arial Narrow" pitchFamily="34" charset="0"/>
              </a:rPr>
              <a:t>Bride forsakes all others for her husband.</a:t>
            </a:r>
          </a:p>
          <a:p>
            <a:r>
              <a:rPr lang="en-US" dirty="0" smtClean="0">
                <a:latin typeface="Arial Narrow" pitchFamily="34" charset="0"/>
              </a:rPr>
              <a:t>So should the church.</a:t>
            </a:r>
          </a:p>
          <a:p>
            <a:pPr lvl="1"/>
            <a:r>
              <a:rPr lang="en-US" i="1" dirty="0" smtClean="0">
                <a:solidFill>
                  <a:schemeClr val="accent2">
                    <a:lumMod val="50000"/>
                  </a:schemeClr>
                </a:solidFill>
                <a:latin typeface="Arial Narrow" pitchFamily="34" charset="0"/>
              </a:rPr>
              <a:t>“Therefore, Come out from among them </a:t>
            </a:r>
            <a:r>
              <a:rPr lang="en-US" b="1" i="1" u="sng" dirty="0" smtClean="0">
                <a:solidFill>
                  <a:schemeClr val="accent2">
                    <a:lumMod val="50000"/>
                  </a:schemeClr>
                </a:solidFill>
                <a:latin typeface="Arial Narrow" pitchFamily="34" charset="0"/>
              </a:rPr>
              <a:t>and be separate</a:t>
            </a:r>
            <a:r>
              <a:rPr lang="en-US" i="1" dirty="0" smtClean="0">
                <a:solidFill>
                  <a:schemeClr val="accent2">
                    <a:lumMod val="50000"/>
                  </a:schemeClr>
                </a:solidFill>
                <a:latin typeface="Arial Narrow" pitchFamily="34" charset="0"/>
              </a:rPr>
              <a:t>, says the Lord. Do not touch what is unclean, And I will receive you.” </a:t>
            </a:r>
            <a:r>
              <a:rPr lang="en-US" i="1" dirty="0" smtClean="0">
                <a:solidFill>
                  <a:schemeClr val="accent2">
                    <a:lumMod val="50000"/>
                  </a:schemeClr>
                </a:solidFill>
                <a:latin typeface="Arial Narrow" pitchFamily="34" charset="0"/>
              </a:rPr>
              <a:t/>
            </a:r>
            <a:br>
              <a:rPr lang="en-US" i="1" dirty="0" smtClean="0">
                <a:solidFill>
                  <a:schemeClr val="accent2">
                    <a:lumMod val="50000"/>
                  </a:schemeClr>
                </a:solidFill>
                <a:latin typeface="Arial Narrow" pitchFamily="34" charset="0"/>
              </a:rPr>
            </a:br>
            <a:r>
              <a:rPr lang="en-US" i="1" dirty="0" smtClean="0">
                <a:solidFill>
                  <a:schemeClr val="accent2">
                    <a:lumMod val="50000"/>
                  </a:schemeClr>
                </a:solidFill>
                <a:latin typeface="Arial Narrow" pitchFamily="34" charset="0"/>
              </a:rPr>
              <a:t>{</a:t>
            </a:r>
            <a:r>
              <a:rPr lang="en-US" i="1" dirty="0" smtClean="0">
                <a:solidFill>
                  <a:schemeClr val="accent2">
                    <a:lumMod val="50000"/>
                  </a:schemeClr>
                </a:solidFill>
                <a:latin typeface="Arial Narrow" pitchFamily="34" charset="0"/>
              </a:rPr>
              <a:t>2 Corinthians 6:17}</a:t>
            </a:r>
            <a:endParaRPr lang="en-US" i="1" dirty="0">
              <a:solidFill>
                <a:schemeClr val="accent2">
                  <a:lumMod val="50000"/>
                </a:schemeClr>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5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228600"/>
            <a:ext cx="5257800" cy="1249362"/>
          </a:xfrm>
          <a:solidFill>
            <a:srgbClr val="FFDA8F"/>
          </a:solidFill>
          <a:ln w="38100">
            <a:solidFill>
              <a:schemeClr val="tx1"/>
            </a:solidFill>
          </a:ln>
        </p:spPr>
        <p:txBody>
          <a:bodyPr>
            <a:normAutofit/>
          </a:bodyPr>
          <a:lstStyle/>
          <a:p>
            <a:r>
              <a:rPr lang="en-US" sz="3200" b="1" u="sng" dirty="0" smtClean="0">
                <a:latin typeface="Arial" pitchFamily="34" charset="0"/>
                <a:cs typeface="Arial" pitchFamily="34" charset="0"/>
              </a:rPr>
              <a:t>The Church</a:t>
            </a:r>
            <a:r>
              <a:rPr lang="en-US" sz="3200" dirty="0" smtClean="0">
                <a:latin typeface="Arial" pitchFamily="34" charset="0"/>
                <a:cs typeface="Arial" pitchFamily="34" charset="0"/>
              </a:rPr>
              <a:t>—</a:t>
            </a:r>
            <a:br>
              <a:rPr lang="en-US" sz="3200" dirty="0" smtClean="0">
                <a:latin typeface="Arial" pitchFamily="34" charset="0"/>
                <a:cs typeface="Arial" pitchFamily="34" charset="0"/>
              </a:rPr>
            </a:br>
            <a:r>
              <a:rPr lang="en-US" sz="3200" dirty="0" smtClean="0">
                <a:latin typeface="Arial" pitchFamily="34" charset="0"/>
                <a:cs typeface="Arial" pitchFamily="34" charset="0"/>
              </a:rPr>
              <a:t>The Bride of Christ</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657600" y="1600200"/>
            <a:ext cx="5181600" cy="5029200"/>
          </a:xfrm>
        </p:spPr>
        <p:txBody>
          <a:bodyPr>
            <a:normAutofit/>
          </a:bodyPr>
          <a:lstStyle/>
          <a:p>
            <a:pPr>
              <a:spcBef>
                <a:spcPts val="1200"/>
              </a:spcBef>
            </a:pPr>
            <a:r>
              <a:rPr lang="en-US" b="1" dirty="0" smtClean="0">
                <a:latin typeface="Arial Narrow" pitchFamily="34" charset="0"/>
              </a:rPr>
              <a:t>Purity</a:t>
            </a:r>
            <a:r>
              <a:rPr lang="en-US" dirty="0" smtClean="0">
                <a:latin typeface="Arial Narrow" pitchFamily="34" charset="0"/>
              </a:rPr>
              <a:t>.</a:t>
            </a:r>
          </a:p>
          <a:p>
            <a:pPr>
              <a:spcBef>
                <a:spcPts val="1200"/>
              </a:spcBef>
            </a:pPr>
            <a:r>
              <a:rPr lang="en-US" dirty="0" smtClean="0">
                <a:latin typeface="Arial Narrow" pitchFamily="34" charset="0"/>
              </a:rPr>
              <a:t>Must not </a:t>
            </a:r>
            <a:r>
              <a:rPr lang="en-US" dirty="0" smtClean="0">
                <a:latin typeface="Arial Narrow" pitchFamily="34" charset="0"/>
              </a:rPr>
              <a:t>view the world </a:t>
            </a:r>
            <a:r>
              <a:rPr lang="en-US" dirty="0" smtClean="0">
                <a:latin typeface="Arial Narrow" pitchFamily="34" charset="0"/>
              </a:rPr>
              <a:t>with affection.</a:t>
            </a:r>
            <a:endParaRPr lang="en-US" dirty="0" smtClean="0">
              <a:latin typeface="Arial Narrow" pitchFamily="34" charset="0"/>
            </a:endParaRPr>
          </a:p>
          <a:p>
            <a:pPr lvl="1">
              <a:spcBef>
                <a:spcPts val="1200"/>
              </a:spcBef>
            </a:pPr>
            <a:r>
              <a:rPr lang="en-US" i="1" dirty="0" smtClean="0">
                <a:solidFill>
                  <a:schemeClr val="accent2">
                    <a:lumMod val="50000"/>
                  </a:schemeClr>
                </a:solidFill>
                <a:latin typeface="Arial Narrow" pitchFamily="34" charset="0"/>
              </a:rPr>
              <a:t>“Do </a:t>
            </a:r>
            <a:r>
              <a:rPr lang="en-US" b="1" i="1" u="sng" dirty="0" smtClean="0">
                <a:solidFill>
                  <a:schemeClr val="accent2">
                    <a:lumMod val="50000"/>
                  </a:schemeClr>
                </a:solidFill>
                <a:latin typeface="Arial Narrow" pitchFamily="34" charset="0"/>
              </a:rPr>
              <a:t>not love the world </a:t>
            </a:r>
            <a:r>
              <a:rPr lang="en-US" i="1" dirty="0" smtClean="0">
                <a:solidFill>
                  <a:schemeClr val="accent2">
                    <a:lumMod val="50000"/>
                  </a:schemeClr>
                </a:solidFill>
                <a:latin typeface="Arial Narrow" pitchFamily="34" charset="0"/>
              </a:rPr>
              <a:t>or the things in the world. If anyone loves the world, the love of the Father is not in him.” </a:t>
            </a:r>
            <a:r>
              <a:rPr lang="en-US" i="1" dirty="0" smtClean="0">
                <a:solidFill>
                  <a:schemeClr val="accent2">
                    <a:lumMod val="50000"/>
                  </a:schemeClr>
                </a:solidFill>
                <a:latin typeface="Arial Narrow" pitchFamily="34" charset="0"/>
              </a:rPr>
              <a:t/>
            </a:r>
            <a:br>
              <a:rPr lang="en-US" i="1" dirty="0" smtClean="0">
                <a:solidFill>
                  <a:schemeClr val="accent2">
                    <a:lumMod val="50000"/>
                  </a:schemeClr>
                </a:solidFill>
                <a:latin typeface="Arial Narrow" pitchFamily="34" charset="0"/>
              </a:rPr>
            </a:br>
            <a:r>
              <a:rPr lang="en-US" i="1" dirty="0" smtClean="0">
                <a:solidFill>
                  <a:schemeClr val="accent2">
                    <a:lumMod val="50000"/>
                  </a:schemeClr>
                </a:solidFill>
                <a:latin typeface="Arial Narrow" pitchFamily="34" charset="0"/>
              </a:rPr>
              <a:t>{</a:t>
            </a:r>
            <a:r>
              <a:rPr lang="en-US" i="1" dirty="0" smtClean="0">
                <a:solidFill>
                  <a:schemeClr val="accent2">
                    <a:lumMod val="50000"/>
                  </a:schemeClr>
                </a:solidFill>
                <a:latin typeface="Arial Narrow" pitchFamily="34" charset="0"/>
              </a:rPr>
              <a:t>1 John 2:15}</a:t>
            </a:r>
            <a:endParaRPr lang="en-US" i="1" dirty="0">
              <a:solidFill>
                <a:schemeClr val="accent2">
                  <a:lumMod val="50000"/>
                </a:schemeClr>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228600"/>
            <a:ext cx="5257800" cy="1249362"/>
          </a:xfrm>
          <a:solidFill>
            <a:srgbClr val="FFDA8F"/>
          </a:solidFill>
          <a:ln w="38100">
            <a:solidFill>
              <a:schemeClr val="tx1"/>
            </a:solidFill>
          </a:ln>
        </p:spPr>
        <p:txBody>
          <a:bodyPr>
            <a:normAutofit/>
          </a:bodyPr>
          <a:lstStyle/>
          <a:p>
            <a:r>
              <a:rPr lang="en-US" sz="3200" b="1" u="sng" dirty="0" smtClean="0">
                <a:latin typeface="Arial" pitchFamily="34" charset="0"/>
                <a:cs typeface="Arial" pitchFamily="34" charset="0"/>
              </a:rPr>
              <a:t>The Church</a:t>
            </a:r>
            <a:r>
              <a:rPr lang="en-US" sz="3200" dirty="0" smtClean="0">
                <a:latin typeface="Arial" pitchFamily="34" charset="0"/>
                <a:cs typeface="Arial" pitchFamily="34" charset="0"/>
              </a:rPr>
              <a:t>—</a:t>
            </a:r>
            <a:br>
              <a:rPr lang="en-US" sz="3200" dirty="0" smtClean="0">
                <a:latin typeface="Arial" pitchFamily="34" charset="0"/>
                <a:cs typeface="Arial" pitchFamily="34" charset="0"/>
              </a:rPr>
            </a:br>
            <a:r>
              <a:rPr lang="en-US" sz="3200" dirty="0" smtClean="0">
                <a:latin typeface="Arial" pitchFamily="34" charset="0"/>
                <a:cs typeface="Arial" pitchFamily="34" charset="0"/>
              </a:rPr>
              <a:t>The Bride of Christ</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657600" y="1600200"/>
            <a:ext cx="5181600" cy="5029200"/>
          </a:xfrm>
        </p:spPr>
        <p:txBody>
          <a:bodyPr>
            <a:normAutofit/>
          </a:bodyPr>
          <a:lstStyle/>
          <a:p>
            <a:r>
              <a:rPr lang="en-US" sz="3500" dirty="0" smtClean="0">
                <a:latin typeface="Arial Narrow" pitchFamily="34" charset="0"/>
              </a:rPr>
              <a:t>Purity </a:t>
            </a:r>
            <a:r>
              <a:rPr lang="en-US" sz="3500" dirty="0" smtClean="0">
                <a:latin typeface="Arial Narrow" pitchFamily="34" charset="0"/>
              </a:rPr>
              <a:t>is precious </a:t>
            </a:r>
            <a:r>
              <a:rPr lang="en-US" sz="3500" dirty="0" smtClean="0">
                <a:latin typeface="Arial Narrow" pitchFamily="34" charset="0"/>
              </a:rPr>
              <a:t>to Jesus.</a:t>
            </a:r>
          </a:p>
          <a:p>
            <a:pPr lvl="1"/>
            <a:r>
              <a:rPr lang="en-US" sz="3000" i="1" dirty="0" smtClean="0">
                <a:solidFill>
                  <a:schemeClr val="accent2">
                    <a:lumMod val="50000"/>
                  </a:schemeClr>
                </a:solidFill>
                <a:latin typeface="Arial Narrow" pitchFamily="34" charset="0"/>
              </a:rPr>
              <a:t>“That He might sanctify and cleanse her with the washing of water by the word, that He might present her to Himself a </a:t>
            </a:r>
            <a:r>
              <a:rPr lang="en-US" sz="3000" b="1" i="1" u="sng" dirty="0" smtClean="0">
                <a:solidFill>
                  <a:schemeClr val="accent2">
                    <a:lumMod val="50000"/>
                  </a:schemeClr>
                </a:solidFill>
                <a:latin typeface="Arial Narrow" pitchFamily="34" charset="0"/>
              </a:rPr>
              <a:t>glorious church</a:t>
            </a:r>
            <a:r>
              <a:rPr lang="en-US" sz="3000" i="1" dirty="0" smtClean="0">
                <a:solidFill>
                  <a:schemeClr val="accent2">
                    <a:lumMod val="50000"/>
                  </a:schemeClr>
                </a:solidFill>
                <a:latin typeface="Arial Narrow" pitchFamily="34" charset="0"/>
              </a:rPr>
              <a:t>, not having spot or wrinkle or any such thing, but that she should be </a:t>
            </a:r>
            <a:r>
              <a:rPr lang="en-US" sz="3000" b="1" i="1" u="sng" dirty="0" smtClean="0">
                <a:solidFill>
                  <a:schemeClr val="accent2">
                    <a:lumMod val="50000"/>
                  </a:schemeClr>
                </a:solidFill>
                <a:latin typeface="Arial Narrow" pitchFamily="34" charset="0"/>
              </a:rPr>
              <a:t>holy and without blemish</a:t>
            </a:r>
            <a:r>
              <a:rPr lang="en-US" sz="3000" i="1" dirty="0" smtClean="0">
                <a:solidFill>
                  <a:schemeClr val="accent2">
                    <a:lumMod val="50000"/>
                  </a:schemeClr>
                </a:solidFill>
                <a:latin typeface="Arial Narrow" pitchFamily="34" charset="0"/>
              </a:rPr>
              <a:t>.” </a:t>
            </a:r>
            <a:r>
              <a:rPr lang="en-US" sz="3000" i="1" dirty="0" smtClean="0">
                <a:solidFill>
                  <a:schemeClr val="accent2">
                    <a:lumMod val="50000"/>
                  </a:schemeClr>
                </a:solidFill>
                <a:latin typeface="Arial Narrow" pitchFamily="34" charset="0"/>
              </a:rPr>
              <a:t/>
            </a:r>
            <a:br>
              <a:rPr lang="en-US" sz="3000" i="1" dirty="0" smtClean="0">
                <a:solidFill>
                  <a:schemeClr val="accent2">
                    <a:lumMod val="50000"/>
                  </a:schemeClr>
                </a:solidFill>
                <a:latin typeface="Arial Narrow" pitchFamily="34" charset="0"/>
              </a:rPr>
            </a:br>
            <a:r>
              <a:rPr lang="en-US" sz="3000" i="1" dirty="0" smtClean="0">
                <a:solidFill>
                  <a:schemeClr val="accent2">
                    <a:lumMod val="50000"/>
                  </a:schemeClr>
                </a:solidFill>
                <a:latin typeface="Arial Narrow" pitchFamily="34" charset="0"/>
              </a:rPr>
              <a:t>{</a:t>
            </a:r>
            <a:r>
              <a:rPr lang="en-US" sz="3000" i="1" dirty="0" smtClean="0">
                <a:solidFill>
                  <a:schemeClr val="accent2">
                    <a:lumMod val="50000"/>
                  </a:schemeClr>
                </a:solidFill>
                <a:latin typeface="Arial Narrow" pitchFamily="34" charset="0"/>
              </a:rPr>
              <a:t>Ephesians 5:26,27</a:t>
            </a:r>
            <a:r>
              <a:rPr lang="en-US" sz="3200" i="1" dirty="0" smtClean="0">
                <a:solidFill>
                  <a:schemeClr val="accent2">
                    <a:lumMod val="50000"/>
                  </a:schemeClr>
                </a:solidFill>
                <a:latin typeface="Arial Narrow" pitchFamily="34" charset="0"/>
              </a:rPr>
              <a:t>}</a:t>
            </a:r>
            <a:endParaRPr lang="en-US" sz="3200" i="1" dirty="0">
              <a:solidFill>
                <a:schemeClr val="accent2">
                  <a:lumMod val="50000"/>
                </a:schemeClr>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228600"/>
            <a:ext cx="5257800" cy="1249362"/>
          </a:xfrm>
          <a:solidFill>
            <a:srgbClr val="FFDA8F">
              <a:alpha val="80000"/>
            </a:srgbClr>
          </a:solidFill>
          <a:ln w="38100">
            <a:solidFill>
              <a:schemeClr val="tx1"/>
            </a:solidFill>
          </a:ln>
        </p:spPr>
        <p:txBody>
          <a:bodyPr>
            <a:normAutofit/>
          </a:bodyPr>
          <a:lstStyle/>
          <a:p>
            <a:r>
              <a:rPr lang="en-US" sz="3200" b="1" u="sng" dirty="0" smtClean="0">
                <a:latin typeface="Arial" pitchFamily="34" charset="0"/>
                <a:cs typeface="Arial" pitchFamily="34" charset="0"/>
              </a:rPr>
              <a:t>The Church</a:t>
            </a:r>
            <a:r>
              <a:rPr lang="en-US" sz="3200" dirty="0" smtClean="0">
                <a:latin typeface="Arial" pitchFamily="34" charset="0"/>
                <a:cs typeface="Arial" pitchFamily="34" charset="0"/>
              </a:rPr>
              <a:t>—Greater Than All Human Institutions</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657600" y="1600200"/>
            <a:ext cx="5181600" cy="5029200"/>
          </a:xfrm>
        </p:spPr>
        <p:txBody>
          <a:bodyPr>
            <a:normAutofit/>
          </a:bodyPr>
          <a:lstStyle/>
          <a:p>
            <a:pPr>
              <a:spcBef>
                <a:spcPts val="1200"/>
              </a:spcBef>
            </a:pPr>
            <a:r>
              <a:rPr lang="en-US" dirty="0" smtClean="0">
                <a:latin typeface="Arial" pitchFamily="34" charset="0"/>
                <a:cs typeface="Arial" pitchFamily="34" charset="0"/>
              </a:rPr>
              <a:t>Because Christ is </a:t>
            </a:r>
            <a:r>
              <a:rPr lang="en-US" dirty="0" smtClean="0">
                <a:latin typeface="Arial" pitchFamily="34" charset="0"/>
                <a:cs typeface="Arial" pitchFamily="34" charset="0"/>
              </a:rPr>
              <a:t>its head</a:t>
            </a:r>
            <a:r>
              <a:rPr lang="en-US" dirty="0" smtClean="0">
                <a:latin typeface="Arial" pitchFamily="34" charset="0"/>
                <a:cs typeface="Arial" pitchFamily="34" charset="0"/>
              </a:rPr>
              <a:t>.</a:t>
            </a:r>
          </a:p>
          <a:p>
            <a:pPr lvl="1">
              <a:spcBef>
                <a:spcPts val="1200"/>
              </a:spcBef>
            </a:pPr>
            <a:r>
              <a:rPr lang="en-US" i="1" dirty="0" smtClean="0">
                <a:solidFill>
                  <a:schemeClr val="accent2">
                    <a:lumMod val="50000"/>
                  </a:schemeClr>
                </a:solidFill>
                <a:latin typeface="Arial" pitchFamily="34" charset="0"/>
                <a:cs typeface="Arial" pitchFamily="34" charset="0"/>
              </a:rPr>
              <a:t>“And He put all things under His feet, and gave Him to be </a:t>
            </a:r>
            <a:r>
              <a:rPr lang="en-US" b="1" i="1" u="sng" dirty="0" smtClean="0">
                <a:solidFill>
                  <a:schemeClr val="accent2">
                    <a:lumMod val="50000"/>
                  </a:schemeClr>
                </a:solidFill>
                <a:latin typeface="Arial" pitchFamily="34" charset="0"/>
                <a:cs typeface="Arial" pitchFamily="34" charset="0"/>
              </a:rPr>
              <a:t>head</a:t>
            </a:r>
            <a:r>
              <a:rPr lang="en-US" i="1" dirty="0" smtClean="0">
                <a:solidFill>
                  <a:schemeClr val="accent2">
                    <a:lumMod val="50000"/>
                  </a:schemeClr>
                </a:solidFill>
                <a:latin typeface="Arial" pitchFamily="34" charset="0"/>
                <a:cs typeface="Arial" pitchFamily="34" charset="0"/>
              </a:rPr>
              <a:t> over all things to the church, which is His body, the fullness of Him who fills all in all.”                  {Ephesians 1:22,23}</a:t>
            </a:r>
            <a:endParaRPr lang="en-US" i="1" dirty="0">
              <a:solidFill>
                <a:schemeClr val="accent2">
                  <a:lumMod val="5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228600"/>
            <a:ext cx="5257800" cy="1249362"/>
          </a:xfrm>
          <a:solidFill>
            <a:srgbClr val="FFDA8F"/>
          </a:solidFill>
          <a:ln w="38100">
            <a:solidFill>
              <a:schemeClr val="tx1"/>
            </a:solidFill>
          </a:ln>
        </p:spPr>
        <p:txBody>
          <a:bodyPr>
            <a:normAutofit/>
          </a:bodyPr>
          <a:lstStyle/>
          <a:p>
            <a:r>
              <a:rPr lang="en-US" sz="3200" b="1" u="sng" dirty="0" smtClean="0">
                <a:latin typeface="Arial" pitchFamily="34" charset="0"/>
                <a:cs typeface="Arial" pitchFamily="34" charset="0"/>
              </a:rPr>
              <a:t>The Church</a:t>
            </a:r>
            <a:r>
              <a:rPr lang="en-US" sz="3200" dirty="0" smtClean="0">
                <a:latin typeface="Arial" pitchFamily="34" charset="0"/>
                <a:cs typeface="Arial" pitchFamily="34" charset="0"/>
              </a:rPr>
              <a:t>—</a:t>
            </a:r>
            <a:br>
              <a:rPr lang="en-US" sz="3200" dirty="0" smtClean="0">
                <a:latin typeface="Arial" pitchFamily="34" charset="0"/>
                <a:cs typeface="Arial" pitchFamily="34" charset="0"/>
              </a:rPr>
            </a:br>
            <a:r>
              <a:rPr lang="en-US" sz="3200" dirty="0" smtClean="0">
                <a:latin typeface="Arial" pitchFamily="34" charset="0"/>
                <a:cs typeface="Arial" pitchFamily="34" charset="0"/>
              </a:rPr>
              <a:t>The Bride of Christ</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657600" y="1600200"/>
            <a:ext cx="5181600" cy="5029200"/>
          </a:xfrm>
        </p:spPr>
        <p:txBody>
          <a:bodyPr>
            <a:normAutofit/>
          </a:bodyPr>
          <a:lstStyle/>
          <a:p>
            <a:r>
              <a:rPr lang="en-US" dirty="0" smtClean="0">
                <a:latin typeface="Arial Narrow" pitchFamily="34" charset="0"/>
              </a:rPr>
              <a:t>Price of the church and </a:t>
            </a:r>
            <a:r>
              <a:rPr lang="en-US" dirty="0" smtClean="0">
                <a:latin typeface="Arial Narrow" pitchFamily="34" charset="0"/>
              </a:rPr>
              <a:t>its </a:t>
            </a:r>
            <a:r>
              <a:rPr lang="en-US" dirty="0" smtClean="0">
                <a:latin typeface="Arial Narrow" pitchFamily="34" charset="0"/>
              </a:rPr>
              <a:t>members.</a:t>
            </a:r>
          </a:p>
          <a:p>
            <a:pPr lvl="1"/>
            <a:r>
              <a:rPr lang="en-US" i="1" dirty="0" smtClean="0">
                <a:solidFill>
                  <a:schemeClr val="accent2">
                    <a:lumMod val="50000"/>
                  </a:schemeClr>
                </a:solidFill>
                <a:latin typeface="Arial Narrow" pitchFamily="34" charset="0"/>
              </a:rPr>
              <a:t>“Knowing that you were not redeemed with corruptible things, like silver or gold, from your aimless conduct received by tradition from your fathers, but with the </a:t>
            </a:r>
            <a:r>
              <a:rPr lang="en-US" b="1" i="1" u="sng" dirty="0" smtClean="0">
                <a:solidFill>
                  <a:schemeClr val="accent2">
                    <a:lumMod val="50000"/>
                  </a:schemeClr>
                </a:solidFill>
                <a:latin typeface="Arial Narrow" pitchFamily="34" charset="0"/>
              </a:rPr>
              <a:t>precious blood of Christ</a:t>
            </a:r>
            <a:r>
              <a:rPr lang="en-US" i="1" dirty="0" smtClean="0">
                <a:solidFill>
                  <a:schemeClr val="accent2">
                    <a:lumMod val="50000"/>
                  </a:schemeClr>
                </a:solidFill>
                <a:latin typeface="Arial Narrow" pitchFamily="34" charset="0"/>
              </a:rPr>
              <a:t>, as of a lamb without blemish and without spot.” </a:t>
            </a:r>
            <a:r>
              <a:rPr lang="en-US" i="1" dirty="0" smtClean="0">
                <a:solidFill>
                  <a:schemeClr val="accent2">
                    <a:lumMod val="50000"/>
                  </a:schemeClr>
                </a:solidFill>
                <a:latin typeface="Arial Narrow" pitchFamily="34" charset="0"/>
              </a:rPr>
              <a:t/>
            </a:r>
            <a:br>
              <a:rPr lang="en-US" i="1" dirty="0" smtClean="0">
                <a:solidFill>
                  <a:schemeClr val="accent2">
                    <a:lumMod val="50000"/>
                  </a:schemeClr>
                </a:solidFill>
                <a:latin typeface="Arial Narrow" pitchFamily="34" charset="0"/>
              </a:rPr>
            </a:br>
            <a:r>
              <a:rPr lang="en-US" i="1" dirty="0" smtClean="0">
                <a:solidFill>
                  <a:schemeClr val="accent2">
                    <a:lumMod val="50000"/>
                  </a:schemeClr>
                </a:solidFill>
                <a:latin typeface="Arial Narrow" pitchFamily="34" charset="0"/>
              </a:rPr>
              <a:t>{</a:t>
            </a:r>
            <a:r>
              <a:rPr lang="en-US" i="1" dirty="0" smtClean="0">
                <a:solidFill>
                  <a:schemeClr val="accent2">
                    <a:lumMod val="50000"/>
                  </a:schemeClr>
                </a:solidFill>
                <a:latin typeface="Arial Narrow" pitchFamily="34" charset="0"/>
              </a:rPr>
              <a:t>1 Peter 1:18,19}</a:t>
            </a:r>
            <a:endParaRPr lang="en-US" i="1" dirty="0">
              <a:solidFill>
                <a:schemeClr val="accent2">
                  <a:lumMod val="50000"/>
                </a:schemeClr>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228600"/>
            <a:ext cx="5257800" cy="1249362"/>
          </a:xfrm>
          <a:solidFill>
            <a:srgbClr val="FFDA8F"/>
          </a:solidFill>
          <a:ln w="38100">
            <a:solidFill>
              <a:schemeClr val="tx1"/>
            </a:solidFill>
          </a:ln>
        </p:spPr>
        <p:txBody>
          <a:bodyPr>
            <a:normAutofit/>
          </a:bodyPr>
          <a:lstStyle/>
          <a:p>
            <a:r>
              <a:rPr lang="en-US" sz="3200" b="1" u="sng" dirty="0" smtClean="0">
                <a:latin typeface="Arial" pitchFamily="34" charset="0"/>
                <a:cs typeface="Arial" pitchFamily="34" charset="0"/>
              </a:rPr>
              <a:t>The Church</a:t>
            </a:r>
            <a:r>
              <a:rPr lang="en-US" sz="3200" dirty="0" smtClean="0">
                <a:latin typeface="Arial" pitchFamily="34" charset="0"/>
                <a:cs typeface="Arial" pitchFamily="34" charset="0"/>
              </a:rPr>
              <a:t>—</a:t>
            </a:r>
            <a:br>
              <a:rPr lang="en-US" sz="3200" dirty="0" smtClean="0">
                <a:latin typeface="Arial" pitchFamily="34" charset="0"/>
                <a:cs typeface="Arial" pitchFamily="34" charset="0"/>
              </a:rPr>
            </a:br>
            <a:r>
              <a:rPr lang="en-US" sz="3200" dirty="0" smtClean="0">
                <a:latin typeface="Arial" pitchFamily="34" charset="0"/>
                <a:cs typeface="Arial" pitchFamily="34" charset="0"/>
              </a:rPr>
              <a:t>The Bride of Christ</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657600" y="1752600"/>
            <a:ext cx="5181600" cy="5029200"/>
          </a:xfrm>
        </p:spPr>
        <p:txBody>
          <a:bodyPr>
            <a:normAutofit/>
          </a:bodyPr>
          <a:lstStyle/>
          <a:p>
            <a:pPr>
              <a:spcBef>
                <a:spcPts val="1200"/>
              </a:spcBef>
            </a:pPr>
            <a:r>
              <a:rPr lang="en-US" dirty="0" smtClean="0">
                <a:latin typeface="Arial Narrow" pitchFamily="34" charset="0"/>
              </a:rPr>
              <a:t>Its mission </a:t>
            </a:r>
            <a:r>
              <a:rPr lang="en-US" dirty="0" smtClean="0">
                <a:latin typeface="Arial Narrow" pitchFamily="34" charset="0"/>
              </a:rPr>
              <a:t>is important.</a:t>
            </a:r>
          </a:p>
          <a:p>
            <a:pPr lvl="1">
              <a:spcBef>
                <a:spcPts val="1200"/>
              </a:spcBef>
            </a:pPr>
            <a:r>
              <a:rPr lang="en-US" i="1" dirty="0" smtClean="0">
                <a:solidFill>
                  <a:schemeClr val="accent2">
                    <a:lumMod val="50000"/>
                  </a:schemeClr>
                </a:solidFill>
                <a:latin typeface="Arial Narrow" pitchFamily="34" charset="0"/>
              </a:rPr>
              <a:t>“But if I am delayed, I write so that you may know how you ought to conduct yourself in the house of God, which is the church of the living God, the </a:t>
            </a:r>
            <a:r>
              <a:rPr lang="en-US" b="1" i="1" u="sng" dirty="0" smtClean="0">
                <a:solidFill>
                  <a:schemeClr val="accent2">
                    <a:lumMod val="50000"/>
                  </a:schemeClr>
                </a:solidFill>
                <a:latin typeface="Arial Narrow" pitchFamily="34" charset="0"/>
              </a:rPr>
              <a:t>pillar and ground of the truth</a:t>
            </a:r>
            <a:r>
              <a:rPr lang="en-US" i="1" dirty="0" smtClean="0">
                <a:solidFill>
                  <a:schemeClr val="accent2">
                    <a:lumMod val="50000"/>
                  </a:schemeClr>
                </a:solidFill>
                <a:latin typeface="Arial Narrow" pitchFamily="34" charset="0"/>
              </a:rPr>
              <a:t>.”</a:t>
            </a:r>
            <a:br>
              <a:rPr lang="en-US" i="1" dirty="0" smtClean="0">
                <a:solidFill>
                  <a:schemeClr val="accent2">
                    <a:lumMod val="50000"/>
                  </a:schemeClr>
                </a:solidFill>
                <a:latin typeface="Arial Narrow" pitchFamily="34" charset="0"/>
              </a:rPr>
            </a:br>
            <a:r>
              <a:rPr lang="en-US" i="1" dirty="0" smtClean="0">
                <a:solidFill>
                  <a:schemeClr val="accent2">
                    <a:lumMod val="50000"/>
                  </a:schemeClr>
                </a:solidFill>
                <a:latin typeface="Arial Narrow" pitchFamily="34" charset="0"/>
              </a:rPr>
              <a:t>{</a:t>
            </a:r>
            <a:r>
              <a:rPr lang="en-US" i="1" dirty="0" smtClean="0">
                <a:solidFill>
                  <a:schemeClr val="accent2">
                    <a:lumMod val="50000"/>
                  </a:schemeClr>
                </a:solidFill>
                <a:latin typeface="Arial Narrow" pitchFamily="34" charset="0"/>
              </a:rPr>
              <a:t>1 Timothy 3:15}</a:t>
            </a:r>
            <a:endParaRPr lang="en-US" i="1" dirty="0">
              <a:solidFill>
                <a:schemeClr val="accent2">
                  <a:lumMod val="50000"/>
                </a:schemeClr>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228600"/>
            <a:ext cx="5257800" cy="1249362"/>
          </a:xfrm>
          <a:solidFill>
            <a:srgbClr val="FFDA8F"/>
          </a:solidFill>
          <a:ln w="38100">
            <a:solidFill>
              <a:schemeClr val="tx1"/>
            </a:solidFill>
          </a:ln>
        </p:spPr>
        <p:txBody>
          <a:bodyPr>
            <a:normAutofit/>
          </a:bodyPr>
          <a:lstStyle/>
          <a:p>
            <a:r>
              <a:rPr lang="en-US" sz="3200" b="1" u="sng" dirty="0" smtClean="0">
                <a:latin typeface="Arial" pitchFamily="34" charset="0"/>
                <a:cs typeface="Arial" pitchFamily="34" charset="0"/>
              </a:rPr>
              <a:t>The Church</a:t>
            </a:r>
            <a:r>
              <a:rPr lang="en-US" sz="3200" dirty="0" smtClean="0">
                <a:latin typeface="Arial" pitchFamily="34" charset="0"/>
                <a:cs typeface="Arial" pitchFamily="34" charset="0"/>
              </a:rPr>
              <a:t>—</a:t>
            </a:r>
            <a:br>
              <a:rPr lang="en-US" sz="3200" dirty="0" smtClean="0">
                <a:latin typeface="Arial" pitchFamily="34" charset="0"/>
                <a:cs typeface="Arial" pitchFamily="34" charset="0"/>
              </a:rPr>
            </a:br>
            <a:r>
              <a:rPr lang="en-US" sz="3200" dirty="0" smtClean="0">
                <a:latin typeface="Arial" pitchFamily="34" charset="0"/>
                <a:cs typeface="Arial" pitchFamily="34" charset="0"/>
              </a:rPr>
              <a:t>The Bride of Christ</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657600" y="1600200"/>
            <a:ext cx="5181600" cy="5029200"/>
          </a:xfrm>
        </p:spPr>
        <p:txBody>
          <a:bodyPr>
            <a:normAutofit fontScale="92500" lnSpcReduction="20000"/>
          </a:bodyPr>
          <a:lstStyle/>
          <a:p>
            <a:pPr>
              <a:lnSpc>
                <a:spcPct val="120000"/>
              </a:lnSpc>
              <a:spcBef>
                <a:spcPts val="600"/>
              </a:spcBef>
            </a:pPr>
            <a:r>
              <a:rPr lang="en-US" sz="3500" dirty="0" smtClean="0">
                <a:latin typeface="Arial Narrow" pitchFamily="34" charset="0"/>
              </a:rPr>
              <a:t>United </a:t>
            </a:r>
            <a:r>
              <a:rPr lang="en-US" sz="3500" dirty="0" smtClean="0">
                <a:latin typeface="Arial Narrow" pitchFamily="34" charset="0"/>
              </a:rPr>
              <a:t>with Christ</a:t>
            </a:r>
            <a:r>
              <a:rPr lang="en-US" sz="3500" dirty="0" smtClean="0">
                <a:latin typeface="Arial Narrow" pitchFamily="34" charset="0"/>
              </a:rPr>
              <a:t>.</a:t>
            </a:r>
          </a:p>
          <a:p>
            <a:pPr lvl="1">
              <a:lnSpc>
                <a:spcPct val="110000"/>
              </a:lnSpc>
              <a:spcBef>
                <a:spcPts val="600"/>
              </a:spcBef>
            </a:pPr>
            <a:r>
              <a:rPr lang="en-US" sz="3000" i="1" dirty="0" smtClean="0">
                <a:solidFill>
                  <a:schemeClr val="accent2">
                    <a:lumMod val="50000"/>
                  </a:schemeClr>
                </a:solidFill>
                <a:latin typeface="Arial Narrow" pitchFamily="34" charset="0"/>
              </a:rPr>
              <a:t>“Do you not know that </a:t>
            </a:r>
            <a:r>
              <a:rPr lang="en-US" sz="3000" b="1" i="1" u="sng" dirty="0" smtClean="0">
                <a:solidFill>
                  <a:schemeClr val="accent2">
                    <a:lumMod val="50000"/>
                  </a:schemeClr>
                </a:solidFill>
                <a:latin typeface="Arial Narrow" pitchFamily="34" charset="0"/>
              </a:rPr>
              <a:t>your bodies are members of Christ</a:t>
            </a:r>
            <a:r>
              <a:rPr lang="en-US" sz="3000" i="1" dirty="0" smtClean="0">
                <a:solidFill>
                  <a:schemeClr val="accent2">
                    <a:lumMod val="50000"/>
                  </a:schemeClr>
                </a:solidFill>
                <a:latin typeface="Arial Narrow" pitchFamily="34" charset="0"/>
              </a:rPr>
              <a:t>? Shall I then take the members of Christ and make them members of a harlot? Certainly not! Or do you not know that he who is joined to a harlot is one body with her? For </a:t>
            </a:r>
            <a:r>
              <a:rPr lang="en-US" sz="3000" i="1" dirty="0" smtClean="0">
                <a:solidFill>
                  <a:schemeClr val="accent2">
                    <a:lumMod val="50000"/>
                  </a:schemeClr>
                </a:solidFill>
                <a:latin typeface="Arial Narrow" pitchFamily="34" charset="0"/>
              </a:rPr>
              <a:t>‘the </a:t>
            </a:r>
            <a:r>
              <a:rPr lang="en-US" sz="3000" i="1" dirty="0" smtClean="0">
                <a:solidFill>
                  <a:schemeClr val="accent2">
                    <a:lumMod val="50000"/>
                  </a:schemeClr>
                </a:solidFill>
                <a:latin typeface="Arial Narrow" pitchFamily="34" charset="0"/>
              </a:rPr>
              <a:t>two</a:t>
            </a:r>
            <a:r>
              <a:rPr lang="en-US" sz="3000" i="1" dirty="0" smtClean="0">
                <a:solidFill>
                  <a:schemeClr val="accent2">
                    <a:lumMod val="50000"/>
                  </a:schemeClr>
                </a:solidFill>
                <a:latin typeface="Arial Narrow" pitchFamily="34" charset="0"/>
              </a:rPr>
              <a:t>,’ </a:t>
            </a:r>
            <a:r>
              <a:rPr lang="en-US" sz="3000" i="1" dirty="0" smtClean="0">
                <a:solidFill>
                  <a:schemeClr val="accent2">
                    <a:lumMod val="50000"/>
                  </a:schemeClr>
                </a:solidFill>
                <a:latin typeface="Arial Narrow" pitchFamily="34" charset="0"/>
              </a:rPr>
              <a:t>He says, shall become one flesh.” </a:t>
            </a:r>
            <a:r>
              <a:rPr lang="en-US" sz="3000" i="1" dirty="0" smtClean="0">
                <a:solidFill>
                  <a:schemeClr val="accent2">
                    <a:lumMod val="50000"/>
                  </a:schemeClr>
                </a:solidFill>
                <a:latin typeface="Arial Narrow" pitchFamily="34" charset="0"/>
              </a:rPr>
              <a:t/>
            </a:r>
            <a:br>
              <a:rPr lang="en-US" sz="3000" i="1" dirty="0" smtClean="0">
                <a:solidFill>
                  <a:schemeClr val="accent2">
                    <a:lumMod val="50000"/>
                  </a:schemeClr>
                </a:solidFill>
                <a:latin typeface="Arial Narrow" pitchFamily="34" charset="0"/>
              </a:rPr>
            </a:br>
            <a:r>
              <a:rPr lang="en-US" sz="3000" i="1" dirty="0" smtClean="0">
                <a:solidFill>
                  <a:schemeClr val="accent2">
                    <a:lumMod val="50000"/>
                  </a:schemeClr>
                </a:solidFill>
                <a:latin typeface="Arial Narrow" pitchFamily="34" charset="0"/>
              </a:rPr>
              <a:t>{</a:t>
            </a:r>
            <a:r>
              <a:rPr lang="en-US" sz="3000" i="1" dirty="0" smtClean="0">
                <a:solidFill>
                  <a:schemeClr val="accent2">
                    <a:lumMod val="50000"/>
                  </a:schemeClr>
                </a:solidFill>
                <a:latin typeface="Arial Narrow" pitchFamily="34" charset="0"/>
              </a:rPr>
              <a:t>1 Corinthians 6:15,16}</a:t>
            </a:r>
            <a:endParaRPr lang="en-US" sz="3000" i="1" dirty="0">
              <a:solidFill>
                <a:schemeClr val="accent2">
                  <a:lumMod val="50000"/>
                </a:schemeClr>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228600"/>
            <a:ext cx="5257800" cy="1249362"/>
          </a:xfrm>
          <a:solidFill>
            <a:srgbClr val="FFDA8F"/>
          </a:solidFill>
          <a:ln w="38100">
            <a:solidFill>
              <a:schemeClr val="tx1"/>
            </a:solidFill>
          </a:ln>
        </p:spPr>
        <p:txBody>
          <a:bodyPr>
            <a:normAutofit/>
          </a:bodyPr>
          <a:lstStyle/>
          <a:p>
            <a:r>
              <a:rPr lang="en-US" sz="3200" b="1" u="sng" dirty="0" smtClean="0">
                <a:latin typeface="Arial" pitchFamily="34" charset="0"/>
                <a:cs typeface="Arial" pitchFamily="34" charset="0"/>
              </a:rPr>
              <a:t>The Church</a:t>
            </a:r>
            <a:r>
              <a:rPr lang="en-US" sz="3200" dirty="0" smtClean="0">
                <a:latin typeface="Arial" pitchFamily="34" charset="0"/>
                <a:cs typeface="Arial" pitchFamily="34" charset="0"/>
              </a:rPr>
              <a:t>—</a:t>
            </a:r>
            <a:br>
              <a:rPr lang="en-US" sz="3200" dirty="0" smtClean="0">
                <a:latin typeface="Arial" pitchFamily="34" charset="0"/>
                <a:cs typeface="Arial" pitchFamily="34" charset="0"/>
              </a:rPr>
            </a:br>
            <a:r>
              <a:rPr lang="en-US" sz="3200" dirty="0" smtClean="0">
                <a:latin typeface="Arial" pitchFamily="34" charset="0"/>
                <a:cs typeface="Arial" pitchFamily="34" charset="0"/>
              </a:rPr>
              <a:t>The Bride of Christ</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657600" y="1600200"/>
            <a:ext cx="5181600" cy="5029200"/>
          </a:xfrm>
        </p:spPr>
        <p:txBody>
          <a:bodyPr>
            <a:normAutofit/>
          </a:bodyPr>
          <a:lstStyle/>
          <a:p>
            <a:pPr>
              <a:spcBef>
                <a:spcPts val="1200"/>
              </a:spcBef>
            </a:pPr>
            <a:r>
              <a:rPr lang="en-US" dirty="0" smtClean="0">
                <a:latin typeface="Arial" pitchFamily="34" charset="0"/>
                <a:cs typeface="Arial" pitchFamily="34" charset="0"/>
              </a:rPr>
              <a:t>The church’s destiny demands </a:t>
            </a:r>
            <a:r>
              <a:rPr lang="en-US" dirty="0" smtClean="0">
                <a:latin typeface="Arial" pitchFamily="34" charset="0"/>
                <a:cs typeface="Arial" pitchFamily="34" charset="0"/>
              </a:rPr>
              <a:t>purity.</a:t>
            </a:r>
          </a:p>
          <a:p>
            <a:pPr lvl="1">
              <a:spcBef>
                <a:spcPts val="1200"/>
              </a:spcBef>
            </a:pPr>
            <a:r>
              <a:rPr lang="en-US" i="1" dirty="0" smtClean="0">
                <a:solidFill>
                  <a:schemeClr val="accent2">
                    <a:lumMod val="50000"/>
                  </a:schemeClr>
                </a:solidFill>
                <a:latin typeface="Arial" pitchFamily="34" charset="0"/>
                <a:cs typeface="Arial" pitchFamily="34" charset="0"/>
              </a:rPr>
              <a:t>“But there shall by no means enter it anything that defiles, or causes an abomination or a lie, but only those who are written in the Lamb's </a:t>
            </a:r>
            <a:r>
              <a:rPr lang="en-US" b="1" i="1" u="sng" dirty="0" smtClean="0">
                <a:solidFill>
                  <a:schemeClr val="accent2">
                    <a:lumMod val="50000"/>
                  </a:schemeClr>
                </a:solidFill>
                <a:latin typeface="Arial" pitchFamily="34" charset="0"/>
                <a:cs typeface="Arial" pitchFamily="34" charset="0"/>
              </a:rPr>
              <a:t>Book of Life</a:t>
            </a:r>
            <a:r>
              <a:rPr lang="en-US" i="1" dirty="0" smtClean="0">
                <a:solidFill>
                  <a:schemeClr val="accent2">
                    <a:lumMod val="50000"/>
                  </a:schemeClr>
                </a:solidFill>
                <a:latin typeface="Arial" pitchFamily="34" charset="0"/>
                <a:cs typeface="Arial" pitchFamily="34" charset="0"/>
              </a:rPr>
              <a:t>.” </a:t>
            </a:r>
            <a:r>
              <a:rPr lang="en-US" i="1" dirty="0" smtClean="0">
                <a:solidFill>
                  <a:schemeClr val="accent2">
                    <a:lumMod val="50000"/>
                  </a:schemeClr>
                </a:solidFill>
                <a:latin typeface="Arial" pitchFamily="34" charset="0"/>
                <a:cs typeface="Arial" pitchFamily="34" charset="0"/>
              </a:rPr>
              <a:t>{</a:t>
            </a:r>
            <a:r>
              <a:rPr lang="en-US" i="1" dirty="0" smtClean="0">
                <a:solidFill>
                  <a:schemeClr val="accent2">
                    <a:lumMod val="50000"/>
                  </a:schemeClr>
                </a:solidFill>
                <a:latin typeface="Arial" pitchFamily="34" charset="0"/>
                <a:cs typeface="Arial" pitchFamily="34" charset="0"/>
              </a:rPr>
              <a:t>Revelation 21:27}</a:t>
            </a:r>
            <a:endParaRPr lang="en-US" i="1" dirty="0">
              <a:solidFill>
                <a:schemeClr val="accent2">
                  <a:lumMod val="5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274638"/>
            <a:ext cx="5181600" cy="1143000"/>
          </a:xfrm>
        </p:spPr>
        <p:txBody>
          <a:bodyPr>
            <a:normAutofit fontScale="90000"/>
          </a:bodyPr>
          <a:lstStyle/>
          <a:p>
            <a:r>
              <a:rPr lang="en-US" b="1" u="sng" dirty="0" smtClean="0">
                <a:latin typeface="Arial" pitchFamily="34" charset="0"/>
                <a:cs typeface="Arial" pitchFamily="34" charset="0"/>
              </a:rPr>
              <a:t>Concluding Thoughts</a:t>
            </a:r>
            <a:endParaRPr lang="en-US" b="1" u="sng" dirty="0">
              <a:latin typeface="Arial" pitchFamily="34" charset="0"/>
              <a:cs typeface="Arial" pitchFamily="34" charset="0"/>
            </a:endParaRPr>
          </a:p>
        </p:txBody>
      </p:sp>
      <p:sp>
        <p:nvSpPr>
          <p:cNvPr id="3" name="Content Placeholder 2"/>
          <p:cNvSpPr>
            <a:spLocks noGrp="1"/>
          </p:cNvSpPr>
          <p:nvPr>
            <p:ph idx="1"/>
          </p:nvPr>
        </p:nvSpPr>
        <p:spPr>
          <a:xfrm>
            <a:off x="3657600" y="1600200"/>
            <a:ext cx="5181600" cy="5029200"/>
          </a:xfrm>
        </p:spPr>
        <p:txBody>
          <a:bodyPr>
            <a:normAutofit/>
          </a:bodyPr>
          <a:lstStyle/>
          <a:p>
            <a:r>
              <a:rPr lang="en-US" sz="2800" dirty="0" smtClean="0">
                <a:latin typeface="Arial Narrow" pitchFamily="34" charset="0"/>
              </a:rPr>
              <a:t>The church made up of  those who are pure</a:t>
            </a:r>
          </a:p>
          <a:p>
            <a:pPr lvl="1">
              <a:spcBef>
                <a:spcPts val="0"/>
              </a:spcBef>
            </a:pPr>
            <a:r>
              <a:rPr lang="en-US" sz="2400" b="1" i="1" dirty="0" smtClean="0">
                <a:solidFill>
                  <a:schemeClr val="accent2">
                    <a:lumMod val="50000"/>
                  </a:schemeClr>
                </a:solidFill>
                <a:latin typeface="Arial Narrow" pitchFamily="34" charset="0"/>
              </a:rPr>
              <a:t>1 Timothy 5:22</a:t>
            </a:r>
          </a:p>
          <a:p>
            <a:pPr>
              <a:spcBef>
                <a:spcPts val="1200"/>
              </a:spcBef>
            </a:pPr>
            <a:r>
              <a:rPr lang="en-US" sz="2800" dirty="0" smtClean="0">
                <a:latin typeface="Arial Narrow" pitchFamily="34" charset="0"/>
              </a:rPr>
              <a:t>Washed of their sins</a:t>
            </a:r>
          </a:p>
          <a:p>
            <a:pPr lvl="1">
              <a:spcBef>
                <a:spcPts val="0"/>
              </a:spcBef>
            </a:pPr>
            <a:r>
              <a:rPr lang="en-US" sz="2400" b="1" i="1" dirty="0" smtClean="0">
                <a:solidFill>
                  <a:schemeClr val="accent2">
                    <a:lumMod val="50000"/>
                  </a:schemeClr>
                </a:solidFill>
                <a:latin typeface="Arial Narrow" pitchFamily="34" charset="0"/>
              </a:rPr>
              <a:t>Acts 22:16</a:t>
            </a:r>
          </a:p>
          <a:p>
            <a:pPr>
              <a:spcBef>
                <a:spcPts val="1200"/>
              </a:spcBef>
            </a:pPr>
            <a:r>
              <a:rPr lang="en-US" sz="2800" dirty="0" smtClean="0">
                <a:latin typeface="Arial Narrow" pitchFamily="34" charset="0"/>
              </a:rPr>
              <a:t>Been baptized into Christ</a:t>
            </a:r>
          </a:p>
          <a:p>
            <a:pPr lvl="1">
              <a:spcBef>
                <a:spcPts val="0"/>
              </a:spcBef>
            </a:pPr>
            <a:r>
              <a:rPr lang="en-US" sz="2400" b="1" i="1" dirty="0" smtClean="0">
                <a:solidFill>
                  <a:schemeClr val="accent2">
                    <a:lumMod val="50000"/>
                  </a:schemeClr>
                </a:solidFill>
                <a:latin typeface="Arial Narrow" pitchFamily="34" charset="0"/>
              </a:rPr>
              <a:t>John 3:3-5; Romans 6;3,4</a:t>
            </a:r>
          </a:p>
          <a:p>
            <a:pPr>
              <a:spcBef>
                <a:spcPts val="1200"/>
              </a:spcBef>
            </a:pPr>
            <a:r>
              <a:rPr lang="en-US" sz="2800" dirty="0" smtClean="0">
                <a:latin typeface="Arial Narrow" pitchFamily="34" charset="0"/>
              </a:rPr>
              <a:t>Christians must remain pure</a:t>
            </a:r>
          </a:p>
          <a:p>
            <a:pPr lvl="1">
              <a:spcBef>
                <a:spcPts val="0"/>
              </a:spcBef>
            </a:pPr>
            <a:r>
              <a:rPr lang="en-US" sz="2400" b="1" i="1" dirty="0" smtClean="0">
                <a:solidFill>
                  <a:schemeClr val="accent2">
                    <a:lumMod val="50000"/>
                  </a:schemeClr>
                </a:solidFill>
                <a:latin typeface="Arial Narrow" pitchFamily="34" charset="0"/>
              </a:rPr>
              <a:t>1 Thessalonians 5:22</a:t>
            </a:r>
            <a:endParaRPr lang="en-US" sz="2400" b="1" i="1" dirty="0">
              <a:solidFill>
                <a:schemeClr val="accent2">
                  <a:lumMod val="50000"/>
                </a:schemeClr>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p:cTn id="1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par>
                                <p:cTn id="19" presetID="23" presetClass="entr" presetSubtype="16"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childTnLst>
                                </p:cTn>
                              </p:par>
                              <p:par>
                                <p:cTn id="29" presetID="23" presetClass="entr" presetSubtype="16"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6" end="6"/>
                                            </p:txEl>
                                          </p:spTgt>
                                        </p:tgtEl>
                                        <p:attrNameLst>
                                          <p:attrName>ppt_h</p:attrName>
                                        </p:attrNameLst>
                                      </p:cBhvr>
                                      <p:tavLst>
                                        <p:tav tm="0">
                                          <p:val>
                                            <p:fltVal val="0"/>
                                          </p:val>
                                        </p:tav>
                                        <p:tav tm="100000">
                                          <p:val>
                                            <p:strVal val="#ppt_h"/>
                                          </p:val>
                                        </p:tav>
                                      </p:tavLst>
                                    </p:anim>
                                  </p:childTnLst>
                                </p:cTn>
                              </p:par>
                              <p:par>
                                <p:cTn id="39" presetID="23" presetClass="entr" presetSubtype="16"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p:cTn id="41"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2"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228600"/>
            <a:ext cx="5257800" cy="1249362"/>
          </a:xfrm>
          <a:solidFill>
            <a:srgbClr val="FFDA8F">
              <a:alpha val="80000"/>
            </a:srgbClr>
          </a:solidFill>
          <a:ln w="38100">
            <a:solidFill>
              <a:schemeClr val="tx1"/>
            </a:solidFill>
          </a:ln>
        </p:spPr>
        <p:txBody>
          <a:bodyPr>
            <a:normAutofit/>
          </a:bodyPr>
          <a:lstStyle/>
          <a:p>
            <a:r>
              <a:rPr lang="en-US" sz="3200" b="1" u="sng" dirty="0" smtClean="0">
                <a:latin typeface="Arial" pitchFamily="34" charset="0"/>
                <a:cs typeface="Arial" pitchFamily="34" charset="0"/>
              </a:rPr>
              <a:t>The Church</a:t>
            </a:r>
            <a:r>
              <a:rPr lang="en-US" sz="3200" dirty="0" smtClean="0">
                <a:latin typeface="Arial" pitchFamily="34" charset="0"/>
                <a:cs typeface="Arial" pitchFamily="34" charset="0"/>
              </a:rPr>
              <a:t>—Greater Than All Human Institutions</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657600" y="1676400"/>
            <a:ext cx="5181600" cy="5029200"/>
          </a:xfrm>
        </p:spPr>
        <p:txBody>
          <a:bodyPr>
            <a:normAutofit/>
          </a:bodyPr>
          <a:lstStyle/>
          <a:p>
            <a:pPr>
              <a:spcBef>
                <a:spcPts val="1200"/>
              </a:spcBef>
            </a:pPr>
            <a:r>
              <a:rPr lang="en-US" dirty="0" smtClean="0">
                <a:latin typeface="Arial" pitchFamily="34" charset="0"/>
                <a:cs typeface="Arial" pitchFamily="34" charset="0"/>
              </a:rPr>
              <a:t>Because Christ is </a:t>
            </a:r>
            <a:r>
              <a:rPr lang="en-US" dirty="0" smtClean="0">
                <a:latin typeface="Arial" pitchFamily="34" charset="0"/>
                <a:cs typeface="Arial" pitchFamily="34" charset="0"/>
              </a:rPr>
              <a:t>its builder</a:t>
            </a:r>
            <a:r>
              <a:rPr lang="en-US" dirty="0" smtClean="0">
                <a:latin typeface="Arial" pitchFamily="34" charset="0"/>
                <a:cs typeface="Arial" pitchFamily="34" charset="0"/>
              </a:rPr>
              <a:t>.</a:t>
            </a:r>
          </a:p>
          <a:p>
            <a:pPr lvl="1">
              <a:spcBef>
                <a:spcPts val="1200"/>
              </a:spcBef>
            </a:pPr>
            <a:r>
              <a:rPr lang="en-US" i="1" dirty="0" smtClean="0">
                <a:solidFill>
                  <a:schemeClr val="accent2">
                    <a:lumMod val="50000"/>
                  </a:schemeClr>
                </a:solidFill>
                <a:latin typeface="Arial" pitchFamily="34" charset="0"/>
                <a:cs typeface="Arial" pitchFamily="34" charset="0"/>
              </a:rPr>
              <a:t>“And I also say to you that you are Peter, and on this rock I will build </a:t>
            </a:r>
            <a:r>
              <a:rPr lang="en-US" b="1" i="1" u="sng" dirty="0" smtClean="0">
                <a:solidFill>
                  <a:schemeClr val="accent2">
                    <a:lumMod val="50000"/>
                  </a:schemeClr>
                </a:solidFill>
                <a:latin typeface="Arial" pitchFamily="34" charset="0"/>
                <a:cs typeface="Arial" pitchFamily="34" charset="0"/>
              </a:rPr>
              <a:t>My church</a:t>
            </a:r>
            <a:r>
              <a:rPr lang="en-US" i="1" dirty="0" smtClean="0">
                <a:solidFill>
                  <a:schemeClr val="accent2">
                    <a:lumMod val="50000"/>
                  </a:schemeClr>
                </a:solidFill>
                <a:latin typeface="Arial" pitchFamily="34" charset="0"/>
                <a:cs typeface="Arial" pitchFamily="34" charset="0"/>
              </a:rPr>
              <a:t>, and the gates of Hades shall not prevail against it.” </a:t>
            </a:r>
            <a:r>
              <a:rPr lang="en-US" i="1" dirty="0" smtClean="0">
                <a:solidFill>
                  <a:schemeClr val="accent2">
                    <a:lumMod val="50000"/>
                  </a:schemeClr>
                </a:solidFill>
                <a:latin typeface="Arial" pitchFamily="34" charset="0"/>
                <a:cs typeface="Arial" pitchFamily="34" charset="0"/>
              </a:rPr>
              <a:t/>
            </a:r>
            <a:br>
              <a:rPr lang="en-US" i="1" dirty="0" smtClean="0">
                <a:solidFill>
                  <a:schemeClr val="accent2">
                    <a:lumMod val="50000"/>
                  </a:schemeClr>
                </a:solidFill>
                <a:latin typeface="Arial" pitchFamily="34" charset="0"/>
                <a:cs typeface="Arial" pitchFamily="34" charset="0"/>
              </a:rPr>
            </a:br>
            <a:r>
              <a:rPr lang="en-US" i="1" dirty="0" smtClean="0">
                <a:solidFill>
                  <a:schemeClr val="accent2">
                    <a:lumMod val="50000"/>
                  </a:schemeClr>
                </a:solidFill>
                <a:latin typeface="Arial" pitchFamily="34" charset="0"/>
                <a:cs typeface="Arial" pitchFamily="34" charset="0"/>
              </a:rPr>
              <a:t>{</a:t>
            </a:r>
            <a:r>
              <a:rPr lang="en-US" i="1" dirty="0" smtClean="0">
                <a:solidFill>
                  <a:schemeClr val="accent2">
                    <a:lumMod val="50000"/>
                  </a:schemeClr>
                </a:solidFill>
                <a:latin typeface="Arial" pitchFamily="34" charset="0"/>
                <a:cs typeface="Arial" pitchFamily="34" charset="0"/>
              </a:rPr>
              <a:t>Matthew 16:18}</a:t>
            </a:r>
            <a:endParaRPr lang="en-US" i="1" dirty="0">
              <a:solidFill>
                <a:schemeClr val="accent2">
                  <a:lumMod val="5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228600"/>
            <a:ext cx="5257800" cy="1249362"/>
          </a:xfrm>
          <a:solidFill>
            <a:srgbClr val="FFDA8F">
              <a:alpha val="80000"/>
            </a:srgbClr>
          </a:solidFill>
          <a:ln w="38100">
            <a:solidFill>
              <a:schemeClr val="tx1"/>
            </a:solidFill>
          </a:ln>
        </p:spPr>
        <p:txBody>
          <a:bodyPr>
            <a:normAutofit/>
          </a:bodyPr>
          <a:lstStyle/>
          <a:p>
            <a:r>
              <a:rPr lang="en-US" sz="3200" b="1" u="sng" dirty="0" smtClean="0">
                <a:latin typeface="Arial" pitchFamily="34" charset="0"/>
                <a:cs typeface="Arial" pitchFamily="34" charset="0"/>
              </a:rPr>
              <a:t>The Church</a:t>
            </a:r>
            <a:r>
              <a:rPr lang="en-US" sz="3200" dirty="0" smtClean="0">
                <a:latin typeface="Arial" pitchFamily="34" charset="0"/>
                <a:cs typeface="Arial" pitchFamily="34" charset="0"/>
              </a:rPr>
              <a:t>—Greater Than All Human Institutions</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657600" y="1600200"/>
            <a:ext cx="5181600" cy="5029200"/>
          </a:xfrm>
        </p:spPr>
        <p:txBody>
          <a:bodyPr>
            <a:normAutofit/>
          </a:bodyPr>
          <a:lstStyle/>
          <a:p>
            <a:pPr>
              <a:spcBef>
                <a:spcPts val="1200"/>
              </a:spcBef>
            </a:pPr>
            <a:r>
              <a:rPr lang="en-US" dirty="0" smtClean="0">
                <a:latin typeface="Arial Narrow" pitchFamily="34" charset="0"/>
                <a:cs typeface="Arial" pitchFamily="34" charset="0"/>
              </a:rPr>
              <a:t>Because </a:t>
            </a:r>
            <a:r>
              <a:rPr lang="en-US" dirty="0" smtClean="0">
                <a:latin typeface="Arial Narrow" pitchFamily="34" charset="0"/>
                <a:cs typeface="Arial" pitchFamily="34" charset="0"/>
              </a:rPr>
              <a:t>Christ purchased it with </a:t>
            </a:r>
            <a:r>
              <a:rPr lang="en-US" dirty="0" smtClean="0">
                <a:latin typeface="Arial Narrow" pitchFamily="34" charset="0"/>
                <a:cs typeface="Arial" pitchFamily="34" charset="0"/>
              </a:rPr>
              <a:t>His blood.</a:t>
            </a:r>
          </a:p>
          <a:p>
            <a:pPr lvl="1">
              <a:spcBef>
                <a:spcPts val="1200"/>
              </a:spcBef>
            </a:pPr>
            <a:r>
              <a:rPr lang="en-US" i="1" dirty="0" smtClean="0">
                <a:solidFill>
                  <a:schemeClr val="accent2">
                    <a:lumMod val="50000"/>
                  </a:schemeClr>
                </a:solidFill>
                <a:latin typeface="Arial Narrow" pitchFamily="34" charset="0"/>
                <a:cs typeface="Arial" pitchFamily="34" charset="0"/>
              </a:rPr>
              <a:t>“Therefore take heed to yourselves and to all the flock, among which the Holy Spirit has made you overseers, to shepherd the church of God which He purchased with </a:t>
            </a:r>
            <a:r>
              <a:rPr lang="en-US" b="1" i="1" u="sng" dirty="0" smtClean="0">
                <a:solidFill>
                  <a:schemeClr val="accent2">
                    <a:lumMod val="50000"/>
                  </a:schemeClr>
                </a:solidFill>
                <a:latin typeface="Arial Narrow" pitchFamily="34" charset="0"/>
                <a:cs typeface="Arial" pitchFamily="34" charset="0"/>
              </a:rPr>
              <a:t>His own blood</a:t>
            </a:r>
            <a:r>
              <a:rPr lang="en-US" i="1" dirty="0" smtClean="0">
                <a:solidFill>
                  <a:schemeClr val="accent2">
                    <a:lumMod val="50000"/>
                  </a:schemeClr>
                </a:solidFill>
                <a:latin typeface="Arial Narrow" pitchFamily="34" charset="0"/>
                <a:cs typeface="Arial" pitchFamily="34" charset="0"/>
              </a:rPr>
              <a:t>.” </a:t>
            </a:r>
            <a:r>
              <a:rPr lang="en-US" i="1" dirty="0" smtClean="0">
                <a:solidFill>
                  <a:schemeClr val="accent2">
                    <a:lumMod val="50000"/>
                  </a:schemeClr>
                </a:solidFill>
                <a:latin typeface="Arial Narrow" pitchFamily="34" charset="0"/>
                <a:cs typeface="Arial" pitchFamily="34" charset="0"/>
              </a:rPr>
              <a:t>{</a:t>
            </a:r>
            <a:r>
              <a:rPr lang="en-US" i="1" dirty="0" smtClean="0">
                <a:solidFill>
                  <a:schemeClr val="accent2">
                    <a:lumMod val="50000"/>
                  </a:schemeClr>
                </a:solidFill>
                <a:latin typeface="Arial Narrow" pitchFamily="34" charset="0"/>
                <a:cs typeface="Arial" pitchFamily="34" charset="0"/>
              </a:rPr>
              <a:t>Acts 20:28}</a:t>
            </a:r>
            <a:endParaRPr lang="en-US" i="1" dirty="0">
              <a:solidFill>
                <a:schemeClr val="accent2">
                  <a:lumMod val="50000"/>
                </a:schemeClr>
              </a:solidFill>
              <a:latin typeface="Arial Narrow"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228600"/>
            <a:ext cx="5257800" cy="1249362"/>
          </a:xfrm>
          <a:solidFill>
            <a:srgbClr val="FFDA8F">
              <a:alpha val="80000"/>
            </a:srgbClr>
          </a:solidFill>
          <a:ln w="38100">
            <a:solidFill>
              <a:schemeClr val="tx1"/>
            </a:solidFill>
          </a:ln>
        </p:spPr>
        <p:txBody>
          <a:bodyPr>
            <a:normAutofit/>
          </a:bodyPr>
          <a:lstStyle/>
          <a:p>
            <a:r>
              <a:rPr lang="en-US" sz="3200" b="1" u="sng" dirty="0" smtClean="0">
                <a:latin typeface="Arial" pitchFamily="34" charset="0"/>
                <a:cs typeface="Arial" pitchFamily="34" charset="0"/>
              </a:rPr>
              <a:t>The Church</a:t>
            </a:r>
            <a:r>
              <a:rPr lang="en-US" sz="3200" dirty="0" smtClean="0">
                <a:latin typeface="Arial" pitchFamily="34" charset="0"/>
                <a:cs typeface="Arial" pitchFamily="34" charset="0"/>
              </a:rPr>
              <a:t>—A Building </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657600" y="1676400"/>
            <a:ext cx="5181600" cy="5029200"/>
          </a:xfrm>
        </p:spPr>
        <p:txBody>
          <a:bodyPr>
            <a:normAutofit/>
          </a:bodyPr>
          <a:lstStyle/>
          <a:p>
            <a:pPr>
              <a:spcBef>
                <a:spcPts val="1200"/>
              </a:spcBef>
            </a:pPr>
            <a:r>
              <a:rPr lang="en-US" dirty="0" smtClean="0">
                <a:latin typeface="Arial" pitchFamily="34" charset="0"/>
                <a:cs typeface="Arial" pitchFamily="34" charset="0"/>
              </a:rPr>
              <a:t>Stability</a:t>
            </a:r>
          </a:p>
          <a:p>
            <a:pPr lvl="1">
              <a:spcBef>
                <a:spcPts val="1200"/>
              </a:spcBef>
            </a:pPr>
            <a:r>
              <a:rPr lang="en-US" i="1" dirty="0" smtClean="0">
                <a:solidFill>
                  <a:schemeClr val="accent2">
                    <a:lumMod val="50000"/>
                  </a:schemeClr>
                </a:solidFill>
                <a:latin typeface="Arial" pitchFamily="34" charset="0"/>
                <a:cs typeface="Arial" pitchFamily="34" charset="0"/>
              </a:rPr>
              <a:t>“For we are God's fellow workers; you are God's field, you are God's </a:t>
            </a:r>
            <a:r>
              <a:rPr lang="en-US" b="1" i="1" u="sng" dirty="0" smtClean="0">
                <a:solidFill>
                  <a:schemeClr val="accent2">
                    <a:lumMod val="50000"/>
                  </a:schemeClr>
                </a:solidFill>
                <a:latin typeface="Arial" pitchFamily="34" charset="0"/>
                <a:cs typeface="Arial" pitchFamily="34" charset="0"/>
              </a:rPr>
              <a:t>building</a:t>
            </a:r>
            <a:r>
              <a:rPr lang="en-US" i="1" dirty="0" smtClean="0">
                <a:solidFill>
                  <a:schemeClr val="accent2">
                    <a:lumMod val="50000"/>
                  </a:schemeClr>
                </a:solidFill>
                <a:latin typeface="Arial" pitchFamily="34" charset="0"/>
                <a:cs typeface="Arial" pitchFamily="34" charset="0"/>
              </a:rPr>
              <a:t>.” </a:t>
            </a:r>
            <a:r>
              <a:rPr lang="en-US" i="1" dirty="0" smtClean="0">
                <a:solidFill>
                  <a:schemeClr val="accent2">
                    <a:lumMod val="50000"/>
                  </a:schemeClr>
                </a:solidFill>
                <a:latin typeface="Arial" pitchFamily="34" charset="0"/>
                <a:cs typeface="Arial" pitchFamily="34" charset="0"/>
              </a:rPr>
              <a:t/>
            </a:r>
            <a:br>
              <a:rPr lang="en-US" i="1" dirty="0" smtClean="0">
                <a:solidFill>
                  <a:schemeClr val="accent2">
                    <a:lumMod val="50000"/>
                  </a:schemeClr>
                </a:solidFill>
                <a:latin typeface="Arial" pitchFamily="34" charset="0"/>
                <a:cs typeface="Arial" pitchFamily="34" charset="0"/>
              </a:rPr>
            </a:br>
            <a:r>
              <a:rPr lang="en-US" i="1" dirty="0" smtClean="0">
                <a:solidFill>
                  <a:schemeClr val="accent2">
                    <a:lumMod val="50000"/>
                  </a:schemeClr>
                </a:solidFill>
                <a:latin typeface="Arial" pitchFamily="34" charset="0"/>
                <a:cs typeface="Arial" pitchFamily="34" charset="0"/>
              </a:rPr>
              <a:t>{</a:t>
            </a:r>
            <a:r>
              <a:rPr lang="en-US" i="1" dirty="0" smtClean="0">
                <a:solidFill>
                  <a:schemeClr val="accent2">
                    <a:lumMod val="50000"/>
                  </a:schemeClr>
                </a:solidFill>
                <a:latin typeface="Arial" pitchFamily="34" charset="0"/>
                <a:cs typeface="Arial" pitchFamily="34" charset="0"/>
              </a:rPr>
              <a:t>1 Corinthians 3:9}</a:t>
            </a:r>
            <a:endParaRPr lang="en-US" i="1" dirty="0">
              <a:solidFill>
                <a:schemeClr val="accent2">
                  <a:lumMod val="5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228600"/>
            <a:ext cx="5257800" cy="1249362"/>
          </a:xfrm>
          <a:solidFill>
            <a:srgbClr val="FFDA8F">
              <a:alpha val="80000"/>
            </a:srgbClr>
          </a:solidFill>
          <a:ln w="38100">
            <a:solidFill>
              <a:schemeClr val="tx1"/>
            </a:solidFill>
          </a:ln>
        </p:spPr>
        <p:txBody>
          <a:bodyPr>
            <a:normAutofit/>
          </a:bodyPr>
          <a:lstStyle/>
          <a:p>
            <a:r>
              <a:rPr lang="en-US" sz="3200" b="1" u="sng" dirty="0" smtClean="0">
                <a:latin typeface="Arial" pitchFamily="34" charset="0"/>
                <a:cs typeface="Arial" pitchFamily="34" charset="0"/>
              </a:rPr>
              <a:t>The Church</a:t>
            </a:r>
            <a:r>
              <a:rPr lang="en-US" sz="3200" dirty="0" smtClean="0">
                <a:latin typeface="Arial" pitchFamily="34" charset="0"/>
                <a:cs typeface="Arial" pitchFamily="34" charset="0"/>
              </a:rPr>
              <a:t>—A Building </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657600" y="1676400"/>
            <a:ext cx="5181600" cy="5029200"/>
          </a:xfrm>
        </p:spPr>
        <p:txBody>
          <a:bodyPr>
            <a:normAutofit/>
          </a:bodyPr>
          <a:lstStyle/>
          <a:p>
            <a:pPr>
              <a:spcBef>
                <a:spcPts val="1200"/>
              </a:spcBef>
            </a:pPr>
            <a:r>
              <a:rPr lang="en-US" dirty="0" smtClean="0">
                <a:latin typeface="Arial" pitchFamily="34" charset="0"/>
                <a:cs typeface="Arial" pitchFamily="34" charset="0"/>
              </a:rPr>
              <a:t>A </a:t>
            </a:r>
            <a:r>
              <a:rPr lang="en-US" dirty="0" smtClean="0">
                <a:latin typeface="Arial" pitchFamily="34" charset="0"/>
                <a:cs typeface="Arial" pitchFamily="34" charset="0"/>
              </a:rPr>
              <a:t>strong foundation</a:t>
            </a:r>
            <a:endParaRPr lang="en-US" dirty="0" smtClean="0">
              <a:latin typeface="Arial" pitchFamily="34" charset="0"/>
              <a:cs typeface="Arial" pitchFamily="34" charset="0"/>
            </a:endParaRPr>
          </a:p>
          <a:p>
            <a:pPr lvl="1">
              <a:spcBef>
                <a:spcPts val="1200"/>
              </a:spcBef>
            </a:pPr>
            <a:r>
              <a:rPr lang="en-US" i="1" dirty="0" smtClean="0">
                <a:solidFill>
                  <a:schemeClr val="accent2">
                    <a:lumMod val="50000"/>
                  </a:schemeClr>
                </a:solidFill>
                <a:latin typeface="Arial" pitchFamily="34" charset="0"/>
                <a:cs typeface="Arial" pitchFamily="34" charset="0"/>
              </a:rPr>
              <a:t>“For no other foundation can anyone lay than that which is laid, which is </a:t>
            </a:r>
            <a:r>
              <a:rPr lang="en-US" b="1" i="1" u="sng" dirty="0" smtClean="0">
                <a:solidFill>
                  <a:schemeClr val="accent2">
                    <a:lumMod val="50000"/>
                  </a:schemeClr>
                </a:solidFill>
                <a:latin typeface="Arial" pitchFamily="34" charset="0"/>
                <a:cs typeface="Arial" pitchFamily="34" charset="0"/>
              </a:rPr>
              <a:t>Jesus Christ</a:t>
            </a:r>
            <a:r>
              <a:rPr lang="en-US" i="1" dirty="0" smtClean="0">
                <a:solidFill>
                  <a:schemeClr val="accent2">
                    <a:lumMod val="50000"/>
                  </a:schemeClr>
                </a:solidFill>
                <a:latin typeface="Arial" pitchFamily="34" charset="0"/>
                <a:cs typeface="Arial" pitchFamily="34" charset="0"/>
              </a:rPr>
              <a:t>.” </a:t>
            </a:r>
            <a:r>
              <a:rPr lang="en-US" i="1" dirty="0" smtClean="0">
                <a:solidFill>
                  <a:schemeClr val="accent2">
                    <a:lumMod val="50000"/>
                  </a:schemeClr>
                </a:solidFill>
                <a:latin typeface="Arial" pitchFamily="34" charset="0"/>
                <a:cs typeface="Arial" pitchFamily="34" charset="0"/>
              </a:rPr>
              <a:t/>
            </a:r>
            <a:br>
              <a:rPr lang="en-US" i="1" dirty="0" smtClean="0">
                <a:solidFill>
                  <a:schemeClr val="accent2">
                    <a:lumMod val="50000"/>
                  </a:schemeClr>
                </a:solidFill>
                <a:latin typeface="Arial" pitchFamily="34" charset="0"/>
                <a:cs typeface="Arial" pitchFamily="34" charset="0"/>
              </a:rPr>
            </a:br>
            <a:r>
              <a:rPr lang="en-US" i="1" dirty="0" smtClean="0">
                <a:solidFill>
                  <a:schemeClr val="accent2">
                    <a:lumMod val="50000"/>
                  </a:schemeClr>
                </a:solidFill>
                <a:latin typeface="Arial" pitchFamily="34" charset="0"/>
                <a:cs typeface="Arial" pitchFamily="34" charset="0"/>
              </a:rPr>
              <a:t>{</a:t>
            </a:r>
            <a:r>
              <a:rPr lang="en-US" i="1" dirty="0" smtClean="0">
                <a:solidFill>
                  <a:schemeClr val="accent2">
                    <a:lumMod val="50000"/>
                  </a:schemeClr>
                </a:solidFill>
                <a:latin typeface="Arial" pitchFamily="34" charset="0"/>
                <a:cs typeface="Arial" pitchFamily="34" charset="0"/>
              </a:rPr>
              <a:t>1 Corinthians 3:11}</a:t>
            </a:r>
            <a:endParaRPr lang="en-US" i="1" dirty="0">
              <a:solidFill>
                <a:schemeClr val="accent2">
                  <a:lumMod val="5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228600"/>
            <a:ext cx="5257800" cy="1249362"/>
          </a:xfrm>
          <a:solidFill>
            <a:srgbClr val="FFDA8F">
              <a:alpha val="80000"/>
            </a:srgbClr>
          </a:solidFill>
          <a:ln w="38100">
            <a:solidFill>
              <a:schemeClr val="tx1"/>
            </a:solidFill>
          </a:ln>
        </p:spPr>
        <p:txBody>
          <a:bodyPr>
            <a:normAutofit/>
          </a:bodyPr>
          <a:lstStyle/>
          <a:p>
            <a:r>
              <a:rPr lang="en-US" sz="3200" b="1" u="sng" dirty="0" smtClean="0">
                <a:latin typeface="Arial" pitchFamily="34" charset="0"/>
                <a:cs typeface="Arial" pitchFamily="34" charset="0"/>
              </a:rPr>
              <a:t>The Church</a:t>
            </a:r>
            <a:r>
              <a:rPr lang="en-US" sz="3200" dirty="0" smtClean="0">
                <a:latin typeface="Arial" pitchFamily="34" charset="0"/>
                <a:cs typeface="Arial" pitchFamily="34" charset="0"/>
              </a:rPr>
              <a:t>—A Building </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657600" y="1600200"/>
            <a:ext cx="5181600" cy="5029200"/>
          </a:xfrm>
        </p:spPr>
        <p:txBody>
          <a:bodyPr>
            <a:normAutofit lnSpcReduction="10000"/>
          </a:bodyPr>
          <a:lstStyle/>
          <a:p>
            <a:pPr>
              <a:lnSpc>
                <a:spcPct val="110000"/>
              </a:lnSpc>
            </a:pPr>
            <a:r>
              <a:rPr lang="en-US" sz="3500" dirty="0" smtClean="0">
                <a:latin typeface="Arial Narrow" pitchFamily="34" charset="0"/>
              </a:rPr>
              <a:t>Killing </a:t>
            </a:r>
            <a:r>
              <a:rPr lang="en-US" sz="3500" dirty="0" smtClean="0">
                <a:latin typeface="Arial Narrow" pitchFamily="34" charset="0"/>
              </a:rPr>
              <a:t>its builder </a:t>
            </a:r>
            <a:r>
              <a:rPr lang="en-US" sz="3500" dirty="0" smtClean="0">
                <a:latin typeface="Arial Narrow" pitchFamily="34" charset="0"/>
              </a:rPr>
              <a:t>could not stop </a:t>
            </a:r>
            <a:r>
              <a:rPr lang="en-US" sz="3500" dirty="0" smtClean="0">
                <a:latin typeface="Arial Narrow" pitchFamily="34" charset="0"/>
              </a:rPr>
              <a:t>the church.</a:t>
            </a:r>
            <a:endParaRPr lang="en-US" sz="3500" dirty="0" smtClean="0">
              <a:latin typeface="Arial Narrow" pitchFamily="34" charset="0"/>
            </a:endParaRPr>
          </a:p>
          <a:p>
            <a:pPr lvl="1">
              <a:lnSpc>
                <a:spcPct val="110000"/>
              </a:lnSpc>
              <a:spcBef>
                <a:spcPts val="1200"/>
              </a:spcBef>
            </a:pPr>
            <a:r>
              <a:rPr lang="en-US" sz="3000" i="1" dirty="0" smtClean="0">
                <a:solidFill>
                  <a:schemeClr val="accent2">
                    <a:lumMod val="50000"/>
                  </a:schemeClr>
                </a:solidFill>
                <a:latin typeface="Arial Narrow" pitchFamily="34" charset="0"/>
              </a:rPr>
              <a:t>“…Destroy this temple, and in three days I will raise it up. Then the Jews said, ‘It has taken forty-six years to build this temple, and will You raise it up in three days?’ But He was speaking of the </a:t>
            </a:r>
            <a:r>
              <a:rPr lang="en-US" sz="3000" b="1" i="1" u="sng" dirty="0" smtClean="0">
                <a:solidFill>
                  <a:schemeClr val="accent2">
                    <a:lumMod val="50000"/>
                  </a:schemeClr>
                </a:solidFill>
                <a:latin typeface="Arial Narrow" pitchFamily="34" charset="0"/>
              </a:rPr>
              <a:t>temple of His body</a:t>
            </a:r>
            <a:r>
              <a:rPr lang="en-US" sz="3000" i="1" dirty="0" smtClean="0">
                <a:solidFill>
                  <a:schemeClr val="accent2">
                    <a:lumMod val="50000"/>
                  </a:schemeClr>
                </a:solidFill>
                <a:latin typeface="Arial Narrow" pitchFamily="34" charset="0"/>
              </a:rPr>
              <a:t>.” </a:t>
            </a:r>
            <a:r>
              <a:rPr lang="en-US" sz="3000" i="1" dirty="0" smtClean="0">
                <a:solidFill>
                  <a:schemeClr val="accent2">
                    <a:lumMod val="50000"/>
                  </a:schemeClr>
                </a:solidFill>
                <a:latin typeface="Arial Narrow" pitchFamily="34" charset="0"/>
              </a:rPr>
              <a:t>{</a:t>
            </a:r>
            <a:r>
              <a:rPr lang="en-US" sz="3000" i="1" dirty="0" smtClean="0">
                <a:solidFill>
                  <a:schemeClr val="accent2">
                    <a:lumMod val="50000"/>
                  </a:schemeClr>
                </a:solidFill>
                <a:latin typeface="Arial Narrow" pitchFamily="34" charset="0"/>
              </a:rPr>
              <a:t>John 2:19-21}</a:t>
            </a:r>
            <a:endParaRPr lang="en-US" sz="3000" i="1" dirty="0">
              <a:solidFill>
                <a:schemeClr val="accent2">
                  <a:lumMod val="50000"/>
                </a:schemeClr>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228600"/>
            <a:ext cx="5257800" cy="1249362"/>
          </a:xfrm>
          <a:solidFill>
            <a:srgbClr val="FFDA8F">
              <a:alpha val="80000"/>
            </a:srgbClr>
          </a:solidFill>
          <a:ln w="38100">
            <a:solidFill>
              <a:schemeClr val="tx1"/>
            </a:solidFill>
          </a:ln>
        </p:spPr>
        <p:txBody>
          <a:bodyPr>
            <a:normAutofit/>
          </a:bodyPr>
          <a:lstStyle/>
          <a:p>
            <a:r>
              <a:rPr lang="en-US" sz="3200" b="1" u="sng" dirty="0" smtClean="0">
                <a:latin typeface="Arial" pitchFamily="34" charset="0"/>
                <a:cs typeface="Arial" pitchFamily="34" charset="0"/>
              </a:rPr>
              <a:t>The Church</a:t>
            </a:r>
            <a:r>
              <a:rPr lang="en-US" sz="3200" dirty="0" smtClean="0">
                <a:latin typeface="Arial" pitchFamily="34" charset="0"/>
                <a:cs typeface="Arial" pitchFamily="34" charset="0"/>
              </a:rPr>
              <a:t>—A Building </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657600" y="1600200"/>
            <a:ext cx="5181600" cy="5029200"/>
          </a:xfrm>
        </p:spPr>
        <p:txBody>
          <a:bodyPr>
            <a:normAutofit fontScale="92500" lnSpcReduction="10000"/>
          </a:bodyPr>
          <a:lstStyle/>
          <a:p>
            <a:pPr>
              <a:lnSpc>
                <a:spcPct val="110000"/>
              </a:lnSpc>
              <a:spcBef>
                <a:spcPts val="1200"/>
              </a:spcBef>
            </a:pPr>
            <a:r>
              <a:rPr lang="en-US" sz="3500" dirty="0" smtClean="0">
                <a:latin typeface="Arial Narrow" pitchFamily="34" charset="0"/>
              </a:rPr>
              <a:t>Formed of various materials</a:t>
            </a:r>
          </a:p>
          <a:p>
            <a:pPr>
              <a:lnSpc>
                <a:spcPct val="110000"/>
              </a:lnSpc>
              <a:spcBef>
                <a:spcPts val="1200"/>
              </a:spcBef>
            </a:pPr>
            <a:r>
              <a:rPr lang="en-US" sz="3500" dirty="0" smtClean="0">
                <a:latin typeface="Arial Narrow" pitchFamily="34" charset="0"/>
              </a:rPr>
              <a:t>Made up of </a:t>
            </a:r>
            <a:r>
              <a:rPr lang="en-US" sz="3500" dirty="0" smtClean="0">
                <a:latin typeface="Arial Narrow" pitchFamily="34" charset="0"/>
              </a:rPr>
              <a:t>people who were once </a:t>
            </a:r>
            <a:r>
              <a:rPr lang="en-US" sz="3500" dirty="0" smtClean="0">
                <a:latin typeface="Arial Narrow" pitchFamily="34" charset="0"/>
              </a:rPr>
              <a:t>in the </a:t>
            </a:r>
            <a:r>
              <a:rPr lang="en-US" sz="3500" dirty="0" smtClean="0">
                <a:latin typeface="Arial Narrow" pitchFamily="34" charset="0"/>
              </a:rPr>
              <a:t>world</a:t>
            </a:r>
            <a:endParaRPr lang="en-US" sz="3500" dirty="0" smtClean="0">
              <a:latin typeface="Arial Narrow" pitchFamily="34" charset="0"/>
            </a:endParaRPr>
          </a:p>
          <a:p>
            <a:pPr lvl="1">
              <a:lnSpc>
                <a:spcPct val="110000"/>
              </a:lnSpc>
              <a:spcBef>
                <a:spcPts val="1200"/>
              </a:spcBef>
            </a:pPr>
            <a:r>
              <a:rPr lang="en-US" sz="3000" i="1" dirty="0" smtClean="0">
                <a:solidFill>
                  <a:schemeClr val="accent2">
                    <a:lumMod val="50000"/>
                  </a:schemeClr>
                </a:solidFill>
                <a:latin typeface="Arial Narrow" pitchFamily="34" charset="0"/>
              </a:rPr>
              <a:t>“He has </a:t>
            </a:r>
            <a:r>
              <a:rPr lang="en-US" sz="3000" b="1" i="1" u="sng" dirty="0" smtClean="0">
                <a:solidFill>
                  <a:schemeClr val="accent2">
                    <a:lumMod val="50000"/>
                  </a:schemeClr>
                </a:solidFill>
                <a:latin typeface="Arial Narrow" pitchFamily="34" charset="0"/>
              </a:rPr>
              <a:t>delivered us </a:t>
            </a:r>
            <a:r>
              <a:rPr lang="en-US" sz="3000" i="1" dirty="0" smtClean="0">
                <a:solidFill>
                  <a:schemeClr val="accent2">
                    <a:lumMod val="50000"/>
                  </a:schemeClr>
                </a:solidFill>
                <a:latin typeface="Arial Narrow" pitchFamily="34" charset="0"/>
              </a:rPr>
              <a:t>from the power of darkness and </a:t>
            </a:r>
            <a:r>
              <a:rPr lang="en-US" sz="3000" b="1" i="1" u="sng" dirty="0" smtClean="0">
                <a:solidFill>
                  <a:schemeClr val="accent2">
                    <a:lumMod val="50000"/>
                  </a:schemeClr>
                </a:solidFill>
                <a:latin typeface="Arial Narrow" pitchFamily="34" charset="0"/>
              </a:rPr>
              <a:t>conveyed</a:t>
            </a:r>
            <a:r>
              <a:rPr lang="en-US" sz="3000" i="1" dirty="0" smtClean="0">
                <a:solidFill>
                  <a:schemeClr val="accent2">
                    <a:lumMod val="50000"/>
                  </a:schemeClr>
                </a:solidFill>
                <a:latin typeface="Arial Narrow" pitchFamily="34" charset="0"/>
              </a:rPr>
              <a:t> us into the kingdom of the Son of His love, in whom we have redemption through His blood, the forgiveness of sins.”                                   {Colossians 1:13,14}</a:t>
            </a:r>
            <a:endParaRPr lang="en-US" sz="3000" i="1" dirty="0">
              <a:solidFill>
                <a:schemeClr val="accent2">
                  <a:lumMod val="50000"/>
                </a:schemeClr>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581</TotalTime>
  <Words>2590</Words>
  <Application>Microsoft Office PowerPoint</Application>
  <PresentationFormat>On-screen Show (4:3)</PresentationFormat>
  <Paragraphs>249</Paragraphs>
  <Slides>34</Slides>
  <Notes>34</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The Church--Metaphorically</vt:lpstr>
      <vt:lpstr>The Church—Greater Than All Human Institutions</vt:lpstr>
      <vt:lpstr>The Church—Greater Than All Human Institutions</vt:lpstr>
      <vt:lpstr>The Church—Greater Than All Human Institutions</vt:lpstr>
      <vt:lpstr>The Church—Greater Than All Human Institutions</vt:lpstr>
      <vt:lpstr>The Church—A Building </vt:lpstr>
      <vt:lpstr>The Church—A Building </vt:lpstr>
      <vt:lpstr>The Church—A Building </vt:lpstr>
      <vt:lpstr>The Church—A Building </vt:lpstr>
      <vt:lpstr>The Church—A Building </vt:lpstr>
      <vt:lpstr>The Church—A Building </vt:lpstr>
      <vt:lpstr>The Church—A Building </vt:lpstr>
      <vt:lpstr>The Church—A Building </vt:lpstr>
      <vt:lpstr>The Church—A Body </vt:lpstr>
      <vt:lpstr>The Church—A Body </vt:lpstr>
      <vt:lpstr>The Church—A Body </vt:lpstr>
      <vt:lpstr>The Church—A Body </vt:lpstr>
      <vt:lpstr>The Church—A Body </vt:lpstr>
      <vt:lpstr>The Church—A Body </vt:lpstr>
      <vt:lpstr>The Church—A Body </vt:lpstr>
      <vt:lpstr>The Church—A Vineyard </vt:lpstr>
      <vt:lpstr>The Church—A Vineyard </vt:lpstr>
      <vt:lpstr>The Church—A Vineyard </vt:lpstr>
      <vt:lpstr>The Church—A Vineyard </vt:lpstr>
      <vt:lpstr>The Church—A Vineyard </vt:lpstr>
      <vt:lpstr>The Church— The Bride of Christ</vt:lpstr>
      <vt:lpstr>The Church— The Bride of Christ</vt:lpstr>
      <vt:lpstr>The Church— The Bride of Christ</vt:lpstr>
      <vt:lpstr>The Church— The Bride of Christ</vt:lpstr>
      <vt:lpstr>The Church— The Bride of Christ</vt:lpstr>
      <vt:lpstr>The Church— The Bride of Christ</vt:lpstr>
      <vt:lpstr>The Church— The Bride of Christ</vt:lpstr>
      <vt:lpstr>The Church— The Bride of Christ</vt:lpstr>
      <vt:lpstr>Concluding Thoughts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Church--Metaphorically</dc:title>
  <dc:creator>Keith Greer</dc:creator>
  <cp:lastModifiedBy>Carolyn Rix</cp:lastModifiedBy>
  <cp:revision>21</cp:revision>
  <dcterms:created xsi:type="dcterms:W3CDTF">2009-01-07T19:45:44Z</dcterms:created>
  <dcterms:modified xsi:type="dcterms:W3CDTF">2010-03-03T00:19:55Z</dcterms:modified>
</cp:coreProperties>
</file>