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83"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DDD9C3"/>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71" autoAdjust="0"/>
  </p:normalViewPr>
  <p:slideViewPr>
    <p:cSldViewPr>
      <p:cViewPr varScale="1">
        <p:scale>
          <a:sx n="58" d="100"/>
          <a:sy n="58" d="100"/>
        </p:scale>
        <p:origin x="-590" y="-67"/>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550" y="-5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97D2B9C-EEDC-4B0F-8BEA-F4B6EFB1D07B}" type="datetimeFigureOut">
              <a:rPr lang="en-US" smtClean="0"/>
              <a:pPr/>
              <a:t>2/5/2010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A13456F-ECE0-4111-BC04-4B8A46A2524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Slide: Letting Go of Anger—sometimes</a:t>
            </a:r>
            <a:r>
              <a:rPr lang="en-US" baseline="0" dirty="0" smtClean="0"/>
              <a:t> tied to forgiveness</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Righteous/Unrighteous Anger</a:t>
            </a:r>
            <a:r>
              <a:rPr lang="en-US" dirty="0" smtClean="0"/>
              <a:t>. </a:t>
            </a:r>
          </a:p>
          <a:p>
            <a:r>
              <a:rPr lang="en-US" dirty="0" smtClean="0"/>
              <a:t>(3) Christians</a:t>
            </a:r>
            <a:r>
              <a:rPr lang="en-US" baseline="0" dirty="0" smtClean="0"/>
              <a:t> can have </a:t>
            </a:r>
            <a:r>
              <a:rPr lang="en-US" dirty="0" smtClean="0"/>
              <a:t>righteous anger</a:t>
            </a:r>
            <a:r>
              <a:rPr lang="en-US" baseline="0" dirty="0" smtClean="0"/>
              <a:t>. </a:t>
            </a:r>
          </a:p>
          <a:p>
            <a:pPr lvl="1" indent="-228600">
              <a:spcBef>
                <a:spcPts val="1200"/>
              </a:spcBef>
              <a:buFont typeface="Arial" pitchFamily="34" charset="0"/>
              <a:buChar char="•"/>
            </a:pPr>
            <a:r>
              <a:rPr lang="en-US" b="1" baseline="0" dirty="0" smtClean="0"/>
              <a:t>Eph.4:26</a:t>
            </a:r>
            <a:r>
              <a:rPr lang="en-US" baseline="0" dirty="0" smtClean="0"/>
              <a:t>—We must control our anger and not allow it to lead us into sin.   </a:t>
            </a:r>
          </a:p>
          <a:p>
            <a:pPr lvl="1" indent="-228600">
              <a:spcBef>
                <a:spcPts val="1200"/>
              </a:spcBef>
              <a:buFont typeface="Arial" pitchFamily="34" charset="0"/>
              <a:buChar char="•"/>
            </a:pPr>
            <a:r>
              <a:rPr lang="en-US" b="1" baseline="0" dirty="0" smtClean="0"/>
              <a:t>James 1:19</a:t>
            </a:r>
            <a:r>
              <a:rPr lang="en-US" baseline="0" dirty="0" smtClean="0"/>
              <a:t>—God’s people are instructed to be SLOW to wrath—calm under actions that are hurtful and sinful. </a:t>
            </a:r>
          </a:p>
          <a:p>
            <a:pPr lvl="1" indent="-228600">
              <a:spcBef>
                <a:spcPts val="1200"/>
              </a:spcBef>
              <a:buFont typeface="Arial" pitchFamily="34" charset="0"/>
              <a:buChar char="•"/>
            </a:pPr>
            <a:r>
              <a:rPr lang="en-US" b="1" baseline="0" dirty="0" smtClean="0"/>
              <a:t>Rom.12:19-21</a:t>
            </a:r>
            <a:r>
              <a:rPr lang="en-US" baseline="0" dirty="0" smtClean="0"/>
              <a:t>—Do not allow vengeance to enter your heart—treat your enemies with love and help them when they are in need; overcome evil with good.</a:t>
            </a:r>
          </a:p>
          <a:p>
            <a:pPr lvl="1" indent="-228600">
              <a:spcBef>
                <a:spcPts val="1200"/>
              </a:spcBef>
              <a:buFont typeface="Arial" pitchFamily="34" charset="0"/>
              <a:buChar char="•"/>
            </a:pPr>
            <a:r>
              <a:rPr lang="en-US" baseline="0" dirty="0" smtClean="0"/>
              <a:t> </a:t>
            </a:r>
            <a:r>
              <a:rPr lang="en-US" b="1" baseline="0" dirty="0" smtClean="0"/>
              <a:t>Psa.119:104</a:t>
            </a:r>
            <a:r>
              <a:rPr lang="en-US" baseline="0" dirty="0" smtClean="0"/>
              <a:t>—hate the false way—not the person.</a:t>
            </a:r>
            <a:endParaRPr lang="en-US" dirty="0"/>
          </a:p>
        </p:txBody>
      </p:sp>
      <p:sp>
        <p:nvSpPr>
          <p:cNvPr id="4" name="Slide Number Placeholder 3"/>
          <p:cNvSpPr>
            <a:spLocks noGrp="1"/>
          </p:cNvSpPr>
          <p:nvPr>
            <p:ph type="sldNum" sz="quarter" idx="10"/>
          </p:nvPr>
        </p:nvSpPr>
        <p:spPr/>
        <p:txBody>
          <a:bodyPr/>
          <a:lstStyle/>
          <a:p>
            <a:fld id="{4A13456F-ECE0-4111-BC04-4B8A46A2524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Righteous/Unrighteous Anger</a:t>
            </a:r>
            <a:r>
              <a:rPr lang="en-US" dirty="0" smtClean="0"/>
              <a:t>. </a:t>
            </a:r>
          </a:p>
          <a:p>
            <a:r>
              <a:rPr lang="en-US" dirty="0" smtClean="0"/>
              <a:t>(4) Can move us away from </a:t>
            </a:r>
            <a:r>
              <a:rPr lang="en-US" baseline="0" dirty="0" smtClean="0"/>
              <a:t>apathy to accomplish and achieve--  </a:t>
            </a:r>
          </a:p>
          <a:p>
            <a:pPr marL="457200" indent="-228600">
              <a:spcBef>
                <a:spcPts val="600"/>
              </a:spcBef>
              <a:buFont typeface="Arial" pitchFamily="34" charset="0"/>
              <a:buChar char="•"/>
            </a:pPr>
            <a:r>
              <a:rPr lang="en-US" b="1" baseline="0" dirty="0" smtClean="0"/>
              <a:t>Eph.5:11</a:t>
            </a:r>
            <a:r>
              <a:rPr lang="en-US" baseline="0" dirty="0" smtClean="0"/>
              <a:t>—Exposing sin and the false teachers. Be angry at the actions, not the person.   </a:t>
            </a:r>
          </a:p>
          <a:p>
            <a:pPr marL="457200" indent="-228600">
              <a:spcBef>
                <a:spcPts val="600"/>
              </a:spcBef>
              <a:buFont typeface="Arial" pitchFamily="34" charset="0"/>
              <a:buChar char="•"/>
            </a:pPr>
            <a:r>
              <a:rPr lang="en-US" b="1" baseline="0" dirty="0" smtClean="0"/>
              <a:t>Jude 3</a:t>
            </a:r>
            <a:r>
              <a:rPr lang="en-US" baseline="0" dirty="0" smtClean="0"/>
              <a:t>—stand for the truth without becoming angry with those who pervert and twist it. </a:t>
            </a:r>
          </a:p>
          <a:p>
            <a:pPr marL="457200" indent="-228600">
              <a:spcBef>
                <a:spcPts val="600"/>
              </a:spcBef>
              <a:buFont typeface="Arial" pitchFamily="34" charset="0"/>
              <a:buChar char="•"/>
            </a:pPr>
            <a:r>
              <a:rPr lang="en-US" b="1" baseline="0" dirty="0" smtClean="0"/>
              <a:t>Matthew 23:14</a:t>
            </a:r>
            <a:r>
              <a:rPr lang="en-US" baseline="0" dirty="0" smtClean="0"/>
              <a:t>—defending those who have been mistreated. Never play the part of a hypocrite. </a:t>
            </a:r>
            <a:endParaRPr lang="en-US" dirty="0"/>
          </a:p>
        </p:txBody>
      </p:sp>
      <p:sp>
        <p:nvSpPr>
          <p:cNvPr id="4" name="Slide Number Placeholder 3"/>
          <p:cNvSpPr>
            <a:spLocks noGrp="1"/>
          </p:cNvSpPr>
          <p:nvPr>
            <p:ph type="sldNum" sz="quarter" idx="10"/>
          </p:nvPr>
        </p:nvSpPr>
        <p:spPr/>
        <p:txBody>
          <a:bodyPr/>
          <a:lstStyle/>
          <a:p>
            <a:fld id="{4A13456F-ECE0-4111-BC04-4B8A46A2524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Righteous/Unrighteous Anger</a:t>
            </a:r>
            <a:r>
              <a:rPr lang="en-US" dirty="0" smtClean="0"/>
              <a:t>. </a:t>
            </a:r>
          </a:p>
          <a:p>
            <a:r>
              <a:rPr lang="en-US" dirty="0" smtClean="0"/>
              <a:t>(5) Righteous anger is not vested in sinful self-interest.  Questions to ask…</a:t>
            </a:r>
            <a:endParaRPr lang="en-US" dirty="0"/>
          </a:p>
        </p:txBody>
      </p:sp>
      <p:sp>
        <p:nvSpPr>
          <p:cNvPr id="4" name="Slide Number Placeholder 3"/>
          <p:cNvSpPr>
            <a:spLocks noGrp="1"/>
          </p:cNvSpPr>
          <p:nvPr>
            <p:ph type="sldNum" sz="quarter" idx="10"/>
          </p:nvPr>
        </p:nvSpPr>
        <p:spPr/>
        <p:txBody>
          <a:bodyPr/>
          <a:lstStyle/>
          <a:p>
            <a:fld id="{4A13456F-ECE0-4111-BC04-4B8A46A2524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Unrighteous Anger</a:t>
            </a:r>
            <a:r>
              <a:rPr lang="en-US" dirty="0" smtClean="0"/>
              <a:t>. </a:t>
            </a:r>
          </a:p>
          <a:p>
            <a:pPr marL="228600" indent="-228600">
              <a:buAutoNum type="arabicParenBoth"/>
            </a:pPr>
            <a:r>
              <a:rPr lang="en-US" baseline="0" dirty="0" smtClean="0"/>
              <a:t>Share and gather information.  </a:t>
            </a:r>
          </a:p>
          <a:p>
            <a:pPr marL="457200" lvl="1" indent="-228600">
              <a:buFont typeface="Arial" pitchFamily="34" charset="0"/>
              <a:buChar char="•"/>
            </a:pPr>
            <a:r>
              <a:rPr lang="en-US" baseline="0" dirty="0" smtClean="0"/>
              <a:t>Do you feel threatened like the Pharisees? (</a:t>
            </a:r>
            <a:r>
              <a:rPr lang="en-US" b="1" baseline="0" dirty="0" smtClean="0"/>
              <a:t>Jno.11:48-53</a:t>
            </a:r>
            <a:r>
              <a:rPr lang="en-US" baseline="0" dirty="0" smtClean="0"/>
              <a:t>)  </a:t>
            </a:r>
          </a:p>
          <a:p>
            <a:pPr marL="457200" lvl="1" indent="-228600">
              <a:buFont typeface="Arial" pitchFamily="34" charset="0"/>
              <a:buChar char="•"/>
            </a:pPr>
            <a:r>
              <a:rPr lang="en-US" baseline="0" dirty="0" smtClean="0"/>
              <a:t>Do you feel disappointed and prideful as Jonah did? (</a:t>
            </a:r>
            <a:r>
              <a:rPr lang="en-US" b="1" baseline="0" dirty="0" smtClean="0"/>
              <a:t>Jonah 4:1-3</a:t>
            </a:r>
            <a:r>
              <a:rPr lang="en-US" baseline="0" dirty="0" smtClean="0"/>
              <a:t>)  </a:t>
            </a:r>
          </a:p>
          <a:p>
            <a:pPr marL="457200" lvl="1" indent="-228600">
              <a:buFont typeface="Arial" pitchFamily="34" charset="0"/>
              <a:buChar char="•"/>
            </a:pPr>
            <a:r>
              <a:rPr lang="en-US" baseline="0" dirty="0" smtClean="0"/>
              <a:t>Do you feel unjustly treated as the older son did? (</a:t>
            </a:r>
            <a:r>
              <a:rPr lang="en-US" b="1" baseline="0" dirty="0" smtClean="0"/>
              <a:t>Luke 15:29</a:t>
            </a:r>
            <a:r>
              <a:rPr lang="en-US" baseline="0" dirty="0" smtClean="0"/>
              <a:t>) </a:t>
            </a:r>
          </a:p>
          <a:p>
            <a:pPr marL="0" lvl="0" indent="-228600">
              <a:buFont typeface="Arial" pitchFamily="34" charset="0"/>
              <a:buNone/>
            </a:pPr>
            <a:r>
              <a:rPr lang="en-US" baseline="0" dirty="0" smtClean="0"/>
              <a:t>(2) Listen and seek common understanding. (</a:t>
            </a:r>
            <a:r>
              <a:rPr lang="en-US" b="1" baseline="0" dirty="0" smtClean="0"/>
              <a:t>Lk.15:27-30) </a:t>
            </a:r>
          </a:p>
          <a:p>
            <a:pPr marL="0" lvl="0" indent="-228600">
              <a:buFont typeface="Arial" pitchFamily="34" charset="0"/>
              <a:buNone/>
            </a:pPr>
            <a:r>
              <a:rPr lang="en-US" b="0" baseline="0" dirty="0" smtClean="0"/>
              <a:t>(3) Promote positive change. </a:t>
            </a:r>
            <a:r>
              <a:rPr lang="en-US" b="1" baseline="0" dirty="0" smtClean="0"/>
              <a:t>(Lk.15:31,32)</a:t>
            </a:r>
            <a:endParaRPr lang="en-US" b="1" dirty="0"/>
          </a:p>
        </p:txBody>
      </p:sp>
      <p:sp>
        <p:nvSpPr>
          <p:cNvPr id="4" name="Slide Number Placeholder 3"/>
          <p:cNvSpPr>
            <a:spLocks noGrp="1"/>
          </p:cNvSpPr>
          <p:nvPr>
            <p:ph type="sldNum" sz="quarter" idx="10"/>
          </p:nvPr>
        </p:nvSpPr>
        <p:spPr/>
        <p:txBody>
          <a:bodyPr/>
          <a:lstStyle/>
          <a:p>
            <a:fld id="{4A13456F-ECE0-4111-BC04-4B8A46A2524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Forms of Sinful Anger</a:t>
            </a:r>
            <a:r>
              <a:rPr lang="en-US" dirty="0" smtClean="0"/>
              <a:t>. Defining…Bitterness…Wrath…Anger…Clamor…Slander.</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Eccl.7:9</a:t>
            </a:r>
            <a:r>
              <a:rPr lang="en-US" dirty="0" smtClean="0"/>
              <a:t>…</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Prov.14:17</a:t>
            </a:r>
            <a:r>
              <a:rPr lang="en-US" dirty="0" smtClean="0"/>
              <a:t>…</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Prov.15:1</a:t>
            </a:r>
            <a:r>
              <a:rPr lang="en-US" dirty="0" smtClean="0"/>
              <a:t>…</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Prov.15:18</a:t>
            </a:r>
            <a:r>
              <a:rPr lang="en-US" dirty="0" smtClean="0"/>
              <a:t>…</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Prov.16:32</a:t>
            </a:r>
            <a:r>
              <a:rPr lang="en-US" dirty="0" smtClean="0"/>
              <a:t>…</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US" dirty="0" smtClean="0">
                <a:latin typeface="Georgia" pitchFamily="18" charset="0"/>
                <a:ea typeface="ＭＳ Ｐゴシック" pitchFamily="-112" charset="-128"/>
              </a:rPr>
              <a:t>We’ve all been there -  when the kids are driving us up the wall.  When our spouse let us down in some small way.   When we are tired etc…Anger</a:t>
            </a:r>
            <a:r>
              <a:rPr lang="en-US" baseline="0" dirty="0" smtClean="0">
                <a:latin typeface="Georgia" pitchFamily="18" charset="0"/>
                <a:ea typeface="ＭＳ Ｐゴシック" pitchFamily="-112" charset="-128"/>
              </a:rPr>
              <a:t> is not sinful in and of itself—but it must be controlled….</a:t>
            </a:r>
            <a:endParaRPr lang="en-US" dirty="0" smtClean="0">
              <a:latin typeface="Georgia" pitchFamily="18" charset="0"/>
              <a:ea typeface="ＭＳ Ｐゴシック" pitchFamily="-112"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CA625D51-67B0-4F89-BD75-A6CA42CF30FA}"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Prov.22:24,25</a:t>
            </a:r>
            <a:r>
              <a:rPr lang="en-US" dirty="0" smtClean="0"/>
              <a:t>…</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Causes of Sinful</a:t>
            </a:r>
            <a:r>
              <a:rPr lang="en-US" b="1" baseline="0" dirty="0" smtClean="0"/>
              <a:t> Anger</a:t>
            </a:r>
            <a:r>
              <a:rPr lang="en-US" baseline="0" dirty="0" smtClean="0"/>
              <a:t>…Listed and defined…</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Effects of Sinful</a:t>
            </a:r>
            <a:r>
              <a:rPr lang="en-US" b="1" baseline="0" dirty="0" smtClean="0"/>
              <a:t> Anger</a:t>
            </a:r>
            <a:r>
              <a:rPr lang="en-US" baseline="0" dirty="0" smtClean="0"/>
              <a:t>…Listed and defined…</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Consequences of Sinful</a:t>
            </a:r>
            <a:r>
              <a:rPr lang="en-US" b="1" baseline="0" dirty="0" smtClean="0"/>
              <a:t> Anger</a:t>
            </a:r>
            <a:r>
              <a:rPr lang="en-US" baseline="0" dirty="0" smtClean="0"/>
              <a:t>…Listed and defined…</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Three-Fold Textual Warning</a:t>
            </a:r>
            <a:r>
              <a:rPr lang="en-US" dirty="0" smtClean="0"/>
              <a:t>…</a:t>
            </a:r>
            <a:r>
              <a:rPr lang="en-US" b="1" dirty="0" smtClean="0"/>
              <a:t>Eph.4:26,27</a:t>
            </a:r>
            <a:r>
              <a:rPr lang="en-US" dirty="0" smtClean="0"/>
              <a:t>.  </a:t>
            </a:r>
          </a:p>
          <a:p>
            <a:pPr marL="228600" indent="-228600">
              <a:buAutoNum type="arabicParenBoth"/>
            </a:pPr>
            <a:r>
              <a:rPr lang="en-US" dirty="0" smtClean="0"/>
              <a:t>Be sure anger is justified and controlled.</a:t>
            </a:r>
            <a:r>
              <a:rPr lang="en-US" baseline="0" dirty="0" smtClean="0"/>
              <a:t> Not justified because I think so. Right according to God’s rules—not your own. </a:t>
            </a:r>
          </a:p>
          <a:p>
            <a:pPr marL="228600" indent="-228600">
              <a:buAutoNum type="arabicParenBoth"/>
            </a:pPr>
            <a:r>
              <a:rPr lang="en-US" baseline="0" dirty="0" smtClean="0"/>
              <a:t>Never allow any type of anger to internalize and lead you into ungodly ways and thoughts. </a:t>
            </a:r>
          </a:p>
          <a:p>
            <a:pPr marL="228600" indent="-228600">
              <a:buAutoNum type="arabicParenBoth"/>
            </a:pPr>
            <a:r>
              <a:rPr lang="en-US" baseline="0" dirty="0" smtClean="0"/>
              <a:t>Don’t open the door for the devil—not even a crack. If we invite him in—he will accept the invitation.</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to Handle</a:t>
            </a:r>
            <a:r>
              <a:rPr lang="en-US" b="1" baseline="0" dirty="0" smtClean="0"/>
              <a:t> Our Anger</a:t>
            </a:r>
            <a:r>
              <a:rPr lang="en-US" dirty="0" smtClean="0"/>
              <a:t>.  (1) Own up to your anger. Take responsibility—it’s my problem and I must fix it. Quit seeking to blame</a:t>
            </a:r>
            <a:r>
              <a:rPr lang="en-US" baseline="0" dirty="0" smtClean="0"/>
              <a:t> others. (2) Identify the source of your anger. Do direct your anger toward someone or situation that has nothing to do with what has caused me to be angry. Sort out where brought on the anger.  (3) Deal correctly with anger quickly—sooner than later.  Do Not BLOW UP or let it SIMMER.  Acknowledge you have anger and make sure you’re taking steps to deal with quickly. (4) Forgive others just as God forgave us. Use the model of God’s forgiveness of our own sins and mistakes—extend it graciously to others. (5) Be proactive.  Learn from the situation—find the source and reason for the anger. Seeks ways  to eliminate it in the future.</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to Handle</a:t>
            </a:r>
            <a:r>
              <a:rPr lang="en-US" b="1" baseline="0" dirty="0" smtClean="0"/>
              <a:t> Anger</a:t>
            </a:r>
            <a:r>
              <a:rPr lang="en-US" dirty="0" smtClean="0"/>
              <a:t>.  </a:t>
            </a:r>
          </a:p>
          <a:p>
            <a:pPr marL="228600" indent="-228600">
              <a:buAutoNum type="arabicParenBoth"/>
            </a:pPr>
            <a:r>
              <a:rPr lang="en-US" dirty="0" smtClean="0"/>
              <a:t>Read God’s Word. Put it into your heart.</a:t>
            </a:r>
            <a:r>
              <a:rPr lang="en-US" baseline="0" dirty="0" smtClean="0"/>
              <a:t> </a:t>
            </a:r>
          </a:p>
          <a:p>
            <a:pPr marL="228600" indent="-228600">
              <a:buAutoNum type="arabicParenBoth"/>
            </a:pPr>
            <a:r>
              <a:rPr lang="en-US" baseline="0" dirty="0" smtClean="0"/>
              <a:t>Pray for wisdom. Ask God to help you apply His wisdom to the situation. (</a:t>
            </a:r>
            <a:r>
              <a:rPr lang="en-US" b="1" baseline="0" dirty="0" smtClean="0"/>
              <a:t>Jam.1:5)</a:t>
            </a:r>
            <a:r>
              <a:rPr lang="en-US" baseline="0" dirty="0" smtClean="0"/>
              <a:t> </a:t>
            </a:r>
          </a:p>
          <a:p>
            <a:pPr marL="228600" indent="-228600">
              <a:buAutoNum type="arabicParenBoth"/>
            </a:pPr>
            <a:r>
              <a:rPr lang="en-US" baseline="0" dirty="0" smtClean="0"/>
              <a:t>Always be ready to forgive—imitate</a:t>
            </a:r>
            <a:r>
              <a:rPr lang="en-US" dirty="0" smtClean="0"/>
              <a:t> Christ. Develop the mindset to forgive the other person. </a:t>
            </a:r>
          </a:p>
          <a:p>
            <a:pPr marL="228600" indent="-228600">
              <a:buAutoNum type="arabicParenBoth"/>
            </a:pPr>
            <a:r>
              <a:rPr lang="en-US" baseline="0" dirty="0" smtClean="0"/>
              <a:t>Acknowledge God’s grace and count your</a:t>
            </a:r>
            <a:r>
              <a:rPr lang="en-US" dirty="0" smtClean="0"/>
              <a:t> blessings. Understand how gracious God has been to us when we failed to do as we should. </a:t>
            </a:r>
          </a:p>
          <a:p>
            <a:pPr marL="228600" indent="-228600">
              <a:buAutoNum type="arabicParenBoth"/>
            </a:pPr>
            <a:r>
              <a:rPr lang="en-US" baseline="0" dirty="0" smtClean="0"/>
              <a:t>Mental discipline.</a:t>
            </a:r>
            <a:r>
              <a:rPr lang="en-US" dirty="0" smtClean="0"/>
              <a:t> (</a:t>
            </a:r>
            <a:r>
              <a:rPr lang="en-US" b="1" dirty="0" smtClean="0"/>
              <a:t>Phil.4:6-8</a:t>
            </a:r>
            <a:r>
              <a:rPr lang="en-US" dirty="0" smtClean="0"/>
              <a:t>) Think positively –and make application of God’s wisdom!</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Conclusion—Invitation</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1" dirty="0" smtClean="0"/>
              <a:t>Eph.4:26,27</a:t>
            </a:r>
            <a:r>
              <a:rPr lang="en-US" dirty="0" smtClean="0"/>
              <a:t>…We must work diligently to keep our</a:t>
            </a:r>
            <a:r>
              <a:rPr lang="en-US" baseline="0" dirty="0" smtClean="0"/>
              <a:t> anger from escalating—this opens the door to more serious problems. Deal with problems quickly…</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Text—Eph.4:31,32…Notice that the way to divert anger is found in the ability to</a:t>
            </a:r>
            <a:r>
              <a:rPr lang="en-US" baseline="0" dirty="0" smtClean="0"/>
              <a:t> forgive the actions that may be causing it.</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God’s Perspective on Anger</a:t>
            </a:r>
            <a:r>
              <a:rPr lang="en-US" dirty="0" smtClean="0"/>
              <a:t>. </a:t>
            </a:r>
          </a:p>
          <a:p>
            <a:pPr marL="228600" indent="-228600">
              <a:buAutoNum type="arabicParenBoth"/>
            </a:pPr>
            <a:r>
              <a:rPr lang="en-US" dirty="0" smtClean="0"/>
              <a:t>Anger is an amoral emotion (</a:t>
            </a:r>
            <a:r>
              <a:rPr lang="en-US" i="1" dirty="0" smtClean="0"/>
              <a:t>neither moral or immoral</a:t>
            </a:r>
            <a:r>
              <a:rPr lang="en-US" dirty="0" smtClean="0"/>
              <a:t>). </a:t>
            </a:r>
            <a:r>
              <a:rPr lang="en-US" b="1" dirty="0" smtClean="0"/>
              <a:t>Eph.4:26</a:t>
            </a:r>
            <a:r>
              <a:rPr lang="en-US" dirty="0" smtClean="0"/>
              <a:t>. </a:t>
            </a:r>
          </a:p>
          <a:p>
            <a:pPr marL="228600" indent="-228600">
              <a:buAutoNum type="arabicParenBoth"/>
            </a:pPr>
            <a:r>
              <a:rPr lang="en-US" dirty="0" smtClean="0"/>
              <a:t>Out</a:t>
            </a:r>
            <a:r>
              <a:rPr lang="en-US" baseline="0" dirty="0" smtClean="0"/>
              <a:t>-of-control anger can be </a:t>
            </a:r>
            <a:r>
              <a:rPr lang="en-US" b="1" u="sng" baseline="0" dirty="0" smtClean="0"/>
              <a:t>destructive</a:t>
            </a:r>
            <a:r>
              <a:rPr lang="en-US" baseline="0" dirty="0" smtClean="0"/>
              <a:t>. (</a:t>
            </a:r>
            <a:r>
              <a:rPr lang="en-US" b="1" baseline="0" dirty="0" smtClean="0"/>
              <a:t>1 Sam.20:30-33</a:t>
            </a:r>
            <a:r>
              <a:rPr lang="en-US" baseline="0" dirty="0" smtClean="0"/>
              <a:t>) </a:t>
            </a:r>
          </a:p>
          <a:p>
            <a:pPr marL="457200" lvl="1" indent="-228600">
              <a:buFont typeface="Arial" pitchFamily="34" charset="0"/>
              <a:buChar char="•"/>
            </a:pPr>
            <a:r>
              <a:rPr lang="en-US" baseline="0" dirty="0" smtClean="0"/>
              <a:t>We can become </a:t>
            </a:r>
            <a:r>
              <a:rPr lang="en-US" b="1" u="sng" baseline="0" dirty="0" smtClean="0"/>
              <a:t>critical</a:t>
            </a:r>
            <a:r>
              <a:rPr lang="en-US" baseline="0" dirty="0" smtClean="0"/>
              <a:t> (</a:t>
            </a:r>
            <a:r>
              <a:rPr lang="en-US" b="1" baseline="0" dirty="0" smtClean="0"/>
              <a:t>vs.30</a:t>
            </a:r>
            <a:r>
              <a:rPr lang="en-US" baseline="0" dirty="0" smtClean="0"/>
              <a:t>). </a:t>
            </a:r>
          </a:p>
          <a:p>
            <a:pPr marL="457200" lvl="1" indent="-228600">
              <a:buFont typeface="Arial" pitchFamily="34" charset="0"/>
              <a:buChar char="•"/>
            </a:pPr>
            <a:r>
              <a:rPr lang="en-US" baseline="0" dirty="0" smtClean="0"/>
              <a:t>We can become </a:t>
            </a:r>
            <a:r>
              <a:rPr lang="en-US" b="1" u="sng" baseline="0" dirty="0" smtClean="0"/>
              <a:t>demanding</a:t>
            </a:r>
            <a:r>
              <a:rPr lang="en-US" baseline="0" dirty="0" smtClean="0"/>
              <a:t> (</a:t>
            </a:r>
            <a:r>
              <a:rPr lang="en-US" b="1" baseline="0" dirty="0" smtClean="0"/>
              <a:t>v.31</a:t>
            </a:r>
            <a:r>
              <a:rPr lang="en-US" baseline="0" dirty="0" smtClean="0"/>
              <a:t>). </a:t>
            </a:r>
          </a:p>
          <a:p>
            <a:pPr marL="457200" lvl="1" indent="-228600">
              <a:buFont typeface="Arial" pitchFamily="34" charset="0"/>
              <a:buChar char="•"/>
            </a:pPr>
            <a:r>
              <a:rPr lang="en-US" baseline="0" dirty="0" smtClean="0"/>
              <a:t>We can become </a:t>
            </a:r>
            <a:r>
              <a:rPr lang="en-US" b="1" u="sng" baseline="0" dirty="0" smtClean="0"/>
              <a:t>explosive</a:t>
            </a:r>
            <a:r>
              <a:rPr lang="en-US" baseline="0" dirty="0" smtClean="0"/>
              <a:t> (</a:t>
            </a:r>
            <a:r>
              <a:rPr lang="en-US" b="1" baseline="0" dirty="0" smtClean="0"/>
              <a:t>vs.33</a:t>
            </a:r>
            <a:r>
              <a:rPr lang="en-US" baseline="0" dirty="0" smtClean="0"/>
              <a:t>). Saul allowed his anger to destroy his relationship with God and with his son Jonathan. It almost cost Jonathan his life! </a:t>
            </a:r>
          </a:p>
          <a:p>
            <a:pPr marL="0" lvl="0" indent="-228600">
              <a:buFont typeface="+mj-lt"/>
              <a:buAutoNum type="arabicPeriod" startAt="3"/>
            </a:pPr>
            <a:r>
              <a:rPr lang="en-US" baseline="0" dirty="0" smtClean="0"/>
              <a:t>Be careful: Physical and verbal explosions promote bad habits. </a:t>
            </a:r>
          </a:p>
          <a:p>
            <a:pPr marL="457200" lvl="1" indent="-228600">
              <a:buFont typeface="Arial" pitchFamily="34" charset="0"/>
              <a:buChar char="•"/>
            </a:pPr>
            <a:r>
              <a:rPr lang="en-US" b="1" baseline="0" dirty="0" smtClean="0"/>
              <a:t>Jere.22:21</a:t>
            </a:r>
            <a:r>
              <a:rPr lang="en-US" baseline="0" dirty="0" smtClean="0"/>
              <a:t>—cause one not to listen. </a:t>
            </a:r>
          </a:p>
          <a:p>
            <a:pPr marL="457200" lvl="1" indent="-228600">
              <a:buFont typeface="Arial" pitchFamily="34" charset="0"/>
              <a:buChar char="•"/>
            </a:pPr>
            <a:r>
              <a:rPr lang="en-US" b="1" baseline="0" dirty="0" smtClean="0"/>
              <a:t>Mich.2:1</a:t>
            </a:r>
            <a:r>
              <a:rPr lang="en-US" baseline="0" dirty="0" smtClean="0"/>
              <a:t>—emotions can cause one to devise evil schemes.</a:t>
            </a:r>
            <a:endParaRPr lang="en-US" dirty="0"/>
          </a:p>
        </p:txBody>
      </p:sp>
      <p:sp>
        <p:nvSpPr>
          <p:cNvPr id="4" name="Slide Number Placeholder 3"/>
          <p:cNvSpPr>
            <a:spLocks noGrp="1"/>
          </p:cNvSpPr>
          <p:nvPr>
            <p:ph type="sldNum" sz="quarter" idx="10"/>
          </p:nvPr>
        </p:nvSpPr>
        <p:spPr/>
        <p:txBody>
          <a:bodyPr/>
          <a:lstStyle/>
          <a:p>
            <a:fld id="{4A13456F-ECE0-4111-BC04-4B8A46A2524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anger…</a:t>
            </a:r>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C1A4B-0190-4571-B3BA-803135A95E1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Righteous/Unrighteous Anger</a:t>
            </a:r>
            <a:r>
              <a:rPr lang="en-US" dirty="0" smtClean="0"/>
              <a:t>. </a:t>
            </a:r>
          </a:p>
          <a:p>
            <a:pPr marL="228600" indent="-228600">
              <a:buAutoNum type="arabicParenBoth"/>
            </a:pPr>
            <a:r>
              <a:rPr lang="en-US" dirty="0" smtClean="0"/>
              <a:t>God can</a:t>
            </a:r>
            <a:r>
              <a:rPr lang="en-US" baseline="0" dirty="0" smtClean="0"/>
              <a:t> become angry. </a:t>
            </a:r>
          </a:p>
          <a:p>
            <a:pPr marL="457200" lvl="1" indent="-228600">
              <a:buFont typeface="Arial" pitchFamily="34" charset="0"/>
              <a:buChar char="•"/>
            </a:pPr>
            <a:r>
              <a:rPr lang="en-US" b="1" baseline="0" dirty="0" smtClean="0"/>
              <a:t>Num.25:3-11</a:t>
            </a:r>
            <a:r>
              <a:rPr lang="en-US" baseline="0" dirty="0" smtClean="0"/>
              <a:t>—God’s people committed harlotry with the woman of Moab—told to kill the  offenders. </a:t>
            </a:r>
            <a:r>
              <a:rPr lang="en-US" baseline="0" dirty="0" err="1" smtClean="0"/>
              <a:t>Phineas’s</a:t>
            </a:r>
            <a:r>
              <a:rPr lang="en-US" baseline="0" dirty="0" smtClean="0"/>
              <a:t> action turned God’s wrath away from the people. </a:t>
            </a:r>
          </a:p>
          <a:p>
            <a:pPr marL="457200" lvl="1" indent="-228600">
              <a:buFont typeface="Arial" pitchFamily="34" charset="0"/>
              <a:buChar char="•"/>
            </a:pPr>
            <a:r>
              <a:rPr lang="en-US" b="1" baseline="0" dirty="0" smtClean="0"/>
              <a:t>2 Chron.36:16</a:t>
            </a:r>
            <a:r>
              <a:rPr lang="en-US" baseline="0" dirty="0" smtClean="0"/>
              <a:t>—God’s people mocked and despised His messengers, the prophets. His anger was aroused to destroy them; no remedy left! </a:t>
            </a:r>
          </a:p>
          <a:p>
            <a:pPr marL="457200" lvl="1" indent="-228600">
              <a:buFont typeface="Arial" pitchFamily="34" charset="0"/>
              <a:buChar char="•"/>
            </a:pPr>
            <a:r>
              <a:rPr lang="en-US" b="1" baseline="0" dirty="0" smtClean="0"/>
              <a:t>Rom.1:18</a:t>
            </a:r>
            <a:r>
              <a:rPr lang="en-US" baseline="0" dirty="0" smtClean="0"/>
              <a:t>—His wrath revealed to the ungodly.</a:t>
            </a:r>
            <a:endParaRPr lang="en-US" dirty="0"/>
          </a:p>
        </p:txBody>
      </p:sp>
      <p:sp>
        <p:nvSpPr>
          <p:cNvPr id="4" name="Slide Number Placeholder 3"/>
          <p:cNvSpPr>
            <a:spLocks noGrp="1"/>
          </p:cNvSpPr>
          <p:nvPr>
            <p:ph type="sldNum" sz="quarter" idx="10"/>
          </p:nvPr>
        </p:nvSpPr>
        <p:spPr/>
        <p:txBody>
          <a:bodyPr/>
          <a:lstStyle/>
          <a:p>
            <a:fld id="{4A13456F-ECE0-4111-BC04-4B8A46A2524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Righteous/Unrighteous Anger</a:t>
            </a:r>
            <a:r>
              <a:rPr lang="en-US" dirty="0" smtClean="0"/>
              <a:t>. </a:t>
            </a:r>
          </a:p>
          <a:p>
            <a:r>
              <a:rPr lang="en-US" dirty="0" smtClean="0"/>
              <a:t>(2) Jesus expressed righteous anger</a:t>
            </a:r>
            <a:r>
              <a:rPr lang="en-US" baseline="0" dirty="0" smtClean="0"/>
              <a:t>. </a:t>
            </a:r>
          </a:p>
          <a:p>
            <a:pPr marL="457200" lvl="1" indent="-228600">
              <a:buFont typeface="Arial" pitchFamily="34" charset="0"/>
              <a:buChar char="•"/>
            </a:pPr>
            <a:r>
              <a:rPr lang="en-US" b="1" baseline="0" dirty="0" smtClean="0"/>
              <a:t>Mark 3:2-5</a:t>
            </a:r>
            <a:r>
              <a:rPr lang="en-US" baseline="0" dirty="0" smtClean="0"/>
              <a:t>—Jesus became angered because of the hardness of the hearts of the Jews who sought to find fault with Him for healing on the Sabbath.   </a:t>
            </a:r>
          </a:p>
          <a:p>
            <a:pPr marL="457200" lvl="1" indent="-228600">
              <a:buFont typeface="Arial" pitchFamily="34" charset="0"/>
              <a:buChar char="•"/>
            </a:pPr>
            <a:r>
              <a:rPr lang="en-US" b="1" baseline="0" dirty="0" smtClean="0"/>
              <a:t>John 2:13-17</a:t>
            </a:r>
            <a:r>
              <a:rPr lang="en-US" baseline="0" dirty="0" smtClean="0"/>
              <a:t>—Jesus found those who were selling animals in the temple. He accused them of making His Father’s house a den of thieves. Overturned the tables and drove them out. </a:t>
            </a:r>
          </a:p>
          <a:p>
            <a:pPr marL="457200" lvl="1" indent="-228600">
              <a:buFont typeface="Arial" pitchFamily="34" charset="0"/>
              <a:buChar char="•"/>
            </a:pPr>
            <a:r>
              <a:rPr lang="en-US" b="1" baseline="0" dirty="0" smtClean="0"/>
              <a:t>Rev.6:16</a:t>
            </a:r>
            <a:r>
              <a:rPr lang="en-US" baseline="0" dirty="0" smtClean="0"/>
              <a:t>—Men will not be able to run away from His wrath.</a:t>
            </a:r>
            <a:endParaRPr lang="en-US" dirty="0"/>
          </a:p>
        </p:txBody>
      </p:sp>
      <p:sp>
        <p:nvSpPr>
          <p:cNvPr id="4" name="Slide Number Placeholder 3"/>
          <p:cNvSpPr>
            <a:spLocks noGrp="1"/>
          </p:cNvSpPr>
          <p:nvPr>
            <p:ph type="sldNum" sz="quarter" idx="10"/>
          </p:nvPr>
        </p:nvSpPr>
        <p:spPr/>
        <p:txBody>
          <a:bodyPr/>
          <a:lstStyle/>
          <a:p>
            <a:fld id="{4A13456F-ECE0-4111-BC04-4B8A46A2524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EC81B-0A13-4155-B522-D90379AC0F33}" type="datetimeFigureOut">
              <a:rPr lang="en-US" smtClean="0"/>
              <a:pPr/>
              <a:t>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E5FF18-5292-4AEA-A029-95ADCFAB103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EC81B-0A13-4155-B522-D90379AC0F33}" type="datetimeFigureOut">
              <a:rPr lang="en-US" smtClean="0"/>
              <a:pPr/>
              <a:t>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5FF18-5292-4AEA-A029-95ADCFAB103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rgiveness2.bmp"/>
          <p:cNvPicPr>
            <a:picLocks noChangeAspect="1"/>
          </p:cNvPicPr>
          <p:nvPr/>
        </p:nvPicPr>
        <p:blipFill>
          <a:blip r:embed="rId3" cstate="print"/>
          <a:stretch>
            <a:fillRect/>
          </a:stretch>
        </p:blipFill>
        <p:spPr>
          <a:xfrm>
            <a:off x="0" y="0"/>
            <a:ext cx="9144000" cy="6858000"/>
          </a:xfrm>
          <a:prstGeom prst="rect">
            <a:avLst/>
          </a:prstGeom>
        </p:spPr>
      </p:pic>
      <p:sp>
        <p:nvSpPr>
          <p:cNvPr id="7" name="Rectangle 6"/>
          <p:cNvSpPr/>
          <p:nvPr/>
        </p:nvSpPr>
        <p:spPr>
          <a:xfrm>
            <a:off x="5029200" y="0"/>
            <a:ext cx="4114800" cy="3139321"/>
          </a:xfrm>
          <a:prstGeom prst="rect">
            <a:avLst/>
          </a:prstGeom>
          <a:noFill/>
        </p:spPr>
        <p:txBody>
          <a:bodyPr wrap="square" lIns="91440" tIns="45720" rIns="91440" bIns="45720">
            <a:spAutoFit/>
          </a:bodyPr>
          <a:lstStyle/>
          <a:p>
            <a:pPr algn="ctr"/>
            <a:r>
              <a:rPr lang="en-US" sz="6600" b="1" cap="small" dirty="0" smtClean="0">
                <a:ln w="12700">
                  <a:solidFill>
                    <a:schemeClr val="tx1"/>
                  </a:solidFill>
                  <a:prstDash val="solid"/>
                </a:ln>
                <a:solidFill>
                  <a:schemeClr val="bg1">
                    <a:lumMod val="85000"/>
                  </a:schemeClr>
                </a:solidFill>
                <a:effectLst>
                  <a:glow rad="228600">
                    <a:schemeClr val="accent6">
                      <a:satMod val="175000"/>
                      <a:alpha val="40000"/>
                    </a:schemeClr>
                  </a:glow>
                  <a:outerShdw blurRad="41275" dist="20320" dir="1800000" algn="tl" rotWithShape="0">
                    <a:srgbClr val="000000">
                      <a:alpha val="40000"/>
                    </a:srgbClr>
                  </a:outerShdw>
                </a:effectLst>
                <a:latin typeface="Arial" pitchFamily="34" charset="0"/>
                <a:cs typeface="Arial" pitchFamily="34" charset="0"/>
              </a:rPr>
              <a:t>Letting Go</a:t>
            </a:r>
          </a:p>
          <a:p>
            <a:pPr algn="ctr"/>
            <a:r>
              <a:rPr lang="en-US" sz="6600" b="1" cap="small" dirty="0" smtClean="0">
                <a:ln w="12700">
                  <a:solidFill>
                    <a:schemeClr val="tx1"/>
                  </a:solidFill>
                  <a:prstDash val="solid"/>
                </a:ln>
                <a:solidFill>
                  <a:schemeClr val="bg1">
                    <a:lumMod val="85000"/>
                  </a:schemeClr>
                </a:solidFill>
                <a:effectLst>
                  <a:glow rad="228600">
                    <a:schemeClr val="accent6">
                      <a:satMod val="175000"/>
                      <a:alpha val="40000"/>
                    </a:schemeClr>
                  </a:glow>
                  <a:outerShdw blurRad="41275" dist="20320" dir="1800000" algn="tl" rotWithShape="0">
                    <a:srgbClr val="000000">
                      <a:alpha val="40000"/>
                    </a:srgbClr>
                  </a:outerShdw>
                </a:effectLst>
                <a:latin typeface="Arial" pitchFamily="34" charset="0"/>
                <a:cs typeface="Arial" pitchFamily="34" charset="0"/>
              </a:rPr>
              <a:t>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u="sng" dirty="0" smtClean="0">
                <a:solidFill>
                  <a:schemeClr val="bg2">
                    <a:lumMod val="10000"/>
                  </a:schemeClr>
                </a:solidFill>
                <a:latin typeface="Arial" pitchFamily="34" charset="0"/>
                <a:cs typeface="Arial" pitchFamily="34" charset="0"/>
              </a:rPr>
              <a:t>Righteous</a:t>
            </a:r>
            <a:r>
              <a:rPr lang="en-US" b="1" dirty="0" smtClean="0">
                <a:solidFill>
                  <a:schemeClr val="bg2">
                    <a:lumMod val="10000"/>
                  </a:schemeClr>
                </a:solidFill>
                <a:latin typeface="Arial" pitchFamily="34" charset="0"/>
                <a:cs typeface="Arial" pitchFamily="34" charset="0"/>
              </a:rPr>
              <a:t>/</a:t>
            </a:r>
            <a:r>
              <a:rPr lang="en-US" b="1" u="sng" dirty="0" smtClean="0">
                <a:solidFill>
                  <a:schemeClr val="bg2">
                    <a:lumMod val="10000"/>
                  </a:schemeClr>
                </a:solidFill>
                <a:latin typeface="Arial" pitchFamily="34" charset="0"/>
                <a:cs typeface="Arial" pitchFamily="34" charset="0"/>
              </a:rPr>
              <a:t>Unrighteous</a:t>
            </a:r>
            <a:r>
              <a:rPr lang="en-US" b="1" dirty="0" smtClean="0">
                <a:solidFill>
                  <a:schemeClr val="bg2">
                    <a:lumMod val="10000"/>
                  </a:schemeClr>
                </a:solidFill>
                <a:latin typeface="Arial" pitchFamily="34" charset="0"/>
                <a:cs typeface="Arial" pitchFamily="34" charset="0"/>
              </a:rPr>
              <a:t> Anger</a:t>
            </a:r>
            <a:endParaRPr lang="en-US" b="1" dirty="0">
              <a:solidFill>
                <a:schemeClr val="bg2">
                  <a:lumMod val="10000"/>
                </a:schemeClr>
              </a:solidFill>
              <a:latin typeface="Arial" pitchFamily="34" charset="0"/>
              <a:cs typeface="Arial" pitchFamily="34" charset="0"/>
            </a:endParaRPr>
          </a:p>
        </p:txBody>
      </p:sp>
      <p:sp>
        <p:nvSpPr>
          <p:cNvPr id="4" name="Content Placeholder 3"/>
          <p:cNvSpPr>
            <a:spLocks noGrp="1"/>
          </p:cNvSpPr>
          <p:nvPr>
            <p:ph sz="half" idx="2"/>
          </p:nvPr>
        </p:nvSpPr>
        <p:spPr/>
        <p:txBody>
          <a:bodyPr/>
          <a:lstStyle/>
          <a:p>
            <a:pPr>
              <a:spcBef>
                <a:spcPts val="1200"/>
              </a:spcBef>
            </a:pPr>
            <a:r>
              <a:rPr lang="en-US" sz="3200" b="1" dirty="0" smtClean="0">
                <a:solidFill>
                  <a:schemeClr val="bg2">
                    <a:lumMod val="10000"/>
                  </a:schemeClr>
                </a:solidFill>
                <a:latin typeface="Arial" pitchFamily="34" charset="0"/>
                <a:cs typeface="Arial" pitchFamily="34" charset="0"/>
              </a:rPr>
              <a:t>Christians can have righteous anger</a:t>
            </a:r>
          </a:p>
          <a:p>
            <a:pPr lvl="1">
              <a:spcBef>
                <a:spcPts val="1200"/>
              </a:spcBef>
            </a:pPr>
            <a:r>
              <a:rPr lang="en-US" sz="2800" b="1" dirty="0" smtClean="0">
                <a:solidFill>
                  <a:srgbClr val="C00000"/>
                </a:solidFill>
                <a:latin typeface="Arial" pitchFamily="34" charset="0"/>
                <a:cs typeface="Arial" pitchFamily="34" charset="0"/>
              </a:rPr>
              <a:t>Ephesians 4:26</a:t>
            </a:r>
          </a:p>
          <a:p>
            <a:pPr lvl="1">
              <a:spcBef>
                <a:spcPts val="1200"/>
              </a:spcBef>
            </a:pPr>
            <a:r>
              <a:rPr lang="en-US" sz="2800" b="1" dirty="0" smtClean="0">
                <a:solidFill>
                  <a:srgbClr val="C00000"/>
                </a:solidFill>
                <a:latin typeface="Arial" pitchFamily="34" charset="0"/>
                <a:cs typeface="Arial" pitchFamily="34" charset="0"/>
              </a:rPr>
              <a:t>James 1:19</a:t>
            </a:r>
          </a:p>
          <a:p>
            <a:pPr lvl="1">
              <a:spcBef>
                <a:spcPts val="1200"/>
              </a:spcBef>
            </a:pPr>
            <a:r>
              <a:rPr lang="en-US" sz="2800" b="1" dirty="0" smtClean="0">
                <a:solidFill>
                  <a:srgbClr val="C00000"/>
                </a:solidFill>
                <a:latin typeface="Arial" pitchFamily="34" charset="0"/>
                <a:cs typeface="Arial" pitchFamily="34" charset="0"/>
              </a:rPr>
              <a:t>Romans 12:19-21</a:t>
            </a:r>
          </a:p>
          <a:p>
            <a:pPr lvl="1">
              <a:spcBef>
                <a:spcPts val="1200"/>
              </a:spcBef>
            </a:pPr>
            <a:r>
              <a:rPr lang="en-US" sz="2800" b="1" dirty="0" smtClean="0">
                <a:solidFill>
                  <a:srgbClr val="C00000"/>
                </a:solidFill>
                <a:latin typeface="Arial" pitchFamily="34" charset="0"/>
                <a:cs typeface="Arial" pitchFamily="34" charset="0"/>
              </a:rPr>
              <a:t>Psalm 119:104</a:t>
            </a:r>
            <a:endParaRPr lang="en-US" sz="2800" b="1" dirty="0">
              <a:solidFill>
                <a:srgbClr val="C00000"/>
              </a:solidFill>
              <a:latin typeface="Arial" pitchFamily="34" charset="0"/>
              <a:cs typeface="Arial" pitchFamily="34" charset="0"/>
            </a:endParaRPr>
          </a:p>
        </p:txBody>
      </p:sp>
      <p:pic>
        <p:nvPicPr>
          <p:cNvPr id="5" name="Picture 1"/>
          <p:cNvPicPr>
            <a:picLocks noGrp="1" noChangeAspect="1" noChangeArrowheads="1"/>
          </p:cNvPicPr>
          <p:nvPr>
            <p:ph sz="half" idx="1"/>
          </p:nvPr>
        </p:nvPicPr>
        <p:blipFill>
          <a:blip r:embed="rId3" cstate="print"/>
          <a:srcRect/>
          <a:stretch>
            <a:fillRect/>
          </a:stretch>
        </p:blipFill>
        <p:spPr bwMode="auto">
          <a:xfrm>
            <a:off x="685800" y="1633943"/>
            <a:ext cx="3461856" cy="48430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sz="3200" b="1" dirty="0" smtClean="0">
                <a:solidFill>
                  <a:schemeClr val="bg2">
                    <a:lumMod val="10000"/>
                  </a:schemeClr>
                </a:solidFill>
                <a:latin typeface="Arial" pitchFamily="34" charset="0"/>
                <a:cs typeface="Arial" pitchFamily="34" charset="0"/>
              </a:rPr>
              <a:t>Can move us away from apathy to accomplish and achieve.</a:t>
            </a:r>
          </a:p>
          <a:p>
            <a:pPr lvl="1"/>
            <a:r>
              <a:rPr lang="en-US" sz="2800" b="1" dirty="0" smtClean="0">
                <a:solidFill>
                  <a:srgbClr val="C00000"/>
                </a:solidFill>
                <a:latin typeface="Arial" pitchFamily="34" charset="0"/>
                <a:cs typeface="Arial" pitchFamily="34" charset="0"/>
              </a:rPr>
              <a:t>Exposing sin and false teachers (Ephesians 5:11)</a:t>
            </a:r>
          </a:p>
          <a:p>
            <a:pPr lvl="1"/>
            <a:r>
              <a:rPr lang="en-US" sz="2800" b="1" dirty="0" smtClean="0">
                <a:solidFill>
                  <a:srgbClr val="C00000"/>
                </a:solidFill>
                <a:latin typeface="Arial" pitchFamily="34" charset="0"/>
                <a:cs typeface="Arial" pitchFamily="34" charset="0"/>
              </a:rPr>
              <a:t>Standing for truth (Jude 3)</a:t>
            </a:r>
          </a:p>
        </p:txBody>
      </p:sp>
      <p:pic>
        <p:nvPicPr>
          <p:cNvPr id="5" name="Picture 1"/>
          <p:cNvPicPr>
            <a:picLocks noGrp="1" noChangeAspect="1" noChangeArrowheads="1"/>
          </p:cNvPicPr>
          <p:nvPr>
            <p:ph sz="half" idx="1"/>
          </p:nvPr>
        </p:nvPicPr>
        <p:blipFill>
          <a:blip r:embed="rId3" cstate="print"/>
          <a:srcRect/>
          <a:stretch>
            <a:fillRect/>
          </a:stretch>
        </p:blipFill>
        <p:spPr bwMode="auto">
          <a:xfrm>
            <a:off x="685800" y="1633943"/>
            <a:ext cx="3461856" cy="48430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p:cNvSpPr>
            <a:spLocks noGrp="1"/>
          </p:cNvSpPr>
          <p:nvPr>
            <p:ph type="title"/>
          </p:nvPr>
        </p:nvSpPr>
        <p:spPr>
          <a:xfrm>
            <a:off x="457200" y="152400"/>
            <a:ext cx="8229600" cy="1143000"/>
          </a:xfrm>
        </p:spPr>
        <p:txBody>
          <a:bodyPr>
            <a:normAutofit/>
          </a:bodyPr>
          <a:lstStyle/>
          <a:p>
            <a:r>
              <a:rPr lang="en-US" b="1" u="sng" dirty="0" smtClean="0">
                <a:solidFill>
                  <a:schemeClr val="bg2">
                    <a:lumMod val="10000"/>
                  </a:schemeClr>
                </a:solidFill>
                <a:latin typeface="Arial" pitchFamily="34" charset="0"/>
                <a:cs typeface="Arial" pitchFamily="34" charset="0"/>
              </a:rPr>
              <a:t>Righteous</a:t>
            </a:r>
            <a:r>
              <a:rPr lang="en-US" b="1" dirty="0" smtClean="0">
                <a:solidFill>
                  <a:schemeClr val="bg2">
                    <a:lumMod val="10000"/>
                  </a:schemeClr>
                </a:solidFill>
                <a:latin typeface="Arial" pitchFamily="34" charset="0"/>
                <a:cs typeface="Arial" pitchFamily="34" charset="0"/>
              </a:rPr>
              <a:t>/</a:t>
            </a:r>
            <a:r>
              <a:rPr lang="en-US" b="1" u="sng" dirty="0" smtClean="0">
                <a:solidFill>
                  <a:schemeClr val="bg2">
                    <a:lumMod val="10000"/>
                  </a:schemeClr>
                </a:solidFill>
                <a:latin typeface="Arial" pitchFamily="34" charset="0"/>
                <a:cs typeface="Arial" pitchFamily="34" charset="0"/>
              </a:rPr>
              <a:t>Unrighteous</a:t>
            </a:r>
            <a:r>
              <a:rPr lang="en-US" b="1" dirty="0" smtClean="0">
                <a:solidFill>
                  <a:schemeClr val="bg2">
                    <a:lumMod val="10000"/>
                  </a:schemeClr>
                </a:solidFill>
                <a:latin typeface="Arial" pitchFamily="34" charset="0"/>
                <a:cs typeface="Arial" pitchFamily="34" charset="0"/>
              </a:rPr>
              <a:t> Anger</a:t>
            </a:r>
            <a:endParaRPr lang="en-US" b="1" dirty="0">
              <a:solidFill>
                <a:schemeClr val="bg2">
                  <a:lumMod val="1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953000"/>
          </a:xfrm>
        </p:spPr>
        <p:txBody>
          <a:bodyPr>
            <a:normAutofit lnSpcReduction="10000"/>
          </a:bodyPr>
          <a:lstStyle/>
          <a:p>
            <a:pPr>
              <a:lnSpc>
                <a:spcPct val="110000"/>
              </a:lnSpc>
              <a:spcBef>
                <a:spcPts val="0"/>
              </a:spcBef>
            </a:pPr>
            <a:r>
              <a:rPr lang="en-US" b="1" dirty="0" smtClean="0">
                <a:solidFill>
                  <a:schemeClr val="bg2">
                    <a:lumMod val="10000"/>
                  </a:schemeClr>
                </a:solidFill>
                <a:latin typeface="Arial Narrow" pitchFamily="34" charset="0"/>
              </a:rPr>
              <a:t>Righteous anger is not vested in sinful self-interest.</a:t>
            </a:r>
          </a:p>
          <a:p>
            <a:pPr lvl="1">
              <a:lnSpc>
                <a:spcPct val="110000"/>
              </a:lnSpc>
              <a:spcBef>
                <a:spcPts val="0"/>
              </a:spcBef>
            </a:pPr>
            <a:r>
              <a:rPr lang="en-US" b="1" dirty="0" smtClean="0">
                <a:solidFill>
                  <a:srgbClr val="C00000"/>
                </a:solidFill>
                <a:latin typeface="Arial Narrow" pitchFamily="34" charset="0"/>
              </a:rPr>
              <a:t>Am I angry because I’m questioned or criticized?</a:t>
            </a:r>
          </a:p>
          <a:p>
            <a:pPr lvl="1">
              <a:lnSpc>
                <a:spcPct val="110000"/>
              </a:lnSpc>
              <a:spcBef>
                <a:spcPts val="0"/>
              </a:spcBef>
            </a:pPr>
            <a:r>
              <a:rPr lang="en-US" b="1" dirty="0" smtClean="0">
                <a:solidFill>
                  <a:srgbClr val="C00000"/>
                </a:solidFill>
                <a:latin typeface="Arial Narrow" pitchFamily="34" charset="0"/>
              </a:rPr>
              <a:t>Am I angry without justifiable cause?</a:t>
            </a:r>
          </a:p>
          <a:p>
            <a:pPr lvl="1">
              <a:lnSpc>
                <a:spcPct val="110000"/>
              </a:lnSpc>
              <a:spcBef>
                <a:spcPts val="0"/>
              </a:spcBef>
            </a:pPr>
            <a:r>
              <a:rPr lang="en-US" b="1" dirty="0" smtClean="0">
                <a:solidFill>
                  <a:srgbClr val="C00000"/>
                </a:solidFill>
                <a:latin typeface="Arial Narrow" pitchFamily="34" charset="0"/>
              </a:rPr>
              <a:t>Do I cherish anger?</a:t>
            </a:r>
          </a:p>
          <a:p>
            <a:pPr lvl="1">
              <a:lnSpc>
                <a:spcPct val="110000"/>
              </a:lnSpc>
              <a:spcBef>
                <a:spcPts val="0"/>
              </a:spcBef>
            </a:pPr>
            <a:r>
              <a:rPr lang="en-US" b="1" dirty="0" smtClean="0">
                <a:solidFill>
                  <a:srgbClr val="C00000"/>
                </a:solidFill>
                <a:latin typeface="Arial Narrow" pitchFamily="34" charset="0"/>
              </a:rPr>
              <a:t>Do I have vengeful thoughts?</a:t>
            </a:r>
          </a:p>
          <a:p>
            <a:pPr lvl="1">
              <a:lnSpc>
                <a:spcPct val="110000"/>
              </a:lnSpc>
              <a:spcBef>
                <a:spcPts val="0"/>
              </a:spcBef>
            </a:pPr>
            <a:r>
              <a:rPr lang="en-US" b="1" dirty="0" smtClean="0">
                <a:solidFill>
                  <a:srgbClr val="C00000"/>
                </a:solidFill>
                <a:latin typeface="Arial Narrow" pitchFamily="34" charset="0"/>
              </a:rPr>
              <a:t>Do I have an unforgiving spirit?”</a:t>
            </a:r>
          </a:p>
        </p:txBody>
      </p:sp>
      <p:pic>
        <p:nvPicPr>
          <p:cNvPr id="5" name="Picture 1"/>
          <p:cNvPicPr>
            <a:picLocks noGrp="1" noChangeAspect="1" noChangeArrowheads="1"/>
          </p:cNvPicPr>
          <p:nvPr>
            <p:ph sz="half" idx="1"/>
          </p:nvPr>
        </p:nvPicPr>
        <p:blipFill>
          <a:blip r:embed="rId3" cstate="print"/>
          <a:srcRect/>
          <a:stretch>
            <a:fillRect/>
          </a:stretch>
        </p:blipFill>
        <p:spPr bwMode="auto">
          <a:xfrm>
            <a:off x="685800" y="1633943"/>
            <a:ext cx="3461856" cy="48430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p:cNvSpPr>
            <a:spLocks noGrp="1"/>
          </p:cNvSpPr>
          <p:nvPr>
            <p:ph type="title"/>
          </p:nvPr>
        </p:nvSpPr>
        <p:spPr>
          <a:xfrm>
            <a:off x="457200" y="152400"/>
            <a:ext cx="8229600" cy="1143000"/>
          </a:xfrm>
        </p:spPr>
        <p:txBody>
          <a:bodyPr>
            <a:normAutofit/>
          </a:bodyPr>
          <a:lstStyle/>
          <a:p>
            <a:r>
              <a:rPr lang="en-US" b="1" u="sng" dirty="0" smtClean="0">
                <a:solidFill>
                  <a:schemeClr val="bg2">
                    <a:lumMod val="10000"/>
                  </a:schemeClr>
                </a:solidFill>
                <a:latin typeface="Arial" pitchFamily="34" charset="0"/>
                <a:cs typeface="Arial" pitchFamily="34" charset="0"/>
              </a:rPr>
              <a:t>Righteous</a:t>
            </a:r>
            <a:r>
              <a:rPr lang="en-US" b="1" dirty="0" smtClean="0">
                <a:solidFill>
                  <a:schemeClr val="bg2">
                    <a:lumMod val="10000"/>
                  </a:schemeClr>
                </a:solidFill>
                <a:latin typeface="Arial" pitchFamily="34" charset="0"/>
                <a:cs typeface="Arial" pitchFamily="34" charset="0"/>
              </a:rPr>
              <a:t>/</a:t>
            </a:r>
            <a:r>
              <a:rPr lang="en-US" b="1" u="sng" dirty="0" smtClean="0">
                <a:solidFill>
                  <a:schemeClr val="bg2">
                    <a:lumMod val="10000"/>
                  </a:schemeClr>
                </a:solidFill>
                <a:latin typeface="Arial" pitchFamily="34" charset="0"/>
                <a:cs typeface="Arial" pitchFamily="34" charset="0"/>
              </a:rPr>
              <a:t>Unrighteous</a:t>
            </a:r>
            <a:r>
              <a:rPr lang="en-US" b="1" dirty="0" smtClean="0">
                <a:solidFill>
                  <a:schemeClr val="bg2">
                    <a:lumMod val="10000"/>
                  </a:schemeClr>
                </a:solidFill>
                <a:latin typeface="Arial" pitchFamily="34" charset="0"/>
                <a:cs typeface="Arial" pitchFamily="34" charset="0"/>
              </a:rPr>
              <a:t> Anger</a:t>
            </a:r>
            <a:endParaRPr lang="en-US" b="1" dirty="0">
              <a:solidFill>
                <a:schemeClr val="bg2">
                  <a:lumMod val="1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15" dur="1000" fill="hold"/>
                                        <p:tgtEl>
                                          <p:spTgt spid="4">
                                            <p:txEl>
                                              <p:pRg st="1" end="1"/>
                                            </p:txEl>
                                          </p:spTgt>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2" end="2"/>
                                            </p:txEl>
                                          </p:spTgt>
                                        </p:tgtEl>
                                        <p:attrNameLst>
                                          <p:attrName>ppt_x</p:attrName>
                                        </p:attrNameLst>
                                      </p:cBhvr>
                                      <p:tavLst>
                                        <p:tav tm="0">
                                          <p:val>
                                            <p:fltVal val="0.5"/>
                                          </p:val>
                                        </p:tav>
                                        <p:tav tm="100000">
                                          <p:val>
                                            <p:strVal val="#ppt_x"/>
                                          </p:val>
                                        </p:tav>
                                      </p:tavLst>
                                    </p:anim>
                                    <p:anim calcmode="lin" valueType="num">
                                      <p:cBhvr>
                                        <p:cTn id="21" dur="1000" fill="hold"/>
                                        <p:tgtEl>
                                          <p:spTgt spid="4">
                                            <p:txEl>
                                              <p:pRg st="2" end="2"/>
                                            </p:txEl>
                                          </p:spTgt>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3" end="3"/>
                                            </p:txEl>
                                          </p:spTgt>
                                        </p:tgtEl>
                                        <p:attrNameLst>
                                          <p:attrName>ppt_x</p:attrName>
                                        </p:attrNameLst>
                                      </p:cBhvr>
                                      <p:tavLst>
                                        <p:tav tm="0">
                                          <p:val>
                                            <p:fltVal val="0.5"/>
                                          </p:val>
                                        </p:tav>
                                        <p:tav tm="100000">
                                          <p:val>
                                            <p:strVal val="#ppt_x"/>
                                          </p:val>
                                        </p:tav>
                                      </p:tavLst>
                                    </p:anim>
                                    <p:anim calcmode="lin" valueType="num">
                                      <p:cBhvr>
                                        <p:cTn id="27" dur="1000" fill="hold"/>
                                        <p:tgtEl>
                                          <p:spTgt spid="4">
                                            <p:txEl>
                                              <p:pRg st="3" end="3"/>
                                            </p:txEl>
                                          </p:spTgt>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4" end="4"/>
                                            </p:txEl>
                                          </p:spTgt>
                                        </p:tgtEl>
                                        <p:attrNameLst>
                                          <p:attrName>ppt_x</p:attrName>
                                        </p:attrNameLst>
                                      </p:cBhvr>
                                      <p:tavLst>
                                        <p:tav tm="0">
                                          <p:val>
                                            <p:fltVal val="0.5"/>
                                          </p:val>
                                        </p:tav>
                                        <p:tav tm="100000">
                                          <p:val>
                                            <p:strVal val="#ppt_x"/>
                                          </p:val>
                                        </p:tav>
                                      </p:tavLst>
                                    </p:anim>
                                    <p:anim calcmode="lin" valueType="num">
                                      <p:cBhvr>
                                        <p:cTn id="33" dur="1000" fill="hold"/>
                                        <p:tgtEl>
                                          <p:spTgt spid="4">
                                            <p:txEl>
                                              <p:pRg st="4" end="4"/>
                                            </p:txEl>
                                          </p:spTgt>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5" end="5"/>
                                            </p:txEl>
                                          </p:spTgt>
                                        </p:tgtEl>
                                        <p:attrNameLst>
                                          <p:attrName>ppt_x</p:attrName>
                                        </p:attrNameLst>
                                      </p:cBhvr>
                                      <p:tavLst>
                                        <p:tav tm="0">
                                          <p:val>
                                            <p:fltVal val="0.5"/>
                                          </p:val>
                                        </p:tav>
                                        <p:tav tm="100000">
                                          <p:val>
                                            <p:strVal val="#ppt_x"/>
                                          </p:val>
                                        </p:tav>
                                      </p:tavLst>
                                    </p:anim>
                                    <p:anim calcmode="lin" valueType="num">
                                      <p:cBhvr>
                                        <p:cTn id="39" dur="1000" fill="hold"/>
                                        <p:tgtEl>
                                          <p:spTgt spid="4">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u="sng" dirty="0" smtClean="0">
                <a:solidFill>
                  <a:schemeClr val="bg2">
                    <a:lumMod val="10000"/>
                  </a:schemeClr>
                </a:solidFill>
                <a:latin typeface="Arial" pitchFamily="34" charset="0"/>
                <a:cs typeface="Arial" pitchFamily="34" charset="0"/>
              </a:rPr>
              <a:t>Unrighteous Anger</a:t>
            </a:r>
            <a:endParaRPr lang="en-US" b="1" u="sng" dirty="0">
              <a:solidFill>
                <a:schemeClr val="bg2">
                  <a:lumMod val="1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a:spcBef>
                <a:spcPts val="1200"/>
              </a:spcBef>
            </a:pPr>
            <a:r>
              <a:rPr lang="en-US" dirty="0" smtClean="0">
                <a:solidFill>
                  <a:schemeClr val="bg2">
                    <a:lumMod val="10000"/>
                  </a:schemeClr>
                </a:solidFill>
                <a:latin typeface="Arial Narrow" pitchFamily="34" charset="0"/>
                <a:cs typeface="Arial" pitchFamily="34" charset="0"/>
              </a:rPr>
              <a:t>Share and gather information</a:t>
            </a:r>
          </a:p>
          <a:p>
            <a:pPr lvl="1">
              <a:spcBef>
                <a:spcPts val="1200"/>
              </a:spcBef>
            </a:pPr>
            <a:r>
              <a:rPr lang="en-US" dirty="0" smtClean="0">
                <a:solidFill>
                  <a:srgbClr val="C00000"/>
                </a:solidFill>
                <a:latin typeface="Arial Narrow" pitchFamily="34" charset="0"/>
                <a:cs typeface="Arial" pitchFamily="34" charset="0"/>
              </a:rPr>
              <a:t>Do you feel </a:t>
            </a:r>
            <a:r>
              <a:rPr lang="en-US" b="1" u="sng" dirty="0" smtClean="0">
                <a:solidFill>
                  <a:srgbClr val="C00000"/>
                </a:solidFill>
                <a:latin typeface="Arial Narrow" pitchFamily="34" charset="0"/>
                <a:cs typeface="Arial" pitchFamily="34" charset="0"/>
              </a:rPr>
              <a:t>threatened</a:t>
            </a:r>
            <a:r>
              <a:rPr lang="en-US" dirty="0" smtClean="0">
                <a:solidFill>
                  <a:srgbClr val="C00000"/>
                </a:solidFill>
                <a:latin typeface="Arial Narrow" pitchFamily="34" charset="0"/>
                <a:cs typeface="Arial" pitchFamily="34" charset="0"/>
              </a:rPr>
              <a:t> like the Pharisees?</a:t>
            </a:r>
          </a:p>
          <a:p>
            <a:pPr lvl="1">
              <a:spcBef>
                <a:spcPts val="1200"/>
              </a:spcBef>
            </a:pPr>
            <a:r>
              <a:rPr lang="en-US" dirty="0" smtClean="0">
                <a:solidFill>
                  <a:srgbClr val="C00000"/>
                </a:solidFill>
                <a:latin typeface="Arial Narrow" pitchFamily="34" charset="0"/>
                <a:cs typeface="Arial" pitchFamily="34" charset="0"/>
              </a:rPr>
              <a:t>Do you feel </a:t>
            </a:r>
            <a:r>
              <a:rPr lang="en-US" b="1" u="sng" dirty="0" smtClean="0">
                <a:solidFill>
                  <a:srgbClr val="C00000"/>
                </a:solidFill>
                <a:latin typeface="Arial Narrow" pitchFamily="34" charset="0"/>
                <a:cs typeface="Arial" pitchFamily="34" charset="0"/>
              </a:rPr>
              <a:t>disappointed</a:t>
            </a:r>
            <a:r>
              <a:rPr lang="en-US" dirty="0" smtClean="0">
                <a:solidFill>
                  <a:srgbClr val="C00000"/>
                </a:solidFill>
                <a:latin typeface="Arial Narrow" pitchFamily="34" charset="0"/>
                <a:cs typeface="Arial" pitchFamily="34" charset="0"/>
              </a:rPr>
              <a:t> and </a:t>
            </a:r>
            <a:r>
              <a:rPr lang="en-US" b="1" u="sng" dirty="0" smtClean="0">
                <a:solidFill>
                  <a:srgbClr val="C00000"/>
                </a:solidFill>
                <a:latin typeface="Arial Narrow" pitchFamily="34" charset="0"/>
                <a:cs typeface="Arial" pitchFamily="34" charset="0"/>
              </a:rPr>
              <a:t>prideful</a:t>
            </a:r>
            <a:r>
              <a:rPr lang="en-US" dirty="0" smtClean="0">
                <a:solidFill>
                  <a:srgbClr val="C00000"/>
                </a:solidFill>
                <a:latin typeface="Arial Narrow" pitchFamily="34" charset="0"/>
                <a:cs typeface="Arial" pitchFamily="34" charset="0"/>
              </a:rPr>
              <a:t> as Jonah did?</a:t>
            </a:r>
          </a:p>
          <a:p>
            <a:pPr lvl="1">
              <a:spcBef>
                <a:spcPts val="1200"/>
              </a:spcBef>
            </a:pPr>
            <a:r>
              <a:rPr lang="en-US" dirty="0" smtClean="0">
                <a:solidFill>
                  <a:srgbClr val="C00000"/>
                </a:solidFill>
                <a:latin typeface="Arial Narrow" pitchFamily="34" charset="0"/>
                <a:cs typeface="Arial" pitchFamily="34" charset="0"/>
              </a:rPr>
              <a:t>Do you feel </a:t>
            </a:r>
            <a:r>
              <a:rPr lang="en-US" b="1" u="sng" dirty="0" smtClean="0">
                <a:solidFill>
                  <a:srgbClr val="C00000"/>
                </a:solidFill>
                <a:latin typeface="Arial Narrow" pitchFamily="34" charset="0"/>
                <a:cs typeface="Arial" pitchFamily="34" charset="0"/>
              </a:rPr>
              <a:t>unjustly treated</a:t>
            </a:r>
            <a:r>
              <a:rPr lang="en-US" b="1" dirty="0" smtClean="0">
                <a:solidFill>
                  <a:srgbClr val="C00000"/>
                </a:solidFill>
                <a:latin typeface="Arial Narrow" pitchFamily="34" charset="0"/>
                <a:cs typeface="Arial" pitchFamily="34" charset="0"/>
              </a:rPr>
              <a:t> </a:t>
            </a:r>
            <a:r>
              <a:rPr lang="en-US" dirty="0" smtClean="0">
                <a:solidFill>
                  <a:srgbClr val="C00000"/>
                </a:solidFill>
                <a:latin typeface="Arial Narrow" pitchFamily="34" charset="0"/>
                <a:cs typeface="Arial" pitchFamily="34" charset="0"/>
              </a:rPr>
              <a:t>as the older son did?</a:t>
            </a:r>
          </a:p>
          <a:p>
            <a:pPr>
              <a:spcBef>
                <a:spcPts val="1200"/>
              </a:spcBef>
            </a:pPr>
            <a:r>
              <a:rPr lang="en-US" dirty="0" smtClean="0">
                <a:solidFill>
                  <a:schemeClr val="bg2">
                    <a:lumMod val="10000"/>
                  </a:schemeClr>
                </a:solidFill>
                <a:latin typeface="Arial Narrow" pitchFamily="34" charset="0"/>
                <a:cs typeface="Arial" pitchFamily="34" charset="0"/>
              </a:rPr>
              <a:t>Listen and seek common understanding.</a:t>
            </a:r>
          </a:p>
          <a:p>
            <a:pPr lvl="1">
              <a:spcBef>
                <a:spcPts val="1200"/>
              </a:spcBef>
            </a:pPr>
            <a:r>
              <a:rPr lang="en-US" b="1" dirty="0" smtClean="0">
                <a:solidFill>
                  <a:srgbClr val="C00000"/>
                </a:solidFill>
                <a:latin typeface="Arial Narrow" pitchFamily="34" charset="0"/>
                <a:cs typeface="Arial" pitchFamily="34" charset="0"/>
              </a:rPr>
              <a:t>Luke 15:27-30</a:t>
            </a:r>
          </a:p>
          <a:p>
            <a:pPr>
              <a:spcBef>
                <a:spcPts val="1200"/>
              </a:spcBef>
            </a:pPr>
            <a:r>
              <a:rPr lang="en-US" dirty="0" smtClean="0">
                <a:solidFill>
                  <a:schemeClr val="bg2">
                    <a:lumMod val="10000"/>
                  </a:schemeClr>
                </a:solidFill>
                <a:latin typeface="Arial Narrow" pitchFamily="34" charset="0"/>
                <a:cs typeface="Arial" pitchFamily="34" charset="0"/>
              </a:rPr>
              <a:t>Promote positive change.</a:t>
            </a:r>
          </a:p>
          <a:p>
            <a:pPr lvl="1">
              <a:spcBef>
                <a:spcPts val="1200"/>
              </a:spcBef>
            </a:pPr>
            <a:r>
              <a:rPr lang="en-US" b="1" dirty="0" smtClean="0">
                <a:solidFill>
                  <a:srgbClr val="C00000"/>
                </a:solidFill>
                <a:latin typeface="Arial Narrow" pitchFamily="34" charset="0"/>
                <a:cs typeface="Arial" pitchFamily="34" charset="0"/>
              </a:rPr>
              <a:t>Luke 15:31,32</a:t>
            </a:r>
            <a:endParaRPr lang="en-US" b="1" dirty="0">
              <a:solidFill>
                <a:srgbClr val="C00000"/>
              </a:solidFill>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81000" y="1828800"/>
            <a:ext cx="8458200" cy="4800600"/>
          </a:xfrm>
          <a:prstGeom prst="round2DiagRect">
            <a:avLst/>
          </a:prstGeom>
          <a:solidFill>
            <a:srgbClr val="DDD9C3">
              <a:alpha val="80000"/>
            </a:srgbClr>
          </a:solidFill>
          <a:ln w="28575">
            <a:solidFill>
              <a:schemeClr val="bg2">
                <a:lumMod val="1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p:cNvSpPr/>
          <p:nvPr/>
        </p:nvSpPr>
        <p:spPr>
          <a:xfrm>
            <a:off x="0" y="152400"/>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rPr>
              <a:t>Forms of Sinful Anger</a:t>
            </a:r>
            <a:endParaRPr lang="en-US" sz="4400" b="1" spc="50" dirty="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endParaRPr>
          </a:p>
        </p:txBody>
      </p:sp>
      <p:sp>
        <p:nvSpPr>
          <p:cNvPr id="8" name="Rectangle 7"/>
          <p:cNvSpPr/>
          <p:nvPr/>
        </p:nvSpPr>
        <p:spPr>
          <a:xfrm>
            <a:off x="533400" y="2133600"/>
            <a:ext cx="8001000" cy="4031873"/>
          </a:xfrm>
          <a:prstGeom prst="rect">
            <a:avLst/>
          </a:prstGeom>
        </p:spPr>
        <p:txBody>
          <a:bodyPr wrap="square">
            <a:spAutoFit/>
          </a:bodyPr>
          <a:lstStyle/>
          <a:p>
            <a:pPr marL="457200" indent="-457200">
              <a:spcBef>
                <a:spcPts val="600"/>
              </a:spcBef>
              <a:spcAft>
                <a:spcPts val="600"/>
              </a:spcAft>
              <a:buClr>
                <a:schemeClr val="bg2">
                  <a:lumMod val="10000"/>
                </a:schemeClr>
              </a:buClr>
              <a:buFont typeface="Wingdings" pitchFamily="2" charset="2"/>
              <a:buChar char="Ø"/>
            </a:pP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a:t>
            </a:r>
            <a:r>
              <a:rPr lang="en-US" sz="2400" b="1" u="sng" dirty="0" smtClean="0">
                <a:solidFill>
                  <a:schemeClr val="bg2">
                    <a:lumMod val="25000"/>
                  </a:schemeClr>
                </a:solidFill>
                <a:latin typeface="Arial Narrow" pitchFamily="34" charset="0"/>
                <a:cs typeface="Arial" pitchFamily="34" charset="0"/>
              </a:rPr>
              <a:t>Bitterness</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 – </a:t>
            </a:r>
            <a:r>
              <a:rPr lang="en-US" sz="2400" b="1"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a spirit of resentment </a:t>
            </a:r>
          </a:p>
          <a:p>
            <a:pPr marL="457200" indent="-457200">
              <a:spcBef>
                <a:spcPts val="600"/>
              </a:spcBef>
              <a:spcAft>
                <a:spcPts val="600"/>
              </a:spcAft>
              <a:buClr>
                <a:schemeClr val="bg2">
                  <a:lumMod val="10000"/>
                </a:schemeClr>
              </a:buClr>
              <a:buFont typeface="Wingdings" pitchFamily="2" charset="2"/>
              <a:buChar char="Ø"/>
            </a:pP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a:t>
            </a:r>
            <a:r>
              <a:rPr lang="en-US" sz="2400" b="1" u="sng" dirty="0" smtClean="0">
                <a:solidFill>
                  <a:schemeClr val="bg2">
                    <a:lumMod val="25000"/>
                  </a:schemeClr>
                </a:solidFill>
                <a:latin typeface="Arial Narrow" pitchFamily="34" charset="0"/>
                <a:cs typeface="Arial" pitchFamily="34" charset="0"/>
              </a:rPr>
              <a:t>Wrath</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 - </a:t>
            </a:r>
            <a:r>
              <a:rPr lang="en-US" sz="2400" b="1"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a boiling agitated feeling</a:t>
            </a:r>
            <a:endPar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endParaRPr>
          </a:p>
          <a:p>
            <a:pPr marL="457200" indent="-457200">
              <a:spcBef>
                <a:spcPts val="600"/>
              </a:spcBef>
              <a:spcAft>
                <a:spcPts val="600"/>
              </a:spcAft>
              <a:buClr>
                <a:schemeClr val="bg2">
                  <a:lumMod val="10000"/>
                </a:schemeClr>
              </a:buClr>
              <a:buFont typeface="Wingdings" pitchFamily="2" charset="2"/>
              <a:buChar char="Ø"/>
            </a:pP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a:t>
            </a:r>
            <a:r>
              <a:rPr lang="en-US" sz="2400" b="1" u="sng" dirty="0" smtClean="0">
                <a:solidFill>
                  <a:schemeClr val="bg2">
                    <a:lumMod val="25000"/>
                  </a:schemeClr>
                </a:solidFill>
                <a:latin typeface="Arial Narrow" pitchFamily="34" charset="0"/>
                <a:cs typeface="Arial" pitchFamily="34" charset="0"/>
              </a:rPr>
              <a:t>Anger</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 - </a:t>
            </a:r>
            <a:r>
              <a:rPr lang="en-US" sz="2400" b="1"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seethes within a man and may break out in some word or action that attacks the person or character of the one against whom it expresses contempt</a:t>
            </a:r>
            <a:endPar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endParaRPr>
          </a:p>
          <a:p>
            <a:pPr marL="457200" indent="-457200">
              <a:spcBef>
                <a:spcPts val="600"/>
              </a:spcBef>
              <a:spcAft>
                <a:spcPts val="600"/>
              </a:spcAft>
              <a:buClr>
                <a:schemeClr val="bg2">
                  <a:lumMod val="10000"/>
                </a:schemeClr>
              </a:buClr>
              <a:buFont typeface="Wingdings" pitchFamily="2" charset="2"/>
              <a:buChar char="Ø"/>
            </a:pP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a:t>
            </a:r>
            <a:r>
              <a:rPr lang="en-US" sz="2400" b="1" u="sng" dirty="0" smtClean="0">
                <a:solidFill>
                  <a:schemeClr val="bg2">
                    <a:lumMod val="25000"/>
                  </a:schemeClr>
                </a:solidFill>
                <a:latin typeface="Arial Narrow" pitchFamily="34" charset="0"/>
                <a:cs typeface="Arial" pitchFamily="34" charset="0"/>
              </a:rPr>
              <a:t>Clamor</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 - </a:t>
            </a:r>
            <a:r>
              <a:rPr lang="en-US" sz="2400" b="1"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the outburst of noisy contentions. The original word meant to cry out.</a:t>
            </a:r>
          </a:p>
          <a:p>
            <a:pPr marL="457200" indent="-457200">
              <a:spcBef>
                <a:spcPts val="600"/>
              </a:spcBef>
              <a:spcAft>
                <a:spcPts val="600"/>
              </a:spcAft>
              <a:buClr>
                <a:schemeClr val="bg2">
                  <a:lumMod val="10000"/>
                </a:schemeClr>
              </a:buClr>
              <a:buFont typeface="Wingdings" pitchFamily="2" charset="2"/>
              <a:buChar char="Ø"/>
            </a:pP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a:t>
            </a:r>
            <a:r>
              <a:rPr lang="en-US" sz="2400" b="1" u="sng" dirty="0" smtClean="0">
                <a:solidFill>
                  <a:schemeClr val="bg2">
                    <a:lumMod val="25000"/>
                  </a:schemeClr>
                </a:solidFill>
                <a:latin typeface="Arial Narrow" pitchFamily="34" charset="0"/>
                <a:cs typeface="Arial" pitchFamily="34" charset="0"/>
              </a:rPr>
              <a:t>Slander</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 – </a:t>
            </a:r>
            <a:r>
              <a:rPr lang="en-US" sz="2400" b="1"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rPr>
              <a:t>railing or accusing another. Same word used to describe those who blaspheme God’s name.</a:t>
            </a:r>
            <a:endParaRPr lang="en-US" sz="2400" b="1" dirty="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a:off x="228600" y="1524000"/>
            <a:ext cx="8686800" cy="5076003"/>
          </a:xfrm>
          <a:prstGeom prst="rect">
            <a:avLst/>
          </a:prstGeom>
          <a:noFill/>
          <a:ln w="9525">
            <a:noFill/>
            <a:miter lim="800000"/>
            <a:headEnd/>
            <a:tailEnd/>
          </a:ln>
          <a:effectLst/>
        </p:spPr>
      </p:pic>
      <p:sp>
        <p:nvSpPr>
          <p:cNvPr id="12" name="TextBox 11"/>
          <p:cNvSpPr txBox="1"/>
          <p:nvPr/>
        </p:nvSpPr>
        <p:spPr>
          <a:xfrm>
            <a:off x="1524000" y="2468701"/>
            <a:ext cx="6019800" cy="2862322"/>
          </a:xfrm>
          <a:prstGeom prst="rect">
            <a:avLst/>
          </a:prstGeom>
          <a:noFill/>
        </p:spPr>
        <p:txBody>
          <a:bodyPr wrap="square" rtlCol="0">
            <a:spAutoFit/>
          </a:bodyPr>
          <a:lstStyle/>
          <a:p>
            <a:pPr algn="ctr"/>
            <a:r>
              <a:rPr lang="en-US" sz="3600" b="1" i="1" dirty="0" smtClean="0">
                <a:solidFill>
                  <a:schemeClr val="bg2">
                    <a:lumMod val="25000"/>
                  </a:schemeClr>
                </a:solidFill>
                <a:latin typeface="Arial" pitchFamily="34" charset="0"/>
                <a:cs typeface="Arial" pitchFamily="34" charset="0"/>
              </a:rPr>
              <a:t>“Do not hasten in your spirit to be angry, for anger rests in the bosom of fools.” </a:t>
            </a:r>
          </a:p>
          <a:p>
            <a:pPr algn="ctr"/>
            <a:r>
              <a:rPr lang="en-US" sz="3600" b="1" i="1" dirty="0" smtClean="0">
                <a:solidFill>
                  <a:schemeClr val="bg2">
                    <a:lumMod val="25000"/>
                  </a:schemeClr>
                </a:solidFill>
                <a:latin typeface="Arial" pitchFamily="34" charset="0"/>
                <a:cs typeface="Arial" pitchFamily="34" charset="0"/>
              </a:rPr>
              <a:t>(Ecclesiastes 7:9) </a:t>
            </a:r>
          </a:p>
        </p:txBody>
      </p:sp>
      <p:sp>
        <p:nvSpPr>
          <p:cNvPr id="6" name="Rectangle 5"/>
          <p:cNvSpPr/>
          <p:nvPr/>
        </p:nvSpPr>
        <p:spPr>
          <a:xfrm>
            <a:off x="0" y="297359"/>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2">
                    <a:lumMod val="75000"/>
                  </a:schemeClr>
                </a:solidFill>
                <a:effectLst>
                  <a:glow rad="228600">
                    <a:schemeClr val="accent6">
                      <a:satMod val="175000"/>
                      <a:alpha val="40000"/>
                    </a:schemeClr>
                  </a:glow>
                </a:effectLst>
                <a:latin typeface="Arial" pitchFamily="34" charset="0"/>
                <a:cs typeface="Arial" pitchFamily="34" charset="0"/>
              </a:rPr>
              <a:t>Letting Go 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a:off x="228600" y="1524000"/>
            <a:ext cx="8686800" cy="5076003"/>
          </a:xfrm>
          <a:prstGeom prst="rect">
            <a:avLst/>
          </a:prstGeom>
          <a:noFill/>
          <a:ln w="9525">
            <a:noFill/>
            <a:miter lim="800000"/>
            <a:headEnd/>
            <a:tailEnd/>
          </a:ln>
          <a:effectLst/>
        </p:spPr>
      </p:pic>
      <p:sp>
        <p:nvSpPr>
          <p:cNvPr id="12" name="TextBox 11"/>
          <p:cNvSpPr txBox="1"/>
          <p:nvPr/>
        </p:nvSpPr>
        <p:spPr>
          <a:xfrm>
            <a:off x="914400" y="2667000"/>
            <a:ext cx="7391400" cy="2308324"/>
          </a:xfrm>
          <a:prstGeom prst="rect">
            <a:avLst/>
          </a:prstGeom>
          <a:noFill/>
        </p:spPr>
        <p:txBody>
          <a:bodyPr wrap="square" rtlCol="0">
            <a:spAutoFit/>
          </a:bodyPr>
          <a:lstStyle/>
          <a:p>
            <a:pPr algn="ctr"/>
            <a:r>
              <a:rPr lang="en-US" sz="3600" b="1" i="1" dirty="0" smtClean="0">
                <a:solidFill>
                  <a:schemeClr val="bg2">
                    <a:lumMod val="25000"/>
                  </a:schemeClr>
                </a:solidFill>
                <a:latin typeface="Arial" pitchFamily="34" charset="0"/>
                <a:cs typeface="Arial" pitchFamily="34" charset="0"/>
              </a:rPr>
              <a:t>“A quick tempered man acts foolishly, and a man of evil devices is hated.”               (Proverbs 14:17)</a:t>
            </a:r>
            <a:endParaRPr lang="en-US" sz="3600" b="1" i="1" dirty="0">
              <a:solidFill>
                <a:schemeClr val="bg2">
                  <a:lumMod val="25000"/>
                </a:schemeClr>
              </a:solidFill>
              <a:latin typeface="Arial" pitchFamily="34" charset="0"/>
              <a:cs typeface="Arial" pitchFamily="34" charset="0"/>
            </a:endParaRPr>
          </a:p>
        </p:txBody>
      </p:sp>
      <p:sp>
        <p:nvSpPr>
          <p:cNvPr id="5" name="Rectangle 4"/>
          <p:cNvSpPr/>
          <p:nvPr/>
        </p:nvSpPr>
        <p:spPr>
          <a:xfrm>
            <a:off x="0" y="297359"/>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2">
                    <a:lumMod val="75000"/>
                  </a:schemeClr>
                </a:solidFill>
                <a:effectLst>
                  <a:glow rad="228600">
                    <a:schemeClr val="accent6">
                      <a:satMod val="175000"/>
                      <a:alpha val="40000"/>
                    </a:schemeClr>
                  </a:glow>
                </a:effectLst>
                <a:latin typeface="Arial" pitchFamily="34" charset="0"/>
                <a:cs typeface="Arial" pitchFamily="34" charset="0"/>
              </a:rPr>
              <a:t>Letting Go 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a:off x="228600" y="1524000"/>
            <a:ext cx="8686800" cy="5076003"/>
          </a:xfrm>
          <a:prstGeom prst="rect">
            <a:avLst/>
          </a:prstGeom>
          <a:noFill/>
          <a:ln w="9525">
            <a:noFill/>
            <a:miter lim="800000"/>
            <a:headEnd/>
            <a:tailEnd/>
          </a:ln>
          <a:effectLst/>
        </p:spPr>
      </p:pic>
      <p:sp>
        <p:nvSpPr>
          <p:cNvPr id="12" name="TextBox 11"/>
          <p:cNvSpPr txBox="1"/>
          <p:nvPr/>
        </p:nvSpPr>
        <p:spPr>
          <a:xfrm>
            <a:off x="1524000" y="2667000"/>
            <a:ext cx="6019800" cy="2308324"/>
          </a:xfrm>
          <a:prstGeom prst="rect">
            <a:avLst/>
          </a:prstGeom>
          <a:noFill/>
        </p:spPr>
        <p:txBody>
          <a:bodyPr wrap="square" rtlCol="0">
            <a:spAutoFit/>
          </a:bodyPr>
          <a:lstStyle/>
          <a:p>
            <a:pPr algn="ctr"/>
            <a:r>
              <a:rPr lang="en-US" sz="3600" b="1" i="1" dirty="0" smtClean="0">
                <a:solidFill>
                  <a:schemeClr val="bg2">
                    <a:lumMod val="25000"/>
                  </a:schemeClr>
                </a:solidFill>
                <a:latin typeface="Arial" pitchFamily="34" charset="0"/>
                <a:cs typeface="Arial" pitchFamily="34" charset="0"/>
              </a:rPr>
              <a:t>“A gentle answer turns away wrath, but a harsh word stirs up anger.”   (Proverbs 15:1)</a:t>
            </a:r>
            <a:endParaRPr lang="en-US" sz="3600" b="1" i="1" dirty="0">
              <a:solidFill>
                <a:schemeClr val="bg2">
                  <a:lumMod val="25000"/>
                </a:schemeClr>
              </a:solidFill>
              <a:latin typeface="Arial" pitchFamily="34" charset="0"/>
              <a:cs typeface="Arial" pitchFamily="34" charset="0"/>
            </a:endParaRPr>
          </a:p>
        </p:txBody>
      </p:sp>
      <p:sp>
        <p:nvSpPr>
          <p:cNvPr id="5" name="Rectangle 4"/>
          <p:cNvSpPr/>
          <p:nvPr/>
        </p:nvSpPr>
        <p:spPr>
          <a:xfrm>
            <a:off x="0" y="297359"/>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2">
                    <a:lumMod val="75000"/>
                  </a:schemeClr>
                </a:solidFill>
                <a:effectLst>
                  <a:glow rad="228600">
                    <a:schemeClr val="accent6">
                      <a:satMod val="175000"/>
                      <a:alpha val="40000"/>
                    </a:schemeClr>
                  </a:glow>
                </a:effectLst>
                <a:latin typeface="Arial" pitchFamily="34" charset="0"/>
                <a:cs typeface="Arial" pitchFamily="34" charset="0"/>
              </a:rPr>
              <a:t>Letting Go 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a:off x="228600" y="1524000"/>
            <a:ext cx="8686800" cy="5076003"/>
          </a:xfrm>
          <a:prstGeom prst="rect">
            <a:avLst/>
          </a:prstGeom>
          <a:noFill/>
          <a:ln w="9525">
            <a:noFill/>
            <a:miter lim="800000"/>
            <a:headEnd/>
            <a:tailEnd/>
          </a:ln>
          <a:effectLst/>
        </p:spPr>
      </p:pic>
      <p:sp>
        <p:nvSpPr>
          <p:cNvPr id="12" name="TextBox 11"/>
          <p:cNvSpPr txBox="1"/>
          <p:nvPr/>
        </p:nvSpPr>
        <p:spPr>
          <a:xfrm>
            <a:off x="1524000" y="2667000"/>
            <a:ext cx="6019800" cy="2862322"/>
          </a:xfrm>
          <a:prstGeom prst="rect">
            <a:avLst/>
          </a:prstGeom>
          <a:noFill/>
        </p:spPr>
        <p:txBody>
          <a:bodyPr wrap="square" rtlCol="0">
            <a:spAutoFit/>
          </a:bodyPr>
          <a:lstStyle/>
          <a:p>
            <a:pPr algn="ctr"/>
            <a:r>
              <a:rPr lang="en-US" sz="3600" b="1" i="1" dirty="0" smtClean="0">
                <a:solidFill>
                  <a:schemeClr val="bg2">
                    <a:lumMod val="25000"/>
                  </a:schemeClr>
                </a:solidFill>
                <a:latin typeface="Arial" pitchFamily="34" charset="0"/>
                <a:cs typeface="Arial" pitchFamily="34" charset="0"/>
              </a:rPr>
              <a:t>“A wrathful man stirs up strife, but he who is slow to anger allays contention.”                (Proverbs 15:18)</a:t>
            </a:r>
            <a:endParaRPr lang="en-US" sz="3600" b="1" i="1" dirty="0">
              <a:solidFill>
                <a:schemeClr val="bg2">
                  <a:lumMod val="25000"/>
                </a:schemeClr>
              </a:solidFill>
              <a:latin typeface="Arial" pitchFamily="34" charset="0"/>
              <a:cs typeface="Arial" pitchFamily="34" charset="0"/>
            </a:endParaRPr>
          </a:p>
        </p:txBody>
      </p:sp>
      <p:sp>
        <p:nvSpPr>
          <p:cNvPr id="5" name="Rectangle 4"/>
          <p:cNvSpPr/>
          <p:nvPr/>
        </p:nvSpPr>
        <p:spPr>
          <a:xfrm>
            <a:off x="0" y="297359"/>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2">
                    <a:lumMod val="75000"/>
                  </a:schemeClr>
                </a:solidFill>
                <a:effectLst>
                  <a:glow rad="228600">
                    <a:schemeClr val="accent6">
                      <a:satMod val="175000"/>
                      <a:alpha val="40000"/>
                    </a:schemeClr>
                  </a:glow>
                </a:effectLst>
                <a:latin typeface="Arial" pitchFamily="34" charset="0"/>
                <a:cs typeface="Arial" pitchFamily="34" charset="0"/>
              </a:rPr>
              <a:t>Letting Go 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a:off x="228600" y="1524000"/>
            <a:ext cx="8686800" cy="5076003"/>
          </a:xfrm>
          <a:prstGeom prst="rect">
            <a:avLst/>
          </a:prstGeom>
          <a:noFill/>
          <a:ln w="9525">
            <a:noFill/>
            <a:miter lim="800000"/>
            <a:headEnd/>
            <a:tailEnd/>
          </a:ln>
          <a:effectLst/>
        </p:spPr>
      </p:pic>
      <p:sp>
        <p:nvSpPr>
          <p:cNvPr id="12" name="TextBox 11"/>
          <p:cNvSpPr txBox="1"/>
          <p:nvPr/>
        </p:nvSpPr>
        <p:spPr>
          <a:xfrm>
            <a:off x="1600200" y="2471678"/>
            <a:ext cx="6019800" cy="2862322"/>
          </a:xfrm>
          <a:prstGeom prst="rect">
            <a:avLst/>
          </a:prstGeom>
          <a:noFill/>
        </p:spPr>
        <p:txBody>
          <a:bodyPr wrap="square" rtlCol="0">
            <a:spAutoFit/>
          </a:bodyPr>
          <a:lstStyle/>
          <a:p>
            <a:pPr algn="ctr"/>
            <a:r>
              <a:rPr lang="en-US" sz="3600" b="1" i="1" dirty="0" smtClean="0">
                <a:solidFill>
                  <a:schemeClr val="bg2">
                    <a:lumMod val="25000"/>
                  </a:schemeClr>
                </a:solidFill>
                <a:latin typeface="Arial" pitchFamily="34" charset="0"/>
                <a:cs typeface="Arial" pitchFamily="34" charset="0"/>
              </a:rPr>
              <a:t>“He who is slow to anger is better than the mighty, and he who rules his spirit than he who takes a city.”                (Proverbs 16:32)</a:t>
            </a:r>
            <a:endParaRPr lang="en-US" sz="3600" b="1" i="1" dirty="0">
              <a:solidFill>
                <a:schemeClr val="bg2">
                  <a:lumMod val="25000"/>
                </a:schemeClr>
              </a:solidFill>
              <a:latin typeface="Arial" pitchFamily="34" charset="0"/>
              <a:cs typeface="Arial" pitchFamily="34" charset="0"/>
            </a:endParaRPr>
          </a:p>
        </p:txBody>
      </p:sp>
      <p:sp>
        <p:nvSpPr>
          <p:cNvPr id="5" name="Rectangle 4"/>
          <p:cNvSpPr/>
          <p:nvPr/>
        </p:nvSpPr>
        <p:spPr>
          <a:xfrm>
            <a:off x="0" y="297359"/>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2">
                    <a:lumMod val="75000"/>
                  </a:schemeClr>
                </a:solidFill>
                <a:effectLst>
                  <a:glow rad="228600">
                    <a:schemeClr val="accent6">
                      <a:satMod val="175000"/>
                      <a:alpha val="40000"/>
                    </a:schemeClr>
                  </a:glow>
                </a:effectLst>
                <a:latin typeface="Arial" pitchFamily="34" charset="0"/>
                <a:cs typeface="Arial" pitchFamily="34" charset="0"/>
              </a:rPr>
              <a:t>Letting Go 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latin typeface="Arial" charset="0"/>
                <a:ea typeface="ＭＳ Ｐゴシック" pitchFamily="-112" charset="-128"/>
                <a:cs typeface="Arial" charset="0"/>
              </a:rPr>
              <a:t>Anger</a:t>
            </a:r>
          </a:p>
        </p:txBody>
      </p:sp>
      <p:sp>
        <p:nvSpPr>
          <p:cNvPr id="2051" name="Subtitle 2"/>
          <p:cNvSpPr>
            <a:spLocks noGrp="1"/>
          </p:cNvSpPr>
          <p:nvPr>
            <p:ph type="subTitle" idx="1"/>
          </p:nvPr>
        </p:nvSpPr>
        <p:spPr/>
        <p:txBody>
          <a:bodyPr/>
          <a:lstStyle/>
          <a:p>
            <a:pPr eaLnBrk="1" hangingPunct="1"/>
            <a:endParaRPr lang="en-US" dirty="0" smtClean="0">
              <a:solidFill>
                <a:srgbClr val="898989"/>
              </a:solidFill>
              <a:latin typeface="Arial" charset="0"/>
              <a:ea typeface="ＭＳ Ｐゴシック" pitchFamily="-112" charset="-128"/>
              <a:cs typeface="Arial" charset="0"/>
            </a:endParaRPr>
          </a:p>
        </p:txBody>
      </p:sp>
      <p:pic>
        <p:nvPicPr>
          <p:cNvPr id="2052" name="Picture 4" descr="ANGER copy.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a:off x="228600" y="1524000"/>
            <a:ext cx="8686800" cy="5076003"/>
          </a:xfrm>
          <a:prstGeom prst="rect">
            <a:avLst/>
          </a:prstGeom>
          <a:noFill/>
          <a:ln w="9525">
            <a:noFill/>
            <a:miter lim="800000"/>
            <a:headEnd/>
            <a:tailEnd/>
          </a:ln>
          <a:effectLst/>
        </p:spPr>
      </p:pic>
      <p:sp>
        <p:nvSpPr>
          <p:cNvPr id="12" name="TextBox 11"/>
          <p:cNvSpPr txBox="1"/>
          <p:nvPr/>
        </p:nvSpPr>
        <p:spPr>
          <a:xfrm>
            <a:off x="1600200" y="2222480"/>
            <a:ext cx="6019800" cy="3416320"/>
          </a:xfrm>
          <a:prstGeom prst="rect">
            <a:avLst/>
          </a:prstGeom>
          <a:noFill/>
        </p:spPr>
        <p:txBody>
          <a:bodyPr wrap="square" rtlCol="0">
            <a:spAutoFit/>
          </a:bodyPr>
          <a:lstStyle/>
          <a:p>
            <a:pPr algn="ctr"/>
            <a:r>
              <a:rPr lang="en-US" sz="3600" b="1" i="1" dirty="0" smtClean="0">
                <a:solidFill>
                  <a:schemeClr val="bg2">
                    <a:lumMod val="25000"/>
                  </a:schemeClr>
                </a:solidFill>
                <a:latin typeface="Arial" pitchFamily="34" charset="0"/>
                <a:cs typeface="Arial" pitchFamily="34" charset="0"/>
              </a:rPr>
              <a:t>“Make no friendship with an angry man, and with a furious man do not go, lest you learn his ways and set a snare for your soul.” (Proverbs 22:24,25)</a:t>
            </a:r>
            <a:endParaRPr lang="en-US" sz="3600" b="1" i="1" dirty="0">
              <a:solidFill>
                <a:schemeClr val="bg2">
                  <a:lumMod val="25000"/>
                </a:schemeClr>
              </a:solidFill>
              <a:latin typeface="Arial" pitchFamily="34" charset="0"/>
              <a:cs typeface="Arial" pitchFamily="34" charset="0"/>
            </a:endParaRPr>
          </a:p>
        </p:txBody>
      </p:sp>
      <p:sp>
        <p:nvSpPr>
          <p:cNvPr id="5" name="Rectangle 4"/>
          <p:cNvSpPr/>
          <p:nvPr/>
        </p:nvSpPr>
        <p:spPr>
          <a:xfrm>
            <a:off x="0" y="297359"/>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2">
                    <a:lumMod val="75000"/>
                  </a:schemeClr>
                </a:solidFill>
                <a:effectLst>
                  <a:glow rad="228600">
                    <a:schemeClr val="accent6">
                      <a:satMod val="175000"/>
                      <a:alpha val="40000"/>
                    </a:schemeClr>
                  </a:glow>
                </a:effectLst>
                <a:latin typeface="Arial" pitchFamily="34" charset="0"/>
                <a:cs typeface="Arial" pitchFamily="34" charset="0"/>
              </a:rPr>
              <a:t>Letting Go 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81000" y="1219200"/>
            <a:ext cx="8458200" cy="5410200"/>
          </a:xfrm>
          <a:prstGeom prst="round2DiagRect">
            <a:avLst/>
          </a:prstGeom>
          <a:solidFill>
            <a:srgbClr val="DDD9C3">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7"/>
          <p:cNvSpPr/>
          <p:nvPr/>
        </p:nvSpPr>
        <p:spPr>
          <a:xfrm>
            <a:off x="0" y="228600"/>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rPr>
              <a:t>Causes of Sinful Anger</a:t>
            </a:r>
            <a:endParaRPr lang="en-US" sz="4400" b="1" spc="50" dirty="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endParaRPr>
          </a:p>
        </p:txBody>
      </p:sp>
      <p:sp>
        <p:nvSpPr>
          <p:cNvPr id="10" name="Rectangle 9"/>
          <p:cNvSpPr/>
          <p:nvPr/>
        </p:nvSpPr>
        <p:spPr>
          <a:xfrm>
            <a:off x="533400" y="1532959"/>
            <a:ext cx="8229600" cy="4909036"/>
          </a:xfrm>
          <a:prstGeom prst="rect">
            <a:avLst/>
          </a:prstGeom>
        </p:spPr>
        <p:txBody>
          <a:bodyPr wrap="square">
            <a:spAutoFit/>
          </a:bodyPr>
          <a:lstStyle/>
          <a:p>
            <a:pPr marL="457200" indent="-457200">
              <a:spcAft>
                <a:spcPts val="600"/>
              </a:spcAft>
              <a:buClr>
                <a:schemeClr val="bg2">
                  <a:lumMod val="25000"/>
                </a:schemeClr>
              </a:buClr>
              <a:buFont typeface="Wingdings" pitchFamily="2" charset="2"/>
              <a:buChar char="Ø"/>
            </a:pPr>
            <a:r>
              <a:rPr lang="en-US" sz="2800" b="1" u="sng" dirty="0" smtClean="0">
                <a:solidFill>
                  <a:schemeClr val="bg2">
                    <a:lumMod val="25000"/>
                  </a:schemeClr>
                </a:solidFill>
                <a:latin typeface="Arial" pitchFamily="34" charset="0"/>
                <a:cs typeface="Arial" pitchFamily="34" charset="0"/>
              </a:rPr>
              <a:t>Not getting our way</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Some people grow angry when they lose control of a situation. </a:t>
            </a:r>
          </a:p>
          <a:p>
            <a:pPr marL="457200" indent="-457200">
              <a:spcAft>
                <a:spcPts val="600"/>
              </a:spcAft>
              <a:buClr>
                <a:schemeClr val="bg2">
                  <a:lumMod val="25000"/>
                </a:schemeClr>
              </a:buClr>
              <a:buFont typeface="Wingdings" pitchFamily="2" charset="2"/>
              <a:buChar char="Ø"/>
            </a:pPr>
            <a:r>
              <a:rPr lang="en-US" sz="2800" b="1" u="sng" dirty="0" smtClean="0">
                <a:solidFill>
                  <a:schemeClr val="bg2">
                    <a:lumMod val="25000"/>
                  </a:schemeClr>
                </a:solidFill>
                <a:latin typeface="Arial" pitchFamily="34" charset="0"/>
                <a:cs typeface="Arial" pitchFamily="34" charset="0"/>
              </a:rPr>
              <a:t>Feeling rejected</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Being excluded, overlooked, or mistreated</a:t>
            </a:r>
          </a:p>
          <a:p>
            <a:pPr marL="457200" indent="-457200">
              <a:spcAft>
                <a:spcPts val="600"/>
              </a:spcAft>
              <a:buClr>
                <a:schemeClr val="bg2">
                  <a:lumMod val="25000"/>
                </a:schemeClr>
              </a:buClr>
              <a:buFont typeface="Wingdings" pitchFamily="2" charset="2"/>
              <a:buChar char="Ø"/>
            </a:pPr>
            <a:r>
              <a:rPr lang="en-US" sz="2800" b="1" u="sng" dirty="0" smtClean="0">
                <a:solidFill>
                  <a:schemeClr val="bg2">
                    <a:lumMod val="25000"/>
                  </a:schemeClr>
                </a:solidFill>
                <a:latin typeface="Arial" pitchFamily="34" charset="0"/>
                <a:cs typeface="Arial" pitchFamily="34" charset="0"/>
              </a:rPr>
              <a:t>Loss</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Losing what we cherish, or simply fearing that loss </a:t>
            </a:r>
          </a:p>
          <a:p>
            <a:pPr marL="457200" indent="-457200">
              <a:spcAft>
                <a:spcPts val="600"/>
              </a:spcAft>
              <a:buClr>
                <a:schemeClr val="bg2">
                  <a:lumMod val="25000"/>
                </a:schemeClr>
              </a:buClr>
              <a:buFont typeface="Wingdings" pitchFamily="2" charset="2"/>
              <a:buChar char="Ø"/>
            </a:pPr>
            <a:r>
              <a:rPr lang="en-US" sz="2800" b="1" u="sng" dirty="0" smtClean="0">
                <a:solidFill>
                  <a:schemeClr val="bg2">
                    <a:lumMod val="25000"/>
                  </a:schemeClr>
                </a:solidFill>
                <a:latin typeface="Arial" pitchFamily="34" charset="0"/>
                <a:cs typeface="Arial" pitchFamily="34" charset="0"/>
              </a:rPr>
              <a:t>Disappointment</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Unmet expectations </a:t>
            </a:r>
          </a:p>
          <a:p>
            <a:pPr marL="457200" indent="-457200">
              <a:spcAft>
                <a:spcPts val="600"/>
              </a:spcAft>
              <a:buClr>
                <a:schemeClr val="bg2">
                  <a:lumMod val="25000"/>
                </a:schemeClr>
              </a:buClr>
              <a:buFont typeface="Wingdings" pitchFamily="2" charset="2"/>
              <a:buChar char="Ø"/>
            </a:pPr>
            <a:r>
              <a:rPr lang="en-US" sz="2800" b="1" u="sng" dirty="0" smtClean="0">
                <a:solidFill>
                  <a:schemeClr val="bg2">
                    <a:lumMod val="25000"/>
                  </a:schemeClr>
                </a:solidFill>
                <a:latin typeface="Arial" pitchFamily="34" charset="0"/>
                <a:cs typeface="Arial" pitchFamily="34" charset="0"/>
              </a:rPr>
              <a:t>Injustice</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When we are mistreated, we can become hateful, vengeful, or bitter.</a:t>
            </a:r>
          </a:p>
          <a:p>
            <a:pPr marL="457200" indent="-457200">
              <a:spcAft>
                <a:spcPts val="600"/>
              </a:spcAft>
              <a:buClr>
                <a:schemeClr val="bg2">
                  <a:lumMod val="25000"/>
                </a:schemeClr>
              </a:buClr>
              <a:buFont typeface="Wingdings" pitchFamily="2" charset="2"/>
              <a:buChar char="Ø"/>
            </a:pPr>
            <a:r>
              <a:rPr lang="en-US" sz="2800" b="1" u="sng" dirty="0" smtClean="0">
                <a:solidFill>
                  <a:schemeClr val="bg2">
                    <a:lumMod val="25000"/>
                  </a:schemeClr>
                </a:solidFill>
                <a:latin typeface="Arial" pitchFamily="34" charset="0"/>
                <a:cs typeface="Arial" pitchFamily="34" charset="0"/>
              </a:rPr>
              <a:t>Feeling inadequate</a:t>
            </a:r>
            <a:r>
              <a:rPr lang="en-US" sz="2400" dirty="0" smtClean="0">
                <a:solidFill>
                  <a:schemeClr val="bg2">
                    <a:lumMod val="25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Comparing our lives to the lives of others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52400" y="1066800"/>
            <a:ext cx="8839200" cy="5562600"/>
          </a:xfrm>
          <a:prstGeom prst="round2DiagRect">
            <a:avLst/>
          </a:prstGeom>
          <a:solidFill>
            <a:srgbClr val="DDD9C3">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Arial" pitchFamily="34" charset="0"/>
              <a:cs typeface="Arial" pitchFamily="34" charset="0"/>
            </a:endParaRPr>
          </a:p>
        </p:txBody>
      </p:sp>
      <p:sp>
        <p:nvSpPr>
          <p:cNvPr id="8" name="Rectangle 7"/>
          <p:cNvSpPr/>
          <p:nvPr/>
        </p:nvSpPr>
        <p:spPr>
          <a:xfrm>
            <a:off x="0" y="228600"/>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rPr>
              <a:t>Effects of Sinful Anger</a:t>
            </a:r>
            <a:endParaRPr lang="en-US" sz="4400" b="1" spc="50" dirty="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endParaRPr>
          </a:p>
        </p:txBody>
      </p:sp>
      <p:sp>
        <p:nvSpPr>
          <p:cNvPr id="10" name="Rectangle 9"/>
          <p:cNvSpPr/>
          <p:nvPr/>
        </p:nvSpPr>
        <p:spPr>
          <a:xfrm>
            <a:off x="228600" y="1311563"/>
            <a:ext cx="8686800" cy="4862870"/>
          </a:xfrm>
          <a:prstGeom prst="rect">
            <a:avLst/>
          </a:prstGeom>
        </p:spPr>
        <p:txBody>
          <a:bodyPr wrap="square">
            <a:spAutoFit/>
          </a:bodyPr>
          <a:lstStyle/>
          <a:p>
            <a:pPr marL="457200" indent="-457200">
              <a:spcBef>
                <a:spcPts val="600"/>
              </a:spcBef>
              <a:spcAft>
                <a:spcPts val="600"/>
              </a:spcAft>
              <a:buClr>
                <a:schemeClr val="bg2">
                  <a:lumMod val="25000"/>
                </a:schemeClr>
              </a:buClr>
              <a:buFont typeface="Wingdings" pitchFamily="2" charset="2"/>
              <a:buChar char="Ø"/>
            </a:pPr>
            <a:r>
              <a:rPr lang="en-US" sz="2800" b="1" dirty="0" smtClean="0">
                <a:solidFill>
                  <a:schemeClr val="bg2">
                    <a:lumMod val="25000"/>
                  </a:schemeClr>
                </a:solidFill>
                <a:latin typeface="Arial Narrow" pitchFamily="34" charset="0"/>
              </a:rPr>
              <a:t>The physical effects of anger are both immediate and long-term</a:t>
            </a:r>
            <a:r>
              <a:rPr lang="en-US" sz="28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rPr>
              <a:t>. </a:t>
            </a:r>
            <a:r>
              <a:rPr lang="en-US" sz="2800" dirty="0" smtClean="0">
                <a:solidFill>
                  <a:schemeClr val="bg2">
                    <a:lumMod val="25000"/>
                  </a:schemeClr>
                </a:solidFill>
                <a:latin typeface="Arial Narrow" pitchFamily="34" charset="0"/>
              </a:rPr>
              <a:t>It’s </a:t>
            </a:r>
            <a:r>
              <a:rPr lang="en-US" sz="2800" dirty="0">
                <a:solidFill>
                  <a:schemeClr val="bg2">
                    <a:lumMod val="25000"/>
                  </a:schemeClr>
                </a:solidFill>
                <a:latin typeface="Arial Narrow" pitchFamily="34" charset="0"/>
              </a:rPr>
              <a:t>devastating to the body to carry bitterness, </a:t>
            </a:r>
            <a:r>
              <a:rPr lang="en-US" sz="2800" dirty="0" smtClean="0">
                <a:solidFill>
                  <a:schemeClr val="bg2">
                    <a:lumMod val="25000"/>
                  </a:schemeClr>
                </a:solidFill>
                <a:latin typeface="Arial Narrow" pitchFamily="34" charset="0"/>
              </a:rPr>
              <a:t>hatred, </a:t>
            </a:r>
            <a:r>
              <a:rPr lang="en-US" sz="2800" dirty="0">
                <a:solidFill>
                  <a:schemeClr val="bg2">
                    <a:lumMod val="25000"/>
                  </a:schemeClr>
                </a:solidFill>
                <a:latin typeface="Arial Narrow" pitchFamily="34" charset="0"/>
              </a:rPr>
              <a:t>and an unforgiving spirit.</a:t>
            </a:r>
          </a:p>
          <a:p>
            <a:pPr marL="457200" indent="-457200">
              <a:spcBef>
                <a:spcPts val="600"/>
              </a:spcBef>
              <a:spcAft>
                <a:spcPts val="600"/>
              </a:spcAft>
              <a:buClr>
                <a:schemeClr val="bg2">
                  <a:lumMod val="25000"/>
                </a:schemeClr>
              </a:buClr>
              <a:buFont typeface="Wingdings" pitchFamily="2" charset="2"/>
              <a:buChar char="Ø"/>
            </a:pPr>
            <a:r>
              <a:rPr lang="en-US" sz="2800" b="1" dirty="0" smtClean="0">
                <a:solidFill>
                  <a:schemeClr val="bg2">
                    <a:lumMod val="25000"/>
                  </a:schemeClr>
                </a:solidFill>
                <a:latin typeface="Arial Narrow" pitchFamily="34" charset="0"/>
              </a:rPr>
              <a:t>Destroys relationships </a:t>
            </a:r>
            <a:r>
              <a:rPr lang="en-US" sz="28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rPr>
              <a:t>– </a:t>
            </a:r>
            <a:r>
              <a:rPr lang="en-US" sz="2800" dirty="0">
                <a:solidFill>
                  <a:schemeClr val="bg2">
                    <a:lumMod val="25000"/>
                  </a:schemeClr>
                </a:solidFill>
                <a:latin typeface="Arial Narrow" pitchFamily="34" charset="0"/>
              </a:rPr>
              <a:t>families, friendships, churches, businesses, communities, etc.</a:t>
            </a:r>
          </a:p>
          <a:p>
            <a:pPr marL="457200" indent="-457200">
              <a:spcBef>
                <a:spcPts val="600"/>
              </a:spcBef>
              <a:spcAft>
                <a:spcPts val="600"/>
              </a:spcAft>
              <a:buClr>
                <a:schemeClr val="bg2">
                  <a:lumMod val="25000"/>
                </a:schemeClr>
              </a:buClr>
              <a:buFont typeface="Wingdings" pitchFamily="2" charset="2"/>
              <a:buChar char="Ø"/>
            </a:pPr>
            <a:r>
              <a:rPr lang="en-US" sz="2800" b="1" dirty="0" smtClean="0">
                <a:solidFill>
                  <a:schemeClr val="bg2">
                    <a:lumMod val="25000"/>
                  </a:schemeClr>
                </a:solidFill>
                <a:latin typeface="Arial Narrow" pitchFamily="34" charset="0"/>
              </a:rPr>
              <a:t>Passive aggression </a:t>
            </a:r>
            <a:r>
              <a:rPr lang="en-US" sz="2800" dirty="0" smtClean="0">
                <a:solidFill>
                  <a:schemeClr val="bg2">
                    <a:lumMod val="25000"/>
                  </a:schemeClr>
                </a:solidFill>
                <a:latin typeface="Arial Narrow" pitchFamily="34" charset="0"/>
              </a:rPr>
              <a:t>occurs when we’re angry about something but express our negative feelings in indirect or passive ways </a:t>
            </a:r>
            <a:r>
              <a:rPr lang="en-US" sz="2800" dirty="0">
                <a:solidFill>
                  <a:schemeClr val="bg2">
                    <a:lumMod val="25000"/>
                  </a:schemeClr>
                </a:solidFill>
                <a:latin typeface="Arial Narrow" pitchFamily="34" charset="0"/>
              </a:rPr>
              <a:t>(e.g</a:t>
            </a:r>
            <a:r>
              <a:rPr lang="en-US" sz="2800" dirty="0" smtClean="0">
                <a:solidFill>
                  <a:schemeClr val="bg2">
                    <a:lumMod val="25000"/>
                  </a:schemeClr>
                </a:solidFill>
                <a:latin typeface="Arial Narrow" pitchFamily="34" charset="0"/>
              </a:rPr>
              <a:t>., </a:t>
            </a:r>
            <a:r>
              <a:rPr lang="en-US" sz="2800" dirty="0">
                <a:solidFill>
                  <a:schemeClr val="bg2">
                    <a:lumMod val="25000"/>
                  </a:schemeClr>
                </a:solidFill>
                <a:latin typeface="Arial Narrow" pitchFamily="34" charset="0"/>
              </a:rPr>
              <a:t>sulking, </a:t>
            </a:r>
            <a:r>
              <a:rPr lang="en-US" sz="2800" dirty="0" smtClean="0">
                <a:solidFill>
                  <a:schemeClr val="bg2">
                    <a:lumMod val="25000"/>
                  </a:schemeClr>
                </a:solidFill>
                <a:latin typeface="Arial Narrow" pitchFamily="34" charset="0"/>
              </a:rPr>
              <a:t>not communicating).</a:t>
            </a:r>
            <a:endParaRPr lang="en-US" sz="2800" dirty="0">
              <a:solidFill>
                <a:schemeClr val="bg2">
                  <a:lumMod val="25000"/>
                </a:schemeClr>
              </a:solidFill>
              <a:latin typeface="Arial Narrow" pitchFamily="34" charset="0"/>
            </a:endParaRPr>
          </a:p>
          <a:p>
            <a:pPr marL="457200" indent="-457200">
              <a:spcBef>
                <a:spcPts val="600"/>
              </a:spcBef>
              <a:spcAft>
                <a:spcPts val="600"/>
              </a:spcAft>
              <a:buClr>
                <a:schemeClr val="bg2">
                  <a:lumMod val="25000"/>
                </a:schemeClr>
              </a:buClr>
              <a:buFont typeface="Wingdings" pitchFamily="2" charset="2"/>
              <a:buChar char="Ø"/>
            </a:pPr>
            <a:r>
              <a:rPr lang="en-US" sz="2800" b="1" dirty="0" smtClean="0">
                <a:solidFill>
                  <a:schemeClr val="bg2">
                    <a:lumMod val="25000"/>
                  </a:schemeClr>
                </a:solidFill>
                <a:latin typeface="Arial Narrow" pitchFamily="34" charset="0"/>
              </a:rPr>
              <a:t>Depression can be chemical</a:t>
            </a:r>
            <a:r>
              <a:rPr lang="en-US" sz="2800" dirty="0" smtClean="0">
                <a:solidFill>
                  <a:schemeClr val="bg2">
                    <a:lumMod val="25000"/>
                  </a:schemeClr>
                </a:solidFill>
                <a:effectLst>
                  <a:outerShdw blurRad="60007" dist="310007" dir="7680000" sy="30000" kx="1300200" algn="ctr" rotWithShape="0">
                    <a:prstClr val="black">
                      <a:alpha val="32000"/>
                    </a:prstClr>
                  </a:outerShdw>
                </a:effectLst>
                <a:latin typeface="Arial Narrow" pitchFamily="34" charset="0"/>
              </a:rPr>
              <a:t>, </a:t>
            </a:r>
            <a:r>
              <a:rPr lang="en-US" sz="2800" dirty="0" smtClean="0">
                <a:solidFill>
                  <a:schemeClr val="bg2">
                    <a:lumMod val="25000"/>
                  </a:schemeClr>
                </a:solidFill>
                <a:latin typeface="Arial Narrow" pitchFamily="34" charset="0"/>
              </a:rPr>
              <a:t>but  it’s often the result of unresolved conflict in a person’s heart.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52400" y="1066800"/>
            <a:ext cx="8839200" cy="5562600"/>
          </a:xfrm>
          <a:prstGeom prst="round2DiagRect">
            <a:avLst/>
          </a:prstGeom>
          <a:solidFill>
            <a:srgbClr val="DDD9C3">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Arial Narrow" pitchFamily="34" charset="0"/>
            </a:endParaRPr>
          </a:p>
        </p:txBody>
      </p:sp>
      <p:sp>
        <p:nvSpPr>
          <p:cNvPr id="8" name="Rectangle 7"/>
          <p:cNvSpPr/>
          <p:nvPr/>
        </p:nvSpPr>
        <p:spPr>
          <a:xfrm>
            <a:off x="0" y="228600"/>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accent2">
                    <a:lumMod val="75000"/>
                  </a:schemeClr>
                </a:solidFill>
                <a:effectLst>
                  <a:glow rad="228600">
                    <a:schemeClr val="accent2">
                      <a:satMod val="175000"/>
                      <a:alpha val="40000"/>
                    </a:schemeClr>
                  </a:glow>
                </a:effectLst>
                <a:latin typeface="Arial" pitchFamily="34" charset="0"/>
                <a:cs typeface="Arial" pitchFamily="34" charset="0"/>
              </a:rPr>
              <a:t>Consequences of Sinful Anger</a:t>
            </a:r>
            <a:endParaRPr lang="en-US" sz="4400" b="1" spc="50" dirty="0">
              <a:ln w="11430"/>
              <a:solidFill>
                <a:schemeClr val="accent2">
                  <a:lumMod val="75000"/>
                </a:schemeClr>
              </a:solidFill>
              <a:effectLst>
                <a:glow rad="228600">
                  <a:schemeClr val="accent2">
                    <a:satMod val="175000"/>
                    <a:alpha val="40000"/>
                  </a:schemeClr>
                </a:glow>
              </a:effectLst>
              <a:latin typeface="Arial" pitchFamily="34" charset="0"/>
              <a:cs typeface="Arial" pitchFamily="34" charset="0"/>
            </a:endParaRPr>
          </a:p>
        </p:txBody>
      </p:sp>
      <p:sp>
        <p:nvSpPr>
          <p:cNvPr id="10" name="Rectangle 9"/>
          <p:cNvSpPr/>
          <p:nvPr/>
        </p:nvSpPr>
        <p:spPr>
          <a:xfrm>
            <a:off x="304800" y="1257955"/>
            <a:ext cx="8686800" cy="5016758"/>
          </a:xfrm>
          <a:prstGeom prst="rect">
            <a:avLst/>
          </a:prstGeom>
        </p:spPr>
        <p:txBody>
          <a:bodyPr wrap="square">
            <a:spAutoFit/>
          </a:bodyPr>
          <a:lstStyle/>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Broken relationship with God </a:t>
            </a:r>
            <a:r>
              <a:rPr lang="en-US" sz="2800" dirty="0" smtClean="0">
                <a:solidFill>
                  <a:schemeClr val="accent2">
                    <a:lumMod val="75000"/>
                  </a:schemeClr>
                </a:solidFill>
                <a:latin typeface="Arial Narrow" pitchFamily="34" charset="0"/>
              </a:rPr>
              <a:t>(</a:t>
            </a:r>
            <a:r>
              <a:rPr lang="en-US" sz="2800" b="1" dirty="0" smtClean="0">
                <a:solidFill>
                  <a:schemeClr val="accent2">
                    <a:lumMod val="75000"/>
                  </a:schemeClr>
                </a:solidFill>
                <a:latin typeface="Arial Narrow" pitchFamily="34" charset="0"/>
              </a:rPr>
              <a:t>Matthew 5:23, 24</a:t>
            </a:r>
            <a:r>
              <a:rPr lang="en-US" sz="2800" dirty="0" smtClean="0">
                <a:solidFill>
                  <a:schemeClr val="accent2">
                    <a:lumMod val="75000"/>
                  </a:schemeClr>
                </a:solidFill>
                <a:latin typeface="Arial Narrow" pitchFamily="34" charset="0"/>
              </a:rPr>
              <a:t>).</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Broken relationships with others </a:t>
            </a:r>
            <a:r>
              <a:rPr lang="en-US" sz="2800" dirty="0" smtClean="0">
                <a:solidFill>
                  <a:schemeClr val="accent2">
                    <a:lumMod val="75000"/>
                  </a:schemeClr>
                </a:solidFill>
                <a:latin typeface="Arial Narrow" pitchFamily="34" charset="0"/>
              </a:rPr>
              <a:t>(</a:t>
            </a:r>
            <a:r>
              <a:rPr lang="en-US" sz="2800" b="1" dirty="0" smtClean="0">
                <a:solidFill>
                  <a:schemeClr val="accent2">
                    <a:lumMod val="75000"/>
                  </a:schemeClr>
                </a:solidFill>
                <a:latin typeface="Arial Narrow" pitchFamily="34" charset="0"/>
              </a:rPr>
              <a:t>Ephesians 4:29</a:t>
            </a:r>
            <a:r>
              <a:rPr lang="en-US" sz="2800" dirty="0" smtClean="0">
                <a:solidFill>
                  <a:schemeClr val="accent2">
                    <a:lumMod val="75000"/>
                  </a:schemeClr>
                </a:solidFill>
                <a:latin typeface="Arial Narrow" pitchFamily="34" charset="0"/>
              </a:rPr>
              <a:t>).</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Absence of peace </a:t>
            </a:r>
            <a:r>
              <a:rPr lang="en-US" sz="2800" dirty="0" smtClean="0">
                <a:solidFill>
                  <a:schemeClr val="accent2">
                    <a:lumMod val="75000"/>
                  </a:schemeClr>
                </a:solidFill>
                <a:latin typeface="Arial Narrow" pitchFamily="34" charset="0"/>
              </a:rPr>
              <a:t>(</a:t>
            </a:r>
            <a:r>
              <a:rPr lang="en-US" sz="2800" b="1" dirty="0" smtClean="0">
                <a:solidFill>
                  <a:schemeClr val="accent2">
                    <a:lumMod val="75000"/>
                  </a:schemeClr>
                </a:solidFill>
                <a:latin typeface="Arial Narrow" pitchFamily="34" charset="0"/>
              </a:rPr>
              <a:t>Hebrews 12:14-15</a:t>
            </a:r>
            <a:r>
              <a:rPr lang="en-US" sz="2800" dirty="0" smtClean="0">
                <a:solidFill>
                  <a:schemeClr val="accent2">
                    <a:lumMod val="75000"/>
                  </a:schemeClr>
                </a:solidFill>
                <a:latin typeface="Arial Narrow" pitchFamily="34" charset="0"/>
              </a:rPr>
              <a:t>).</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Critical spirit </a:t>
            </a:r>
            <a:r>
              <a:rPr lang="en-US" sz="2800" dirty="0" smtClean="0">
                <a:solidFill>
                  <a:schemeClr val="accent2">
                    <a:lumMod val="75000"/>
                  </a:schemeClr>
                </a:solidFill>
                <a:latin typeface="Arial Narrow" pitchFamily="34" charset="0"/>
              </a:rPr>
              <a:t>(</a:t>
            </a:r>
            <a:r>
              <a:rPr lang="en-US" sz="2800" b="1" dirty="0" smtClean="0">
                <a:solidFill>
                  <a:schemeClr val="accent2">
                    <a:lumMod val="75000"/>
                  </a:schemeClr>
                </a:solidFill>
                <a:latin typeface="Arial Narrow" pitchFamily="34" charset="0"/>
              </a:rPr>
              <a:t>Matthew 7:1-5</a:t>
            </a:r>
            <a:r>
              <a:rPr lang="en-US" sz="2800" dirty="0" smtClean="0">
                <a:solidFill>
                  <a:schemeClr val="accent2">
                    <a:lumMod val="75000"/>
                  </a:schemeClr>
                </a:solidFill>
                <a:latin typeface="Arial Narrow" pitchFamily="34" charset="0"/>
              </a:rPr>
              <a:t>).</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Emotional isolation </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Frustration and anxiety  </a:t>
            </a:r>
            <a:br>
              <a:rPr lang="en-US" sz="2800" dirty="0" smtClean="0">
                <a:solidFill>
                  <a:schemeClr val="bg2">
                    <a:lumMod val="25000"/>
                  </a:schemeClr>
                </a:solidFill>
                <a:latin typeface="Arial Narrow" pitchFamily="34" charset="0"/>
              </a:rPr>
            </a:br>
            <a:r>
              <a:rPr lang="en-US" sz="2800" dirty="0" smtClean="0">
                <a:solidFill>
                  <a:schemeClr val="accent2">
                    <a:lumMod val="75000"/>
                  </a:schemeClr>
                </a:solidFill>
                <a:latin typeface="Arial Narrow" pitchFamily="34" charset="0"/>
              </a:rPr>
              <a:t>(</a:t>
            </a:r>
            <a:r>
              <a:rPr lang="en-US" sz="2800" b="1" dirty="0" smtClean="0">
                <a:solidFill>
                  <a:schemeClr val="accent2">
                    <a:lumMod val="75000"/>
                  </a:schemeClr>
                </a:solidFill>
                <a:latin typeface="Arial Narrow" pitchFamily="34" charset="0"/>
              </a:rPr>
              <a:t>Philippians 4:5</a:t>
            </a:r>
            <a:r>
              <a:rPr lang="en-US" sz="2800" dirty="0" smtClean="0">
                <a:solidFill>
                  <a:schemeClr val="accent2">
                    <a:lumMod val="75000"/>
                  </a:schemeClr>
                </a:solidFill>
                <a:latin typeface="Arial Narrow" pitchFamily="34" charset="0"/>
              </a:rPr>
              <a:t>).</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Obstructionism – oppose everything</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Loss of enthusiasm</a:t>
            </a:r>
          </a:p>
          <a:p>
            <a:pPr marL="465138" indent="-465138">
              <a:spcAft>
                <a:spcPts val="600"/>
              </a:spcAft>
              <a:buClr>
                <a:schemeClr val="bg2">
                  <a:lumMod val="25000"/>
                </a:schemeClr>
              </a:buClr>
              <a:buFont typeface="Wingdings" pitchFamily="2" charset="2"/>
              <a:buChar char="Ø"/>
            </a:pPr>
            <a:r>
              <a:rPr lang="en-US" sz="2800" dirty="0" smtClean="0">
                <a:solidFill>
                  <a:schemeClr val="bg2">
                    <a:lumMod val="25000"/>
                  </a:schemeClr>
                </a:solidFill>
                <a:latin typeface="Arial Narrow" pitchFamily="34" charset="0"/>
              </a:rPr>
              <a:t>Lack of focus</a:t>
            </a:r>
          </a:p>
        </p:txBody>
      </p:sp>
      <p:sp>
        <p:nvSpPr>
          <p:cNvPr id="9" name="TextBox 8"/>
          <p:cNvSpPr txBox="1"/>
          <p:nvPr/>
        </p:nvSpPr>
        <p:spPr>
          <a:xfrm>
            <a:off x="5715000" y="2895600"/>
            <a:ext cx="3124200" cy="3108543"/>
          </a:xfrm>
          <a:prstGeom prst="rect">
            <a:avLst/>
          </a:prstGeom>
          <a:solidFill>
            <a:schemeClr val="bg2">
              <a:alpha val="80000"/>
            </a:schemeClr>
          </a:solidFill>
          <a:ln w="28575">
            <a:solidFill>
              <a:schemeClr val="accent2">
                <a:lumMod val="75000"/>
              </a:schemeClr>
            </a:solidFill>
          </a:ln>
        </p:spPr>
        <p:txBody>
          <a:bodyPr wrap="square" rtlCol="0">
            <a:spAutoFit/>
          </a:bodyPr>
          <a:lstStyle/>
          <a:p>
            <a:pPr algn="ctr"/>
            <a:r>
              <a:rPr lang="en-US" sz="2800" b="1" dirty="0" smtClean="0">
                <a:solidFill>
                  <a:schemeClr val="accent2">
                    <a:lumMod val="75000"/>
                  </a:schemeClr>
                </a:solidFill>
                <a:latin typeface="Arial" pitchFamily="34" charset="0"/>
                <a:cs typeface="Arial" pitchFamily="34" charset="0"/>
              </a:rPr>
              <a:t>Grieves God’s heart</a:t>
            </a:r>
          </a:p>
          <a:p>
            <a:pPr algn="ctr"/>
            <a:endParaRPr lang="en-US" sz="2800" b="1" dirty="0">
              <a:solidFill>
                <a:schemeClr val="accent2">
                  <a:lumMod val="75000"/>
                </a:schemeClr>
              </a:solidFill>
              <a:latin typeface="Arial" pitchFamily="34" charset="0"/>
              <a:cs typeface="Arial" pitchFamily="34" charset="0"/>
            </a:endParaRPr>
          </a:p>
          <a:p>
            <a:pPr algn="ctr"/>
            <a:r>
              <a:rPr lang="en-US" sz="2800" b="1" dirty="0" smtClean="0">
                <a:solidFill>
                  <a:schemeClr val="accent2">
                    <a:lumMod val="75000"/>
                  </a:schemeClr>
                </a:solidFill>
                <a:latin typeface="Arial" pitchFamily="34" charset="0"/>
                <a:cs typeface="Arial" pitchFamily="34" charset="0"/>
              </a:rPr>
              <a:t>Hinders His work</a:t>
            </a:r>
          </a:p>
          <a:p>
            <a:pPr algn="ctr"/>
            <a:endParaRPr lang="en-US" sz="2800" b="1" dirty="0">
              <a:solidFill>
                <a:schemeClr val="accent2">
                  <a:lumMod val="75000"/>
                </a:schemeClr>
              </a:solidFill>
              <a:latin typeface="Arial" pitchFamily="34" charset="0"/>
              <a:cs typeface="Arial" pitchFamily="34" charset="0"/>
            </a:endParaRPr>
          </a:p>
          <a:p>
            <a:pPr algn="ctr"/>
            <a:r>
              <a:rPr lang="en-US" sz="2800" b="1" dirty="0" smtClean="0">
                <a:solidFill>
                  <a:schemeClr val="accent2">
                    <a:lumMod val="75000"/>
                  </a:schemeClr>
                </a:solidFill>
                <a:latin typeface="Arial" pitchFamily="34" charset="0"/>
                <a:cs typeface="Arial" pitchFamily="34" charset="0"/>
              </a:rPr>
              <a:t>Prevents His blessing</a:t>
            </a:r>
            <a:endParaRPr lang="en-US" sz="2800" b="1" dirty="0">
              <a:solidFill>
                <a:schemeClr val="accent2">
                  <a:lumMod val="75000"/>
                </a:schemeClr>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blinds(horizontal)">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blinds(horizontal)">
                                      <p:cBhvr>
                                        <p:cTn id="47" dur="50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528"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55" dur="1000" fill="hold"/>
                                        <p:tgtEl>
                                          <p:spTgt spid="9">
                                            <p:txEl>
                                              <p:pRg st="0" end="0"/>
                                            </p:txEl>
                                          </p:spTgt>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 calcmode="lin" valueType="num">
                                      <p:cBhvr>
                                        <p:cTn id="58"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59"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60" dur="1000" fill="hold"/>
                                        <p:tgtEl>
                                          <p:spTgt spid="9">
                                            <p:txEl>
                                              <p:pRg st="2" end="2"/>
                                            </p:txEl>
                                          </p:spTgt>
                                        </p:tgtEl>
                                        <p:attrNameLst>
                                          <p:attrName>ppt_x</p:attrName>
                                        </p:attrNameLst>
                                      </p:cBhvr>
                                      <p:tavLst>
                                        <p:tav tm="0">
                                          <p:val>
                                            <p:fltVal val="0.5"/>
                                          </p:val>
                                        </p:tav>
                                        <p:tav tm="100000">
                                          <p:val>
                                            <p:strVal val="#ppt_x"/>
                                          </p:val>
                                        </p:tav>
                                      </p:tavLst>
                                    </p:anim>
                                    <p:anim calcmode="lin" valueType="num">
                                      <p:cBhvr>
                                        <p:cTn id="61" dur="1000" fill="hold"/>
                                        <p:tgtEl>
                                          <p:spTgt spid="9">
                                            <p:txEl>
                                              <p:pRg st="2" end="2"/>
                                            </p:txEl>
                                          </p:spTgt>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0"/>
                                  </p:stCondLst>
                                  <p:childTnLst>
                                    <p:set>
                                      <p:cBhvr>
                                        <p:cTn id="63" dur="1" fill="hold">
                                          <p:stCondLst>
                                            <p:cond delay="0"/>
                                          </p:stCondLst>
                                        </p:cTn>
                                        <p:tgtEl>
                                          <p:spTgt spid="9">
                                            <p:txEl>
                                              <p:pRg st="4" end="4"/>
                                            </p:txEl>
                                          </p:spTgt>
                                        </p:tgtEl>
                                        <p:attrNameLst>
                                          <p:attrName>style.visibility</p:attrName>
                                        </p:attrNameLst>
                                      </p:cBhvr>
                                      <p:to>
                                        <p:strVal val="visible"/>
                                      </p:to>
                                    </p:set>
                                    <p:anim calcmode="lin" valueType="num">
                                      <p:cBhvr>
                                        <p:cTn id="64"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65"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66" dur="1000" fill="hold"/>
                                        <p:tgtEl>
                                          <p:spTgt spid="9">
                                            <p:txEl>
                                              <p:pRg st="4" end="4"/>
                                            </p:txEl>
                                          </p:spTgt>
                                        </p:tgtEl>
                                        <p:attrNameLst>
                                          <p:attrName>ppt_x</p:attrName>
                                        </p:attrNameLst>
                                      </p:cBhvr>
                                      <p:tavLst>
                                        <p:tav tm="0">
                                          <p:val>
                                            <p:fltVal val="0.5"/>
                                          </p:val>
                                        </p:tav>
                                        <p:tav tm="100000">
                                          <p:val>
                                            <p:strVal val="#ppt_x"/>
                                          </p:val>
                                        </p:tav>
                                      </p:tavLst>
                                    </p:anim>
                                    <p:anim calcmode="lin" valueType="num">
                                      <p:cBhvr>
                                        <p:cTn id="67" dur="1000" fill="hold"/>
                                        <p:tgtEl>
                                          <p:spTgt spid="9">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429000" y="1905000"/>
            <a:ext cx="5410200" cy="4724400"/>
          </a:xfrm>
          <a:prstGeom prst="round2DiagRect">
            <a:avLst/>
          </a:prstGeom>
          <a:solidFill>
            <a:srgbClr val="EEECE1">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p:cNvSpPr/>
          <p:nvPr/>
        </p:nvSpPr>
        <p:spPr>
          <a:xfrm>
            <a:off x="228600" y="228600"/>
            <a:ext cx="86106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rPr>
              <a:t>Three-Fold Textual Warning </a:t>
            </a:r>
          </a:p>
        </p:txBody>
      </p:sp>
      <p:sp>
        <p:nvSpPr>
          <p:cNvPr id="9" name="Rectangle 8"/>
          <p:cNvSpPr/>
          <p:nvPr/>
        </p:nvSpPr>
        <p:spPr>
          <a:xfrm>
            <a:off x="3581400" y="2362200"/>
            <a:ext cx="4953000" cy="4093428"/>
          </a:xfrm>
          <a:prstGeom prst="rect">
            <a:avLst/>
          </a:prstGeom>
        </p:spPr>
        <p:txBody>
          <a:bodyPr wrap="square">
            <a:spAutoFit/>
          </a:bodyPr>
          <a:lstStyle/>
          <a:p>
            <a:pPr marL="465138" indent="-465138">
              <a:spcBef>
                <a:spcPts val="1200"/>
              </a:spcBef>
              <a:buClr>
                <a:schemeClr val="tx1"/>
              </a:buClr>
              <a:buFont typeface="Wingdings" pitchFamily="2" charset="2"/>
              <a:buChar char="Ø"/>
            </a:pPr>
            <a:r>
              <a:rPr lang="en-US" sz="2400" i="1" dirty="0" smtClean="0">
                <a:latin typeface="Arial" pitchFamily="34" charset="0"/>
                <a:cs typeface="Arial" pitchFamily="34" charset="0"/>
              </a:rPr>
              <a:t>“</a:t>
            </a:r>
            <a:r>
              <a:rPr lang="en-US" sz="2400" b="1" i="1" u="sng" dirty="0" smtClean="0">
                <a:latin typeface="Arial" pitchFamily="34" charset="0"/>
                <a:cs typeface="Arial" pitchFamily="34" charset="0"/>
              </a:rPr>
              <a:t>Be angry and sin not</a:t>
            </a:r>
            <a:r>
              <a:rPr lang="en-US" sz="2400" i="1" dirty="0" smtClean="0">
                <a:latin typeface="Arial" pitchFamily="34" charset="0"/>
                <a:cs typeface="Arial" pitchFamily="34" charset="0"/>
              </a:rPr>
              <a:t>”</a:t>
            </a:r>
            <a:r>
              <a:rPr lang="en-US" sz="2400" dirty="0" smtClean="0">
                <a:latin typeface="Arial" pitchFamily="34" charset="0"/>
                <a:cs typeface="Arial" pitchFamily="34" charset="0"/>
              </a:rPr>
              <a:t> – Be sure your anger is justified and controlled. </a:t>
            </a:r>
          </a:p>
          <a:p>
            <a:pPr marL="465138" indent="-465138">
              <a:spcBef>
                <a:spcPts val="1200"/>
              </a:spcBef>
              <a:buClr>
                <a:schemeClr val="tx1"/>
              </a:buClr>
              <a:buFont typeface="Wingdings" pitchFamily="2" charset="2"/>
              <a:buChar char="Ø"/>
            </a:pPr>
            <a:r>
              <a:rPr lang="en-US" sz="2400" i="1" dirty="0" smtClean="0">
                <a:latin typeface="Arial" pitchFamily="34" charset="0"/>
                <a:cs typeface="Arial" pitchFamily="34" charset="0"/>
              </a:rPr>
              <a:t>“</a:t>
            </a:r>
            <a:r>
              <a:rPr lang="en-US" sz="2400" b="1" i="1" u="sng" dirty="0" smtClean="0">
                <a:latin typeface="Arial" pitchFamily="34" charset="0"/>
                <a:cs typeface="Arial" pitchFamily="34" charset="0"/>
              </a:rPr>
              <a:t>Do not let the sun go down on your wrath</a:t>
            </a:r>
            <a:r>
              <a:rPr lang="en-US" sz="2400" dirty="0" smtClean="0">
                <a:latin typeface="Arial" pitchFamily="34" charset="0"/>
                <a:cs typeface="Arial" pitchFamily="34" charset="0"/>
              </a:rPr>
              <a:t>” – Do not internalize your anger.</a:t>
            </a:r>
          </a:p>
          <a:p>
            <a:pPr marL="465138" indent="-465138">
              <a:spcBef>
                <a:spcPts val="1200"/>
              </a:spcBef>
              <a:buClr>
                <a:schemeClr val="tx1"/>
              </a:buClr>
              <a:buFont typeface="Wingdings" pitchFamily="2" charset="2"/>
              <a:buChar char="Ø"/>
            </a:pPr>
            <a:r>
              <a:rPr lang="en-US" sz="2400" i="1" dirty="0" smtClean="0">
                <a:latin typeface="Arial" pitchFamily="34" charset="0"/>
                <a:cs typeface="Arial" pitchFamily="34" charset="0"/>
              </a:rPr>
              <a:t>“</a:t>
            </a:r>
            <a:r>
              <a:rPr lang="en-US" sz="2400" b="1" i="1" u="sng" dirty="0" smtClean="0">
                <a:latin typeface="Arial" pitchFamily="34" charset="0"/>
                <a:cs typeface="Arial" pitchFamily="34" charset="0"/>
              </a:rPr>
              <a:t>Do not give the devil an opportunity</a:t>
            </a:r>
            <a:r>
              <a:rPr lang="en-US" sz="2400" i="1" dirty="0" smtClean="0">
                <a:latin typeface="Arial" pitchFamily="34" charset="0"/>
                <a:cs typeface="Arial" pitchFamily="34" charset="0"/>
              </a:rPr>
              <a:t>”</a:t>
            </a:r>
            <a:r>
              <a:rPr lang="en-US" sz="2400" dirty="0" smtClean="0">
                <a:latin typeface="Arial" pitchFamily="34" charset="0"/>
                <a:cs typeface="Arial" pitchFamily="34" charset="0"/>
              </a:rPr>
              <a:t> – He is looking for an open door to lead you into sin.</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3505200"/>
            <a:ext cx="3771900" cy="3352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429000" y="1219200"/>
            <a:ext cx="5410200" cy="5410200"/>
          </a:xfrm>
          <a:prstGeom prst="round2DiagRect">
            <a:avLst/>
          </a:prstGeom>
          <a:solidFill>
            <a:srgbClr val="EEECE1">
              <a:alpha val="7882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p:cNvSpPr/>
          <p:nvPr/>
        </p:nvSpPr>
        <p:spPr>
          <a:xfrm>
            <a:off x="228600" y="228600"/>
            <a:ext cx="86106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rPr>
              <a:t>How to Handle Your Anger</a:t>
            </a:r>
            <a:endParaRPr lang="en-US" sz="4400" b="1" spc="50" dirty="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endParaRPr>
          </a:p>
        </p:txBody>
      </p:sp>
      <p:sp>
        <p:nvSpPr>
          <p:cNvPr id="9" name="Rectangle 8"/>
          <p:cNvSpPr/>
          <p:nvPr/>
        </p:nvSpPr>
        <p:spPr>
          <a:xfrm>
            <a:off x="3581400" y="1371600"/>
            <a:ext cx="5105400" cy="5139869"/>
          </a:xfrm>
          <a:prstGeom prst="rect">
            <a:avLst/>
          </a:prstGeom>
        </p:spPr>
        <p:txBody>
          <a:bodyPr wrap="square">
            <a:spAutoFit/>
          </a:bodyPr>
          <a:lstStyle/>
          <a:p>
            <a:pPr marL="465138" indent="-465138">
              <a:spcBef>
                <a:spcPts val="600"/>
              </a:spcBef>
              <a:spcAft>
                <a:spcPts val="600"/>
              </a:spcAft>
              <a:buClr>
                <a:schemeClr val="tx1"/>
              </a:buClr>
              <a:buFont typeface="Wingdings" pitchFamily="2" charset="2"/>
              <a:buChar char="Ø"/>
            </a:pPr>
            <a:r>
              <a:rPr lang="en-US" sz="2400" b="1" dirty="0" smtClean="0">
                <a:latin typeface="Arial" pitchFamily="34" charset="0"/>
                <a:cs typeface="Arial" pitchFamily="34" charset="0"/>
              </a:rPr>
              <a:t>Own up to your anger</a:t>
            </a:r>
            <a:r>
              <a:rPr lang="en-US" sz="2400" dirty="0" smtClean="0">
                <a:latin typeface="Arial" pitchFamily="34" charset="0"/>
                <a:cs typeface="Arial" pitchFamily="34" charset="0"/>
              </a:rPr>
              <a:t>.</a:t>
            </a:r>
          </a:p>
          <a:p>
            <a:pPr marL="465138" indent="-465138">
              <a:spcBef>
                <a:spcPts val="600"/>
              </a:spcBef>
              <a:spcAft>
                <a:spcPts val="600"/>
              </a:spcAft>
              <a:buClr>
                <a:schemeClr val="tx1"/>
              </a:buClr>
              <a:buFont typeface="Wingdings" pitchFamily="2" charset="2"/>
              <a:buChar char="Ø"/>
            </a:pPr>
            <a:r>
              <a:rPr lang="en-US" sz="2400" b="1" dirty="0" smtClean="0">
                <a:latin typeface="Arial" pitchFamily="34" charset="0"/>
                <a:cs typeface="Arial" pitchFamily="34" charset="0"/>
              </a:rPr>
              <a:t>Identify the anger’s source </a:t>
            </a:r>
            <a:r>
              <a:rPr lang="en-US" sz="2400" dirty="0" smtClean="0">
                <a:latin typeface="Arial" pitchFamily="34" charset="0"/>
                <a:cs typeface="Arial" pitchFamily="34" charset="0"/>
              </a:rPr>
              <a:t>- </a:t>
            </a:r>
            <a:r>
              <a:rPr lang="en-US" sz="2400" dirty="0">
                <a:latin typeface="Arial" pitchFamily="34" charset="0"/>
                <a:cs typeface="Arial" pitchFamily="34" charset="0"/>
              </a:rPr>
              <a:t>don’t misdirect your response.</a:t>
            </a:r>
          </a:p>
          <a:p>
            <a:pPr marL="465138" indent="-465138">
              <a:spcBef>
                <a:spcPts val="600"/>
              </a:spcBef>
              <a:spcAft>
                <a:spcPts val="600"/>
              </a:spcAft>
              <a:buClr>
                <a:schemeClr val="tx1"/>
              </a:buClr>
              <a:buFont typeface="Wingdings" pitchFamily="2" charset="2"/>
              <a:buChar char="Ø"/>
            </a:pPr>
            <a:r>
              <a:rPr lang="en-US" sz="2400" b="1" dirty="0" smtClean="0">
                <a:latin typeface="Arial" pitchFamily="34" charset="0"/>
                <a:cs typeface="Arial" pitchFamily="34" charset="0"/>
              </a:rPr>
              <a:t>Deal correctly and quickly with anger </a:t>
            </a:r>
            <a:r>
              <a:rPr lang="en-US" sz="2400" dirty="0" smtClean="0">
                <a:latin typeface="Arial" pitchFamily="34" charset="0"/>
                <a:cs typeface="Arial" pitchFamily="34" charset="0"/>
              </a:rPr>
              <a:t>– </a:t>
            </a:r>
            <a:r>
              <a:rPr lang="en-US" sz="2400" dirty="0">
                <a:latin typeface="Arial" pitchFamily="34" charset="0"/>
                <a:cs typeface="Arial" pitchFamily="34" charset="0"/>
              </a:rPr>
              <a:t>do NOT blow up or let it simmer.</a:t>
            </a:r>
          </a:p>
          <a:p>
            <a:pPr marL="465138" indent="-465138">
              <a:spcBef>
                <a:spcPts val="600"/>
              </a:spcBef>
              <a:spcAft>
                <a:spcPts val="600"/>
              </a:spcAft>
              <a:buClr>
                <a:schemeClr val="tx1"/>
              </a:buClr>
              <a:buFont typeface="Wingdings" pitchFamily="2" charset="2"/>
              <a:buChar char="Ø"/>
            </a:pPr>
            <a:r>
              <a:rPr lang="en-US" sz="2400" b="1" dirty="0" smtClean="0">
                <a:latin typeface="Arial" pitchFamily="34" charset="0"/>
                <a:cs typeface="Arial" pitchFamily="34" charset="0"/>
              </a:rPr>
              <a:t>Forgive others just as God forgave you </a:t>
            </a:r>
            <a:r>
              <a:rPr lang="en-US" sz="2400" dirty="0" smtClean="0">
                <a:latin typeface="Arial" pitchFamily="34" charset="0"/>
                <a:cs typeface="Arial" pitchFamily="34" charset="0"/>
              </a:rPr>
              <a:t>- </a:t>
            </a:r>
            <a:r>
              <a:rPr lang="en-US" sz="2400" dirty="0">
                <a:latin typeface="Arial" pitchFamily="34" charset="0"/>
                <a:cs typeface="Arial" pitchFamily="34" charset="0"/>
              </a:rPr>
              <a:t>His willingness to forgive is our model.</a:t>
            </a:r>
          </a:p>
          <a:p>
            <a:pPr marL="465138" indent="-465138">
              <a:spcBef>
                <a:spcPts val="600"/>
              </a:spcBef>
              <a:spcAft>
                <a:spcPts val="600"/>
              </a:spcAft>
              <a:buClr>
                <a:schemeClr val="tx1"/>
              </a:buClr>
              <a:buFont typeface="Wingdings" pitchFamily="2" charset="2"/>
              <a:buChar char="Ø"/>
            </a:pPr>
            <a:r>
              <a:rPr lang="en-US" sz="2400" b="1" dirty="0" smtClean="0">
                <a:latin typeface="Arial" pitchFamily="34" charset="0"/>
                <a:cs typeface="Arial" pitchFamily="34" charset="0"/>
              </a:rPr>
              <a:t>Be proactive </a:t>
            </a:r>
            <a:r>
              <a:rPr lang="en-US" sz="2400" dirty="0" smtClean="0">
                <a:latin typeface="Arial" pitchFamily="34" charset="0"/>
                <a:cs typeface="Arial" pitchFamily="34" charset="0"/>
              </a:rPr>
              <a:t>- learn to </a:t>
            </a:r>
            <a:r>
              <a:rPr lang="en-US" sz="2400" dirty="0">
                <a:latin typeface="Arial" pitchFamily="34" charset="0"/>
                <a:cs typeface="Arial" pitchFamily="34" charset="0"/>
              </a:rPr>
              <a:t>identify the things that cause you to be angry.</a:t>
            </a:r>
          </a:p>
        </p:txBody>
      </p:sp>
      <p:pic>
        <p:nvPicPr>
          <p:cNvPr id="1026" name="Picture 2"/>
          <p:cNvPicPr>
            <a:picLocks noChangeAspect="1" noChangeArrowheads="1"/>
          </p:cNvPicPr>
          <p:nvPr/>
        </p:nvPicPr>
        <p:blipFill>
          <a:blip r:embed="rId3" cstate="print"/>
          <a:srcRect/>
          <a:stretch>
            <a:fillRect/>
          </a:stretch>
        </p:blipFill>
        <p:spPr bwMode="auto">
          <a:xfrm>
            <a:off x="0" y="3124200"/>
            <a:ext cx="3352800" cy="3352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amond(in)">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p:cTn id="27"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581400" y="1219200"/>
            <a:ext cx="5410200" cy="5410200"/>
          </a:xfrm>
          <a:prstGeom prst="round2DiagRect">
            <a:avLst/>
          </a:prstGeom>
          <a:solidFill>
            <a:srgbClr val="EEECE1">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p:cNvSpPr/>
          <p:nvPr/>
        </p:nvSpPr>
        <p:spPr>
          <a:xfrm>
            <a:off x="228600" y="228600"/>
            <a:ext cx="8610600" cy="80021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rPr>
              <a:t>How to Handle Anger</a:t>
            </a:r>
            <a:endParaRPr lang="en-US" sz="4600" b="1" spc="50" dirty="0">
              <a:ln w="11430"/>
              <a:solidFill>
                <a:schemeClr val="accent2">
                  <a:lumMod val="50000"/>
                </a:schemeClr>
              </a:solidFill>
              <a:effectLst>
                <a:glow rad="228600">
                  <a:schemeClr val="accent2">
                    <a:satMod val="175000"/>
                    <a:alpha val="40000"/>
                  </a:schemeClr>
                </a:glow>
              </a:effectLst>
              <a:latin typeface="Arial" pitchFamily="34" charset="0"/>
              <a:cs typeface="Arial" pitchFamily="34" charset="0"/>
            </a:endParaRPr>
          </a:p>
        </p:txBody>
      </p:sp>
      <p:sp>
        <p:nvSpPr>
          <p:cNvPr id="9" name="Rectangle 8"/>
          <p:cNvSpPr/>
          <p:nvPr/>
        </p:nvSpPr>
        <p:spPr>
          <a:xfrm>
            <a:off x="3657600" y="1492508"/>
            <a:ext cx="5181600" cy="4862870"/>
          </a:xfrm>
          <a:prstGeom prst="rect">
            <a:avLst/>
          </a:prstGeom>
        </p:spPr>
        <p:txBody>
          <a:bodyPr wrap="square">
            <a:spAutoFit/>
          </a:bodyPr>
          <a:lstStyle/>
          <a:p>
            <a:pPr marL="465138" indent="-465138">
              <a:spcBef>
                <a:spcPts val="600"/>
              </a:spcBef>
              <a:spcAft>
                <a:spcPts val="600"/>
              </a:spcAft>
              <a:buClr>
                <a:schemeClr val="bg2">
                  <a:lumMod val="25000"/>
                </a:schemeClr>
              </a:buClr>
              <a:buFont typeface="Wingdings" pitchFamily="2" charset="2"/>
              <a:buChar char="Ø"/>
            </a:pPr>
            <a:r>
              <a:rPr lang="en-US" sz="3000" b="1" dirty="0" smtClean="0">
                <a:solidFill>
                  <a:schemeClr val="bg2">
                    <a:lumMod val="25000"/>
                  </a:schemeClr>
                </a:solidFill>
                <a:latin typeface="Arial" pitchFamily="34" charset="0"/>
                <a:cs typeface="Arial" pitchFamily="34" charset="0"/>
              </a:rPr>
              <a:t>Read God’s Word</a:t>
            </a:r>
          </a:p>
          <a:p>
            <a:pPr marL="465138" indent="-465138">
              <a:spcBef>
                <a:spcPts val="600"/>
              </a:spcBef>
              <a:spcAft>
                <a:spcPts val="600"/>
              </a:spcAft>
              <a:buClr>
                <a:schemeClr val="bg2">
                  <a:lumMod val="25000"/>
                </a:schemeClr>
              </a:buClr>
              <a:buFont typeface="Wingdings" pitchFamily="2" charset="2"/>
              <a:buChar char="Ø"/>
            </a:pPr>
            <a:r>
              <a:rPr lang="en-US" sz="3000" b="1" dirty="0" smtClean="0">
                <a:solidFill>
                  <a:schemeClr val="bg2">
                    <a:lumMod val="25000"/>
                  </a:schemeClr>
                </a:solidFill>
                <a:latin typeface="Arial" pitchFamily="34" charset="0"/>
                <a:cs typeface="Arial" pitchFamily="34" charset="0"/>
              </a:rPr>
              <a:t>Pray for wisdom</a:t>
            </a:r>
          </a:p>
          <a:p>
            <a:pPr marL="465138" indent="-465138">
              <a:spcBef>
                <a:spcPts val="600"/>
              </a:spcBef>
              <a:spcAft>
                <a:spcPts val="600"/>
              </a:spcAft>
              <a:buClr>
                <a:schemeClr val="bg2">
                  <a:lumMod val="25000"/>
                </a:schemeClr>
              </a:buClr>
              <a:buFont typeface="Wingdings" pitchFamily="2" charset="2"/>
              <a:buChar char="Ø"/>
            </a:pPr>
            <a:r>
              <a:rPr lang="en-US" sz="3000" b="1" dirty="0" smtClean="0">
                <a:solidFill>
                  <a:schemeClr val="bg2">
                    <a:lumMod val="25000"/>
                  </a:schemeClr>
                </a:solidFill>
                <a:latin typeface="Arial" pitchFamily="34" charset="0"/>
                <a:cs typeface="Arial" pitchFamily="34" charset="0"/>
              </a:rPr>
              <a:t>Always be ready to forgive – imitate Christ</a:t>
            </a:r>
          </a:p>
          <a:p>
            <a:pPr marL="465138" indent="-465138">
              <a:spcBef>
                <a:spcPts val="600"/>
              </a:spcBef>
              <a:spcAft>
                <a:spcPts val="600"/>
              </a:spcAft>
              <a:buClr>
                <a:schemeClr val="bg2">
                  <a:lumMod val="25000"/>
                </a:schemeClr>
              </a:buClr>
              <a:buFont typeface="Wingdings" pitchFamily="2" charset="2"/>
              <a:buChar char="Ø"/>
            </a:pPr>
            <a:r>
              <a:rPr lang="en-US" sz="3000" b="1" dirty="0" smtClean="0">
                <a:solidFill>
                  <a:schemeClr val="bg2">
                    <a:lumMod val="25000"/>
                  </a:schemeClr>
                </a:solidFill>
                <a:latin typeface="Arial" pitchFamily="34" charset="0"/>
                <a:cs typeface="Arial" pitchFamily="34" charset="0"/>
              </a:rPr>
              <a:t>Acknowledge God’s grace and count your blessings</a:t>
            </a:r>
          </a:p>
          <a:p>
            <a:pPr marL="465138" indent="-465138">
              <a:spcBef>
                <a:spcPts val="600"/>
              </a:spcBef>
              <a:spcAft>
                <a:spcPts val="600"/>
              </a:spcAft>
              <a:buClr>
                <a:schemeClr val="bg2">
                  <a:lumMod val="25000"/>
                </a:schemeClr>
              </a:buClr>
              <a:buFont typeface="Wingdings" pitchFamily="2" charset="2"/>
              <a:buChar char="Ø"/>
            </a:pPr>
            <a:r>
              <a:rPr lang="en-US" sz="3000" b="1" dirty="0" smtClean="0">
                <a:solidFill>
                  <a:schemeClr val="bg2">
                    <a:lumMod val="25000"/>
                  </a:schemeClr>
                </a:solidFill>
                <a:latin typeface="Arial" pitchFamily="34" charset="0"/>
                <a:cs typeface="Arial" pitchFamily="34" charset="0"/>
              </a:rPr>
              <a:t>Mental discipline</a:t>
            </a:r>
            <a:r>
              <a:rPr lang="en-US" sz="3000" b="1" dirty="0" smtClean="0">
                <a:latin typeface="Arial" pitchFamily="34" charset="0"/>
                <a:cs typeface="Arial" pitchFamily="34" charset="0"/>
              </a:rPr>
              <a:t> </a:t>
            </a:r>
            <a:r>
              <a:rPr lang="en-US" sz="3000" b="1" dirty="0" smtClean="0">
                <a:solidFill>
                  <a:srgbClr val="C00000"/>
                </a:solidFill>
                <a:latin typeface="Arial" pitchFamily="34" charset="0"/>
                <a:cs typeface="Arial" pitchFamily="34" charset="0"/>
              </a:rPr>
              <a:t>(Philippians 4:6-8)</a:t>
            </a:r>
          </a:p>
        </p:txBody>
      </p:sp>
      <p:pic>
        <p:nvPicPr>
          <p:cNvPr id="7" name="Picture 2" descr="http://www.christiandatingreviews.net/articles/wp-content/uploads/2009/03/christian-couple-reading-bible-2.jpg"/>
          <p:cNvPicPr>
            <a:picLocks noChangeAspect="1" noChangeArrowheads="1"/>
          </p:cNvPicPr>
          <p:nvPr/>
        </p:nvPicPr>
        <p:blipFill>
          <a:blip r:embed="rId3" cstate="print"/>
          <a:srcRect/>
          <a:stretch>
            <a:fillRect/>
          </a:stretch>
        </p:blipFill>
        <p:spPr bwMode="auto">
          <a:xfrm>
            <a:off x="228600" y="2438400"/>
            <a:ext cx="3429000" cy="4114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s-desktop.com/images/wallpapers/1680x1050/landscapes/golden-sky-landscap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5029200" y="0"/>
            <a:ext cx="4114800" cy="1754326"/>
          </a:xfrm>
          <a:prstGeom prst="rect">
            <a:avLst/>
          </a:prstGeom>
          <a:noFill/>
        </p:spPr>
        <p:txBody>
          <a:bodyPr wrap="square" lIns="91440" tIns="45720" rIns="91440" bIns="45720">
            <a:spAutoFit/>
          </a:bodyPr>
          <a:lstStyle/>
          <a:p>
            <a:pPr algn="ctr"/>
            <a:r>
              <a:rPr lang="en-US" sz="5400" b="1" dirty="0" smtClean="0">
                <a:ln w="12700">
                  <a:solidFill>
                    <a:schemeClr val="tx1"/>
                  </a:solidFill>
                  <a:prstDash val="solid"/>
                </a:ln>
                <a:solidFill>
                  <a:schemeClr val="bg2"/>
                </a:solidFill>
                <a:effectLst>
                  <a:glow rad="228600">
                    <a:schemeClr val="accent6">
                      <a:satMod val="175000"/>
                      <a:alpha val="40000"/>
                    </a:schemeClr>
                  </a:glow>
                  <a:outerShdw blurRad="41275" dist="20320" dir="1800000" algn="tl" rotWithShape="0">
                    <a:srgbClr val="000000">
                      <a:alpha val="40000"/>
                    </a:srgbClr>
                  </a:outerShdw>
                </a:effectLst>
                <a:latin typeface="Arial" pitchFamily="34" charset="0"/>
                <a:cs typeface="Arial" pitchFamily="34" charset="0"/>
              </a:rPr>
              <a:t>Letting Go</a:t>
            </a:r>
          </a:p>
          <a:p>
            <a:pPr algn="ctr"/>
            <a:r>
              <a:rPr lang="en-US" sz="5400" b="1" dirty="0" smtClean="0">
                <a:ln w="12700">
                  <a:solidFill>
                    <a:schemeClr val="tx1"/>
                  </a:solidFill>
                  <a:prstDash val="solid"/>
                </a:ln>
                <a:solidFill>
                  <a:schemeClr val="bg2"/>
                </a:solidFill>
                <a:effectLst>
                  <a:glow rad="228600">
                    <a:schemeClr val="accent6">
                      <a:satMod val="175000"/>
                      <a:alpha val="40000"/>
                    </a:schemeClr>
                  </a:glow>
                  <a:outerShdw blurRad="41275" dist="20320" dir="1800000" algn="tl" rotWithShape="0">
                    <a:srgbClr val="000000">
                      <a:alpha val="40000"/>
                    </a:srgbClr>
                  </a:outerShdw>
                </a:effectLst>
                <a:latin typeface="Arial" pitchFamily="34" charset="0"/>
                <a:cs typeface="Arial" pitchFamily="34" charset="0"/>
              </a:rPr>
              <a:t>of Anger</a:t>
            </a:r>
          </a:p>
        </p:txBody>
      </p:sp>
      <p:sp>
        <p:nvSpPr>
          <p:cNvPr id="4" name="TextBox 3"/>
          <p:cNvSpPr txBox="1"/>
          <p:nvPr/>
        </p:nvSpPr>
        <p:spPr>
          <a:xfrm>
            <a:off x="3276599" y="4114800"/>
            <a:ext cx="5486401" cy="2597827"/>
          </a:xfrm>
          <a:prstGeom prst="rect">
            <a:avLst/>
          </a:prstGeom>
          <a:noFill/>
        </p:spPr>
        <p:txBody>
          <a:bodyPr wrap="square" rtlCol="0">
            <a:spAutoFit/>
          </a:bodyPr>
          <a:lstStyle/>
          <a:p>
            <a:pPr>
              <a:lnSpc>
                <a:spcPct val="150000"/>
              </a:lnSpc>
              <a:spcBef>
                <a:spcPts val="600"/>
              </a:spcBef>
            </a:pPr>
            <a:r>
              <a:rPr lang="en-US" sz="2800" dirty="0" smtClean="0">
                <a:ln w="18415" cmpd="sng">
                  <a:solidFill>
                    <a:srgbClr val="FFFFFF"/>
                  </a:solidFill>
                  <a:prstDash val="solid"/>
                </a:ln>
                <a:solidFill>
                  <a:schemeClr val="bg2"/>
                </a:solidFill>
                <a:effectLst>
                  <a:glow rad="101600">
                    <a:schemeClr val="bg2">
                      <a:lumMod val="25000"/>
                      <a:alpha val="60000"/>
                    </a:schemeClr>
                  </a:glow>
                </a:effectLst>
                <a:latin typeface="Arial" pitchFamily="34" charset="0"/>
                <a:cs typeface="Arial" pitchFamily="34" charset="0"/>
              </a:rPr>
              <a:t>Unchecked anger can lead to a lonely, miserable, godless life. </a:t>
            </a:r>
          </a:p>
          <a:p>
            <a:pPr>
              <a:lnSpc>
                <a:spcPct val="150000"/>
              </a:lnSpc>
            </a:pPr>
            <a:r>
              <a:rPr lang="en-US" sz="2800" dirty="0" smtClean="0">
                <a:ln w="18415" cmpd="sng">
                  <a:solidFill>
                    <a:srgbClr val="FFFFFF"/>
                  </a:solidFill>
                  <a:prstDash val="solid"/>
                </a:ln>
                <a:solidFill>
                  <a:schemeClr val="bg2"/>
                </a:solidFill>
                <a:effectLst>
                  <a:glow rad="101600">
                    <a:schemeClr val="bg2">
                      <a:lumMod val="25000"/>
                      <a:alpha val="60000"/>
                    </a:schemeClr>
                  </a:glow>
                </a:effectLst>
                <a:latin typeface="Arial" pitchFamily="34" charset="0"/>
                <a:cs typeface="Arial" pitchFamily="34" charset="0"/>
              </a:rPr>
              <a:t>Christ’s gospel leads to love, joy, peace,  and eternal life. </a:t>
            </a:r>
            <a:endParaRPr lang="en-US" sz="2800" dirty="0">
              <a:ln w="18415" cmpd="sng">
                <a:solidFill>
                  <a:srgbClr val="FFFFFF"/>
                </a:solidFill>
                <a:prstDash val="solid"/>
              </a:ln>
              <a:solidFill>
                <a:schemeClr val="bg2"/>
              </a:solidFill>
              <a:effectLst>
                <a:glow rad="101600">
                  <a:schemeClr val="bg2">
                    <a:lumMod val="25000"/>
                    <a:alpha val="60000"/>
                  </a:schemeClr>
                </a:glo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48000" y="1143000"/>
            <a:ext cx="6096000" cy="5562600"/>
          </a:xfrm>
          <a:prstGeom prst="rect">
            <a:avLst/>
          </a:prstGeom>
          <a:noFill/>
          <a:ln w="9525">
            <a:noFill/>
            <a:miter lim="800000"/>
            <a:headEnd/>
            <a:tailEnd/>
          </a:ln>
          <a:effectLst/>
        </p:spPr>
      </p:pic>
      <p:sp>
        <p:nvSpPr>
          <p:cNvPr id="5" name="Rectangle 4"/>
          <p:cNvSpPr/>
          <p:nvPr/>
        </p:nvSpPr>
        <p:spPr>
          <a:xfrm>
            <a:off x="0" y="111204"/>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5">
                    <a:lumMod val="50000"/>
                  </a:schemeClr>
                </a:solidFill>
                <a:effectLst>
                  <a:glow rad="228600">
                    <a:schemeClr val="accent6">
                      <a:satMod val="175000"/>
                      <a:alpha val="40000"/>
                    </a:schemeClr>
                  </a:glow>
                  <a:outerShdw blurRad="41275" dist="20320" dir="1800000" algn="tl" rotWithShape="0">
                    <a:srgbClr val="000000">
                      <a:alpha val="40000"/>
                    </a:srgbClr>
                  </a:outerShdw>
                </a:effectLst>
                <a:latin typeface="Arial" pitchFamily="34" charset="0"/>
                <a:cs typeface="Arial" pitchFamily="34" charset="0"/>
              </a:rPr>
              <a:t>Letting Go of Anger</a:t>
            </a:r>
          </a:p>
        </p:txBody>
      </p:sp>
      <p:sp>
        <p:nvSpPr>
          <p:cNvPr id="6" name="Rectangle 5"/>
          <p:cNvSpPr/>
          <p:nvPr/>
        </p:nvSpPr>
        <p:spPr>
          <a:xfrm>
            <a:off x="3962400" y="2133600"/>
            <a:ext cx="4267200" cy="3046988"/>
          </a:xfrm>
          <a:prstGeom prst="rect">
            <a:avLst/>
          </a:prstGeom>
        </p:spPr>
        <p:txBody>
          <a:bodyPr wrap="square">
            <a:spAutoFit/>
          </a:bodyPr>
          <a:lstStyle/>
          <a:p>
            <a:pPr algn="ctr"/>
            <a:r>
              <a:rPr lang="en-US" sz="3200" b="1" u="sng" dirty="0" smtClean="0">
                <a:solidFill>
                  <a:schemeClr val="accent5">
                    <a:lumMod val="50000"/>
                  </a:schemeClr>
                </a:solidFill>
                <a:latin typeface="Arial" pitchFamily="34" charset="0"/>
                <a:cs typeface="Arial" pitchFamily="34" charset="0"/>
              </a:rPr>
              <a:t>Ephesians 4:26-27 </a:t>
            </a:r>
            <a:r>
              <a:rPr lang="en-US" sz="3200" dirty="0" smtClean="0">
                <a:solidFill>
                  <a:schemeClr val="accent5">
                    <a:lumMod val="50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r>
            <a:br>
              <a:rPr lang="en-US" sz="3200" dirty="0" smtClean="0">
                <a:solidFill>
                  <a:schemeClr val="accent5">
                    <a:lumMod val="50000"/>
                  </a:schemeClr>
                </a:solidFill>
                <a:effectLst>
                  <a:outerShdw blurRad="60007" dist="310007" dir="7680000" sy="30000" kx="1300200" algn="ctr" rotWithShape="0">
                    <a:prstClr val="black">
                      <a:alpha val="32000"/>
                    </a:prstClr>
                  </a:outerShdw>
                </a:effectLst>
                <a:latin typeface="Arial" pitchFamily="34" charset="0"/>
                <a:cs typeface="Arial" pitchFamily="34" charset="0"/>
              </a:rPr>
            </a:br>
            <a:r>
              <a:rPr lang="en-US" sz="3200" baseline="30000" dirty="0" smtClean="0">
                <a:solidFill>
                  <a:schemeClr val="accent5">
                    <a:lumMod val="50000"/>
                  </a:schemeClr>
                </a:solidFill>
                <a:effectLst>
                  <a:outerShdw blurRad="60007" dist="310007" dir="7680000" sy="30000" kx="1300200" algn="ctr" rotWithShape="0">
                    <a:prstClr val="black">
                      <a:alpha val="32000"/>
                    </a:prstClr>
                  </a:outerShdw>
                </a:effectLst>
                <a:latin typeface="Arial" pitchFamily="34" charset="0"/>
                <a:cs typeface="Arial" pitchFamily="34" charset="0"/>
              </a:rPr>
              <a:t> </a:t>
            </a:r>
            <a:r>
              <a:rPr lang="en-US" sz="3200" i="1" dirty="0" smtClean="0">
                <a:solidFill>
                  <a:schemeClr val="accent5">
                    <a:lumMod val="50000"/>
                  </a:schemeClr>
                </a:solidFill>
                <a:latin typeface="Arial" pitchFamily="34" charset="0"/>
                <a:cs typeface="Arial" pitchFamily="34" charset="0"/>
              </a:rPr>
              <a:t>"</a:t>
            </a:r>
            <a:r>
              <a:rPr lang="en-US" sz="3200" b="1" i="1" dirty="0" smtClean="0">
                <a:solidFill>
                  <a:schemeClr val="accent5">
                    <a:lumMod val="50000"/>
                  </a:schemeClr>
                </a:solidFill>
                <a:latin typeface="Arial" pitchFamily="34" charset="0"/>
                <a:cs typeface="Arial" pitchFamily="34" charset="0"/>
              </a:rPr>
              <a:t>Be angry, and do not sin</a:t>
            </a:r>
            <a:r>
              <a:rPr lang="en-US" sz="3200" i="1" dirty="0" smtClean="0">
                <a:solidFill>
                  <a:schemeClr val="accent5">
                    <a:lumMod val="50000"/>
                  </a:schemeClr>
                </a:solidFill>
                <a:latin typeface="Arial" pitchFamily="34" charset="0"/>
                <a:cs typeface="Arial" pitchFamily="34" charset="0"/>
              </a:rPr>
              <a:t>:</a:t>
            </a:r>
            <a:r>
              <a:rPr lang="en-US" sz="3200" dirty="0" smtClean="0">
                <a:solidFill>
                  <a:schemeClr val="accent5">
                    <a:lumMod val="50000"/>
                  </a:schemeClr>
                </a:solidFill>
                <a:latin typeface="Arial" pitchFamily="34" charset="0"/>
                <a:cs typeface="Arial" pitchFamily="34" charset="0"/>
              </a:rPr>
              <a:t> do not let the sun go down on your wrath,</a:t>
            </a:r>
            <a:r>
              <a:rPr lang="en-US" sz="3200" baseline="30000" dirty="0" smtClean="0">
                <a:solidFill>
                  <a:schemeClr val="accent5">
                    <a:lumMod val="50000"/>
                  </a:schemeClr>
                </a:solidFill>
                <a:latin typeface="Arial" pitchFamily="34" charset="0"/>
                <a:cs typeface="Arial" pitchFamily="34" charset="0"/>
              </a:rPr>
              <a:t> </a:t>
            </a:r>
            <a:r>
              <a:rPr lang="en-US" sz="3200" dirty="0" smtClean="0">
                <a:solidFill>
                  <a:schemeClr val="accent5">
                    <a:lumMod val="50000"/>
                  </a:schemeClr>
                </a:solidFill>
                <a:latin typeface="Arial" pitchFamily="34" charset="0"/>
                <a:cs typeface="Arial" pitchFamily="34" charset="0"/>
              </a:rPr>
              <a:t>nor give place to the devil.” </a:t>
            </a:r>
            <a:endParaRPr lang="en-US" sz="3200" dirty="0">
              <a:solidFill>
                <a:schemeClr val="accent5">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76200" y="1580977"/>
            <a:ext cx="3124200" cy="520082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48000" y="1143000"/>
            <a:ext cx="6096000" cy="55626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76200" y="1580977"/>
            <a:ext cx="3124200" cy="5200823"/>
          </a:xfrm>
          <a:prstGeom prst="rect">
            <a:avLst/>
          </a:prstGeom>
          <a:noFill/>
          <a:ln w="9525">
            <a:noFill/>
            <a:miter lim="800000"/>
            <a:headEnd/>
            <a:tailEnd/>
          </a:ln>
          <a:effectLst/>
        </p:spPr>
      </p:pic>
      <p:sp>
        <p:nvSpPr>
          <p:cNvPr id="7" name="Rectangle 6"/>
          <p:cNvSpPr/>
          <p:nvPr/>
        </p:nvSpPr>
        <p:spPr>
          <a:xfrm>
            <a:off x="3810000" y="1676400"/>
            <a:ext cx="4572000" cy="3970318"/>
          </a:xfrm>
          <a:prstGeom prst="rect">
            <a:avLst/>
          </a:prstGeom>
        </p:spPr>
        <p:txBody>
          <a:bodyPr wrap="square">
            <a:spAutoFit/>
          </a:bodyPr>
          <a:lstStyle/>
          <a:p>
            <a:pPr algn="ctr"/>
            <a:r>
              <a:rPr lang="en-US" sz="2800" b="1" u="sng" dirty="0" smtClean="0">
                <a:solidFill>
                  <a:schemeClr val="accent5">
                    <a:lumMod val="50000"/>
                  </a:schemeClr>
                </a:solidFill>
                <a:latin typeface="Arial" pitchFamily="34" charset="0"/>
                <a:cs typeface="Arial" pitchFamily="34" charset="0"/>
              </a:rPr>
              <a:t>Ephesians 4:31-32 </a:t>
            </a:r>
            <a:r>
              <a:rPr lang="en-US" sz="2800" dirty="0" smtClean="0">
                <a:solidFill>
                  <a:schemeClr val="accent5">
                    <a:lumMod val="50000"/>
                  </a:schemeClr>
                </a:solidFill>
                <a:latin typeface="Arial" pitchFamily="34" charset="0"/>
                <a:cs typeface="Arial" pitchFamily="34" charset="0"/>
              </a:rPr>
              <a:t/>
            </a:r>
            <a:br>
              <a:rPr lang="en-US" sz="2800" dirty="0" smtClean="0">
                <a:solidFill>
                  <a:schemeClr val="accent5">
                    <a:lumMod val="50000"/>
                  </a:schemeClr>
                </a:solidFill>
                <a:latin typeface="Arial" pitchFamily="34" charset="0"/>
                <a:cs typeface="Arial" pitchFamily="34" charset="0"/>
              </a:rPr>
            </a:br>
            <a:r>
              <a:rPr lang="en-US" sz="2800" i="1" dirty="0" smtClean="0">
                <a:solidFill>
                  <a:schemeClr val="accent5">
                    <a:lumMod val="50000"/>
                  </a:schemeClr>
                </a:solidFill>
                <a:latin typeface="Arial" pitchFamily="34" charset="0"/>
                <a:cs typeface="Arial" pitchFamily="34" charset="0"/>
              </a:rPr>
              <a:t>“</a:t>
            </a:r>
            <a:r>
              <a:rPr lang="en-US" sz="2800" i="1" baseline="30000" dirty="0" smtClean="0">
                <a:solidFill>
                  <a:schemeClr val="accent5">
                    <a:lumMod val="50000"/>
                  </a:schemeClr>
                </a:solidFill>
                <a:latin typeface="Arial" pitchFamily="34" charset="0"/>
                <a:cs typeface="Arial" pitchFamily="34" charset="0"/>
              </a:rPr>
              <a:t> </a:t>
            </a:r>
            <a:r>
              <a:rPr lang="en-US" sz="2800" i="1" dirty="0" smtClean="0">
                <a:solidFill>
                  <a:schemeClr val="accent5">
                    <a:lumMod val="50000"/>
                  </a:schemeClr>
                </a:solidFill>
                <a:latin typeface="Arial" pitchFamily="34" charset="0"/>
                <a:cs typeface="Arial" pitchFamily="34" charset="0"/>
              </a:rPr>
              <a:t>Let all bitterness, wrath, anger, clamor, and evil speaking be put away from you, with all malice. </a:t>
            </a:r>
            <a:r>
              <a:rPr lang="en-US" sz="2800" i="1" baseline="30000" dirty="0" smtClean="0">
                <a:solidFill>
                  <a:schemeClr val="accent5">
                    <a:lumMod val="50000"/>
                  </a:schemeClr>
                </a:solidFill>
                <a:latin typeface="Arial" pitchFamily="34" charset="0"/>
                <a:cs typeface="Arial" pitchFamily="34" charset="0"/>
              </a:rPr>
              <a:t> </a:t>
            </a:r>
            <a:r>
              <a:rPr lang="en-US" sz="2800" i="1" dirty="0" smtClean="0">
                <a:solidFill>
                  <a:schemeClr val="accent5">
                    <a:lumMod val="50000"/>
                  </a:schemeClr>
                </a:solidFill>
                <a:latin typeface="Arial" pitchFamily="34" charset="0"/>
                <a:cs typeface="Arial" pitchFamily="34" charset="0"/>
              </a:rPr>
              <a:t>And be kind to one another, tenderhearted, forgiving one another, just as God in Christ forgave you.“</a:t>
            </a:r>
            <a:endParaRPr lang="en-US" sz="2800" i="1" dirty="0">
              <a:solidFill>
                <a:schemeClr val="accent5">
                  <a:lumMod val="50000"/>
                </a:schemeClr>
              </a:solidFill>
              <a:latin typeface="Arial" pitchFamily="34" charset="0"/>
              <a:cs typeface="Arial" pitchFamily="34" charset="0"/>
            </a:endParaRPr>
          </a:p>
        </p:txBody>
      </p:sp>
      <p:sp>
        <p:nvSpPr>
          <p:cNvPr id="6" name="Rectangle 5"/>
          <p:cNvSpPr/>
          <p:nvPr/>
        </p:nvSpPr>
        <p:spPr>
          <a:xfrm>
            <a:off x="0" y="111204"/>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accent5">
                    <a:lumMod val="50000"/>
                  </a:schemeClr>
                </a:solidFill>
                <a:effectLst>
                  <a:glow rad="228600">
                    <a:schemeClr val="accent6">
                      <a:satMod val="175000"/>
                      <a:alpha val="40000"/>
                    </a:schemeClr>
                  </a:glow>
                  <a:outerShdw blurRad="41275" dist="20320" dir="1800000" algn="tl" rotWithShape="0">
                    <a:srgbClr val="000000">
                      <a:alpha val="40000"/>
                    </a:srgbClr>
                  </a:outerShdw>
                </a:effectLst>
                <a:latin typeface="Arial" pitchFamily="34" charset="0"/>
                <a:cs typeface="Arial" pitchFamily="34" charset="0"/>
              </a:rPr>
              <a:t>Letting Go of 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7">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u="sng" dirty="0" smtClean="0">
                <a:solidFill>
                  <a:schemeClr val="bg2">
                    <a:lumMod val="10000"/>
                  </a:schemeClr>
                </a:solidFill>
                <a:latin typeface="Arial" pitchFamily="34" charset="0"/>
                <a:cs typeface="Arial" pitchFamily="34" charset="0"/>
              </a:rPr>
              <a:t>God’s Perspective on Anger</a:t>
            </a:r>
            <a:endParaRPr lang="en-US" b="1" u="sng" dirty="0">
              <a:solidFill>
                <a:schemeClr val="bg2">
                  <a:lumMod val="10000"/>
                </a:schemeClr>
              </a:solidFill>
              <a:latin typeface="Arial" pitchFamily="34" charset="0"/>
              <a:cs typeface="Arial" pitchFamily="34" charset="0"/>
            </a:endParaRPr>
          </a:p>
        </p:txBody>
      </p:sp>
      <p:sp>
        <p:nvSpPr>
          <p:cNvPr id="3" name="Content Placeholder 2"/>
          <p:cNvSpPr>
            <a:spLocks noGrp="1"/>
          </p:cNvSpPr>
          <p:nvPr>
            <p:ph idx="1"/>
          </p:nvPr>
        </p:nvSpPr>
        <p:spPr>
          <a:xfrm>
            <a:off x="457200" y="1646237"/>
            <a:ext cx="8229600" cy="4906963"/>
          </a:xfrm>
        </p:spPr>
        <p:txBody>
          <a:bodyPr/>
          <a:lstStyle/>
          <a:p>
            <a:r>
              <a:rPr lang="en-US" dirty="0" smtClean="0">
                <a:solidFill>
                  <a:schemeClr val="bg2">
                    <a:lumMod val="10000"/>
                  </a:schemeClr>
                </a:solidFill>
                <a:latin typeface="Arial" pitchFamily="34" charset="0"/>
                <a:cs typeface="Arial" pitchFamily="34" charset="0"/>
              </a:rPr>
              <a:t>Anger is an amoral emotion.</a:t>
            </a:r>
          </a:p>
          <a:p>
            <a:pPr lvl="1"/>
            <a:r>
              <a:rPr lang="en-US" b="1" dirty="0" smtClean="0">
                <a:solidFill>
                  <a:schemeClr val="accent6">
                    <a:lumMod val="50000"/>
                  </a:schemeClr>
                </a:solidFill>
                <a:latin typeface="Arial" pitchFamily="34" charset="0"/>
                <a:cs typeface="Arial" pitchFamily="34" charset="0"/>
              </a:rPr>
              <a:t>Ephesians 4:26</a:t>
            </a:r>
          </a:p>
          <a:p>
            <a:r>
              <a:rPr lang="en-US" dirty="0" smtClean="0">
                <a:solidFill>
                  <a:schemeClr val="bg2">
                    <a:lumMod val="10000"/>
                  </a:schemeClr>
                </a:solidFill>
                <a:latin typeface="Arial" pitchFamily="34" charset="0"/>
                <a:cs typeface="Arial" pitchFamily="34" charset="0"/>
              </a:rPr>
              <a:t>Out-of-control anger can be </a:t>
            </a:r>
            <a:r>
              <a:rPr lang="en-US" b="1" u="sng" dirty="0" smtClean="0">
                <a:solidFill>
                  <a:schemeClr val="bg2">
                    <a:lumMod val="10000"/>
                  </a:schemeClr>
                </a:solidFill>
                <a:latin typeface="Arial" pitchFamily="34" charset="0"/>
                <a:cs typeface="Arial" pitchFamily="34" charset="0"/>
              </a:rPr>
              <a:t>destructive</a:t>
            </a:r>
            <a:r>
              <a:rPr lang="en-US" b="1" dirty="0" smtClean="0">
                <a:solidFill>
                  <a:schemeClr val="bg2">
                    <a:lumMod val="10000"/>
                  </a:schemeClr>
                </a:solidFill>
                <a:latin typeface="Arial" pitchFamily="34" charset="0"/>
                <a:cs typeface="Arial" pitchFamily="34" charset="0"/>
              </a:rPr>
              <a:t>.</a:t>
            </a:r>
          </a:p>
          <a:p>
            <a:pPr lvl="1"/>
            <a:r>
              <a:rPr lang="en-US" dirty="0" smtClean="0">
                <a:solidFill>
                  <a:schemeClr val="accent6">
                    <a:lumMod val="50000"/>
                  </a:schemeClr>
                </a:solidFill>
                <a:latin typeface="Arial" pitchFamily="34" charset="0"/>
                <a:cs typeface="Arial" pitchFamily="34" charset="0"/>
              </a:rPr>
              <a:t>We can become </a:t>
            </a:r>
            <a:r>
              <a:rPr lang="en-US" b="1" u="sng" dirty="0" smtClean="0">
                <a:solidFill>
                  <a:schemeClr val="accent6">
                    <a:lumMod val="50000"/>
                  </a:schemeClr>
                </a:solidFill>
                <a:latin typeface="Arial" pitchFamily="34" charset="0"/>
                <a:cs typeface="Arial" pitchFamily="34" charset="0"/>
              </a:rPr>
              <a:t>critical</a:t>
            </a:r>
          </a:p>
          <a:p>
            <a:pPr lvl="1"/>
            <a:r>
              <a:rPr lang="en-US" dirty="0" smtClean="0">
                <a:solidFill>
                  <a:schemeClr val="accent6">
                    <a:lumMod val="50000"/>
                  </a:schemeClr>
                </a:solidFill>
                <a:latin typeface="Arial" pitchFamily="34" charset="0"/>
                <a:cs typeface="Arial" pitchFamily="34" charset="0"/>
              </a:rPr>
              <a:t>We can become </a:t>
            </a:r>
            <a:r>
              <a:rPr lang="en-US" b="1" u="sng" dirty="0" smtClean="0">
                <a:solidFill>
                  <a:schemeClr val="accent6">
                    <a:lumMod val="50000"/>
                  </a:schemeClr>
                </a:solidFill>
                <a:latin typeface="Arial" pitchFamily="34" charset="0"/>
                <a:cs typeface="Arial" pitchFamily="34" charset="0"/>
              </a:rPr>
              <a:t>demanding</a:t>
            </a:r>
          </a:p>
          <a:p>
            <a:pPr lvl="1"/>
            <a:r>
              <a:rPr lang="en-US" dirty="0" smtClean="0">
                <a:solidFill>
                  <a:schemeClr val="accent6">
                    <a:lumMod val="50000"/>
                  </a:schemeClr>
                </a:solidFill>
                <a:latin typeface="Arial" pitchFamily="34" charset="0"/>
                <a:cs typeface="Arial" pitchFamily="34" charset="0"/>
              </a:rPr>
              <a:t>We can become </a:t>
            </a:r>
            <a:r>
              <a:rPr lang="en-US" b="1" u="sng" dirty="0" smtClean="0">
                <a:solidFill>
                  <a:schemeClr val="accent6">
                    <a:lumMod val="50000"/>
                  </a:schemeClr>
                </a:solidFill>
                <a:latin typeface="Arial" pitchFamily="34" charset="0"/>
                <a:cs typeface="Arial" pitchFamily="34" charset="0"/>
              </a:rPr>
              <a:t>explosive</a:t>
            </a:r>
          </a:p>
          <a:p>
            <a:r>
              <a:rPr lang="en-US" dirty="0" smtClean="0">
                <a:solidFill>
                  <a:schemeClr val="bg2">
                    <a:lumMod val="10000"/>
                  </a:schemeClr>
                </a:solidFill>
                <a:latin typeface="Arial" pitchFamily="34" charset="0"/>
                <a:cs typeface="Arial" pitchFamily="34" charset="0"/>
              </a:rPr>
              <a:t>Be careful; </a:t>
            </a:r>
            <a:r>
              <a:rPr lang="en-US" b="1" u="sng" dirty="0" smtClean="0">
                <a:solidFill>
                  <a:schemeClr val="bg2">
                    <a:lumMod val="10000"/>
                  </a:schemeClr>
                </a:solidFill>
                <a:latin typeface="Arial" pitchFamily="34" charset="0"/>
                <a:cs typeface="Arial" pitchFamily="34" charset="0"/>
              </a:rPr>
              <a:t>physical</a:t>
            </a:r>
            <a:r>
              <a:rPr lang="en-US" dirty="0" smtClean="0">
                <a:solidFill>
                  <a:schemeClr val="bg2">
                    <a:lumMod val="10000"/>
                  </a:schemeClr>
                </a:solidFill>
                <a:latin typeface="Arial" pitchFamily="34" charset="0"/>
                <a:cs typeface="Arial" pitchFamily="34" charset="0"/>
              </a:rPr>
              <a:t> and </a:t>
            </a:r>
            <a:r>
              <a:rPr lang="en-US" b="1" u="sng" dirty="0" smtClean="0">
                <a:solidFill>
                  <a:schemeClr val="bg2">
                    <a:lumMod val="10000"/>
                  </a:schemeClr>
                </a:solidFill>
                <a:latin typeface="Arial" pitchFamily="34" charset="0"/>
                <a:cs typeface="Arial" pitchFamily="34" charset="0"/>
              </a:rPr>
              <a:t>verbal</a:t>
            </a:r>
            <a:r>
              <a:rPr lang="en-US" dirty="0" smtClean="0">
                <a:solidFill>
                  <a:schemeClr val="bg2">
                    <a:lumMod val="10000"/>
                  </a:schemeClr>
                </a:solidFill>
                <a:latin typeface="Arial" pitchFamily="34" charset="0"/>
                <a:cs typeface="Arial" pitchFamily="34" charset="0"/>
              </a:rPr>
              <a:t> explosions promote bad habits.</a:t>
            </a:r>
          </a:p>
          <a:p>
            <a:pPr lvl="1"/>
            <a:r>
              <a:rPr lang="en-US" b="1" dirty="0" smtClean="0">
                <a:solidFill>
                  <a:schemeClr val="accent6">
                    <a:lumMod val="50000"/>
                  </a:schemeClr>
                </a:solidFill>
                <a:latin typeface="Arial" pitchFamily="34" charset="0"/>
                <a:cs typeface="Arial" pitchFamily="34" charset="0"/>
              </a:rPr>
              <a:t>Jeremiah 22:21; Micah 2:1</a:t>
            </a:r>
            <a:endParaRPr lang="en-US" b="1" dirty="0">
              <a:solidFill>
                <a:schemeClr val="accent6">
                  <a:lumMod val="50000"/>
                </a:schemeClr>
              </a:solidFill>
              <a:latin typeface="Arial" pitchFamily="34" charset="0"/>
              <a:cs typeface="Arial" pitchFamily="34" charset="0"/>
            </a:endParaRPr>
          </a:p>
        </p:txBody>
      </p:sp>
      <p:pic>
        <p:nvPicPr>
          <p:cNvPr id="1027" name="Picture 3" descr="C:\Users\Keith Greer\AppData\Local\Microsoft\Windows\Temporary Internet Files\Content.IE5\KHGY11HX\MCj04238360000[1].wmf"/>
          <p:cNvPicPr>
            <a:picLocks noChangeAspect="1" noChangeArrowheads="1"/>
          </p:cNvPicPr>
          <p:nvPr/>
        </p:nvPicPr>
        <p:blipFill>
          <a:blip r:embed="rId3" cstate="print"/>
          <a:srcRect/>
          <a:stretch>
            <a:fillRect/>
          </a:stretch>
        </p:blipFill>
        <p:spPr bwMode="auto">
          <a:xfrm>
            <a:off x="6934200" y="4495800"/>
            <a:ext cx="193675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amond(in)">
                                      <p:cBhvr>
                                        <p:cTn id="31" dur="2000"/>
                                        <p:tgtEl>
                                          <p:spTgt spid="3">
                                            <p:txEl>
                                              <p:pRg st="6" end="6"/>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amond(in)">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04800" y="1447800"/>
            <a:ext cx="4648200" cy="5181600"/>
          </a:xfrm>
          <a:prstGeom prst="round2Diag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Arial" pitchFamily="34" charset="0"/>
              <a:cs typeface="Arial" pitchFamily="34" charset="0"/>
            </a:endParaRPr>
          </a:p>
        </p:txBody>
      </p:sp>
      <p:pic>
        <p:nvPicPr>
          <p:cNvPr id="8" name="Picture 7" descr="guilt8.bmp"/>
          <p:cNvPicPr>
            <a:picLocks noChangeAspect="1"/>
          </p:cNvPicPr>
          <p:nvPr/>
        </p:nvPicPr>
        <p:blipFill>
          <a:blip r:embed="rId3" cstate="print"/>
          <a:stretch>
            <a:fillRect/>
          </a:stretch>
        </p:blipFill>
        <p:spPr>
          <a:xfrm>
            <a:off x="5334000" y="1600200"/>
            <a:ext cx="3200400" cy="4800600"/>
          </a:xfrm>
          <a:prstGeom prst="rect">
            <a:avLst/>
          </a:prstGeom>
          <a:ln>
            <a:noFill/>
          </a:ln>
          <a:effectLst>
            <a:softEdge rad="112500"/>
          </a:effectLst>
        </p:spPr>
      </p:pic>
      <p:sp>
        <p:nvSpPr>
          <p:cNvPr id="9" name="Rectangle 8"/>
          <p:cNvSpPr/>
          <p:nvPr/>
        </p:nvSpPr>
        <p:spPr>
          <a:xfrm>
            <a:off x="0" y="111204"/>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tx1">
                    <a:lumMod val="75000"/>
                    <a:lumOff val="25000"/>
                  </a:schemeClr>
                </a:solidFill>
                <a:effectLst>
                  <a:glow rad="228600">
                    <a:schemeClr val="accent6">
                      <a:satMod val="175000"/>
                      <a:alpha val="40000"/>
                    </a:schemeClr>
                  </a:glow>
                </a:effectLst>
                <a:latin typeface="Arial" pitchFamily="34" charset="0"/>
                <a:cs typeface="Arial" pitchFamily="34" charset="0"/>
              </a:rPr>
              <a:t>Letting Go of Anger</a:t>
            </a:r>
          </a:p>
        </p:txBody>
      </p:sp>
      <p:sp>
        <p:nvSpPr>
          <p:cNvPr id="10" name="Rectangle 9"/>
          <p:cNvSpPr/>
          <p:nvPr/>
        </p:nvSpPr>
        <p:spPr>
          <a:xfrm>
            <a:off x="381000" y="1800285"/>
            <a:ext cx="4495800" cy="4524315"/>
          </a:xfrm>
          <a:prstGeom prst="rect">
            <a:avLst/>
          </a:prstGeom>
        </p:spPr>
        <p:txBody>
          <a:bodyPr wrap="square">
            <a:spAutoFit/>
          </a:bodyPr>
          <a:lstStyle/>
          <a:p>
            <a:pPr algn="ctr"/>
            <a:r>
              <a:rPr lang="en-US" sz="3200" dirty="0" smtClean="0">
                <a:latin typeface="Arial" pitchFamily="34" charset="0"/>
                <a:cs typeface="Arial" pitchFamily="34" charset="0"/>
              </a:rPr>
              <a:t>“A strong feeling of intense displeasure, hostility, or indignation as a result of a real or imagined threat, insult, frustration, or injustice toward yourself or others important to you.”</a:t>
            </a:r>
            <a:endParaRPr lang="en-US" sz="3200"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114800" y="1905000"/>
            <a:ext cx="4724400" cy="4724400"/>
          </a:xfrm>
          <a:prstGeom prst="round2Diag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 name="Rectangle 8"/>
          <p:cNvSpPr/>
          <p:nvPr/>
        </p:nvSpPr>
        <p:spPr>
          <a:xfrm>
            <a:off x="4343400" y="2057400"/>
            <a:ext cx="4343400" cy="3262432"/>
          </a:xfrm>
          <a:prstGeom prst="rect">
            <a:avLst/>
          </a:prstGeom>
        </p:spPr>
        <p:txBody>
          <a:bodyPr wrap="square">
            <a:spAutoFit/>
          </a:bodyPr>
          <a:lstStyle/>
          <a:p>
            <a:pPr algn="ctr">
              <a:spcAft>
                <a:spcPts val="1200"/>
              </a:spcAft>
            </a:pPr>
            <a:r>
              <a:rPr lang="en-US" sz="3200" b="1" dirty="0" smtClean="0">
                <a:solidFill>
                  <a:schemeClr val="accent6">
                    <a:lumMod val="50000"/>
                  </a:schemeClr>
                </a:solidFill>
                <a:latin typeface="Arial" pitchFamily="34" charset="0"/>
                <a:cs typeface="Arial" pitchFamily="34" charset="0"/>
              </a:rPr>
              <a:t>Three Categories of Anger:</a:t>
            </a:r>
          </a:p>
          <a:p>
            <a:pPr marL="457200" indent="-457200">
              <a:spcAft>
                <a:spcPts val="1200"/>
              </a:spcAft>
              <a:buClr>
                <a:schemeClr val="accent6">
                  <a:lumMod val="50000"/>
                </a:schemeClr>
              </a:buClr>
              <a:buFont typeface="Wingdings" pitchFamily="2" charset="2"/>
              <a:buChar char="Ø"/>
            </a:pPr>
            <a:r>
              <a:rPr lang="en-US" sz="2800" dirty="0" smtClean="0">
                <a:solidFill>
                  <a:schemeClr val="accent6">
                    <a:lumMod val="50000"/>
                  </a:schemeClr>
                </a:solidFill>
                <a:latin typeface="Arial" pitchFamily="34" charset="0"/>
                <a:cs typeface="Arial" pitchFamily="34" charset="0"/>
              </a:rPr>
              <a:t>Explosive rage</a:t>
            </a:r>
          </a:p>
          <a:p>
            <a:pPr marL="457200" indent="-457200">
              <a:spcAft>
                <a:spcPts val="1200"/>
              </a:spcAft>
              <a:buClr>
                <a:schemeClr val="accent6">
                  <a:lumMod val="50000"/>
                </a:schemeClr>
              </a:buClr>
              <a:buFont typeface="Wingdings" pitchFamily="2" charset="2"/>
              <a:buChar char="Ø"/>
            </a:pPr>
            <a:r>
              <a:rPr lang="en-US" sz="2800" dirty="0" smtClean="0">
                <a:solidFill>
                  <a:schemeClr val="accent6">
                    <a:lumMod val="50000"/>
                  </a:schemeClr>
                </a:solidFill>
                <a:latin typeface="Arial" pitchFamily="34" charset="0"/>
                <a:cs typeface="Arial" pitchFamily="34" charset="0"/>
              </a:rPr>
              <a:t>Suppressed resentment</a:t>
            </a:r>
          </a:p>
          <a:p>
            <a:pPr marL="457200" indent="-457200">
              <a:spcAft>
                <a:spcPts val="1200"/>
              </a:spcAft>
              <a:buClr>
                <a:schemeClr val="accent6">
                  <a:lumMod val="50000"/>
                </a:schemeClr>
              </a:buClr>
              <a:buFont typeface="Wingdings" pitchFamily="2" charset="2"/>
              <a:buChar char="Ø"/>
            </a:pPr>
            <a:r>
              <a:rPr lang="en-US" sz="2800" dirty="0" smtClean="0">
                <a:solidFill>
                  <a:schemeClr val="accent6">
                    <a:lumMod val="50000"/>
                  </a:schemeClr>
                </a:solidFill>
                <a:latin typeface="Arial" pitchFamily="34" charset="0"/>
                <a:cs typeface="Arial" pitchFamily="34" charset="0"/>
              </a:rPr>
              <a:t>Righteous indignation</a:t>
            </a:r>
            <a:endParaRPr lang="en-US" sz="2800" dirty="0">
              <a:solidFill>
                <a:schemeClr val="accent6">
                  <a:lumMod val="50000"/>
                </a:schemeClr>
              </a:solidFill>
              <a:latin typeface="Arial" pitchFamily="34" charset="0"/>
              <a:cs typeface="Arial" pitchFamily="34" charset="0"/>
            </a:endParaRPr>
          </a:p>
        </p:txBody>
      </p:sp>
      <p:sp>
        <p:nvSpPr>
          <p:cNvPr id="7" name="Rectangle 6"/>
          <p:cNvSpPr/>
          <p:nvPr/>
        </p:nvSpPr>
        <p:spPr>
          <a:xfrm>
            <a:off x="0" y="111204"/>
            <a:ext cx="9144000" cy="769441"/>
          </a:xfrm>
          <a:prstGeom prst="rect">
            <a:avLst/>
          </a:prstGeom>
        </p:spPr>
        <p:txBody>
          <a:bodyPr wrap="square">
            <a:spAutoFit/>
          </a:bodyPr>
          <a:lstStyle/>
          <a:p>
            <a:pPr algn="ctr"/>
            <a:r>
              <a:rPr lang="en-US" sz="4400" b="1" dirty="0" smtClean="0">
                <a:ln w="12700">
                  <a:solidFill>
                    <a:schemeClr val="tx1"/>
                  </a:solidFill>
                  <a:prstDash val="solid"/>
                </a:ln>
                <a:solidFill>
                  <a:schemeClr val="tx1">
                    <a:lumMod val="50000"/>
                    <a:lumOff val="50000"/>
                  </a:schemeClr>
                </a:solidFill>
                <a:effectLst>
                  <a:glow rad="228600">
                    <a:schemeClr val="accent6">
                      <a:satMod val="175000"/>
                      <a:alpha val="40000"/>
                    </a:schemeClr>
                  </a:glow>
                </a:effectLst>
                <a:latin typeface="Arial" pitchFamily="34" charset="0"/>
                <a:cs typeface="Arial" pitchFamily="34" charset="0"/>
              </a:rPr>
              <a:t>Letting Go of Anger</a:t>
            </a:r>
          </a:p>
        </p:txBody>
      </p:sp>
      <p:pic>
        <p:nvPicPr>
          <p:cNvPr id="2050" name="Picture 2"/>
          <p:cNvPicPr>
            <a:picLocks noChangeAspect="1" noChangeArrowheads="1"/>
          </p:cNvPicPr>
          <p:nvPr/>
        </p:nvPicPr>
        <p:blipFill>
          <a:blip r:embed="rId3" cstate="print"/>
          <a:srcRect/>
          <a:stretch>
            <a:fillRect/>
          </a:stretch>
        </p:blipFill>
        <p:spPr bwMode="auto">
          <a:xfrm>
            <a:off x="228600" y="1828800"/>
            <a:ext cx="4052887" cy="4789487"/>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p:cTn id="23"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u="sng" dirty="0" smtClean="0">
                <a:solidFill>
                  <a:schemeClr val="bg2">
                    <a:lumMod val="10000"/>
                  </a:schemeClr>
                </a:solidFill>
                <a:latin typeface="Arial" pitchFamily="34" charset="0"/>
                <a:cs typeface="Arial" pitchFamily="34" charset="0"/>
              </a:rPr>
              <a:t>Righteous</a:t>
            </a:r>
            <a:r>
              <a:rPr lang="en-US" b="1" dirty="0" smtClean="0">
                <a:solidFill>
                  <a:schemeClr val="bg2">
                    <a:lumMod val="10000"/>
                  </a:schemeClr>
                </a:solidFill>
                <a:latin typeface="Arial" pitchFamily="34" charset="0"/>
                <a:cs typeface="Arial" pitchFamily="34" charset="0"/>
              </a:rPr>
              <a:t>/</a:t>
            </a:r>
            <a:r>
              <a:rPr lang="en-US" b="1" u="sng" dirty="0" smtClean="0">
                <a:solidFill>
                  <a:schemeClr val="bg2">
                    <a:lumMod val="10000"/>
                  </a:schemeClr>
                </a:solidFill>
                <a:latin typeface="Arial" pitchFamily="34" charset="0"/>
                <a:cs typeface="Arial" pitchFamily="34" charset="0"/>
              </a:rPr>
              <a:t>Unrighteous</a:t>
            </a:r>
            <a:r>
              <a:rPr lang="en-US" b="1" dirty="0" smtClean="0">
                <a:solidFill>
                  <a:schemeClr val="bg2">
                    <a:lumMod val="10000"/>
                  </a:schemeClr>
                </a:solidFill>
                <a:latin typeface="Arial" pitchFamily="34" charset="0"/>
                <a:cs typeface="Arial" pitchFamily="34" charset="0"/>
              </a:rPr>
              <a:t> Anger</a:t>
            </a:r>
            <a:endParaRPr lang="en-US" b="1" dirty="0">
              <a:solidFill>
                <a:schemeClr val="bg2">
                  <a:lumMod val="10000"/>
                </a:schemeClr>
              </a:solidFill>
              <a:latin typeface="Arial" pitchFamily="34" charset="0"/>
              <a:cs typeface="Arial" pitchFamily="34" charset="0"/>
            </a:endParaRPr>
          </a:p>
        </p:txBody>
      </p:sp>
      <p:sp>
        <p:nvSpPr>
          <p:cNvPr id="4" name="Content Placeholder 3"/>
          <p:cNvSpPr>
            <a:spLocks noGrp="1"/>
          </p:cNvSpPr>
          <p:nvPr>
            <p:ph sz="half" idx="2"/>
          </p:nvPr>
        </p:nvSpPr>
        <p:spPr/>
        <p:txBody>
          <a:bodyPr/>
          <a:lstStyle/>
          <a:p>
            <a:pPr>
              <a:spcBef>
                <a:spcPts val="1200"/>
              </a:spcBef>
            </a:pPr>
            <a:r>
              <a:rPr lang="en-US" sz="3200" b="1" dirty="0" smtClean="0">
                <a:solidFill>
                  <a:schemeClr val="bg2">
                    <a:lumMod val="10000"/>
                  </a:schemeClr>
                </a:solidFill>
                <a:latin typeface="Arial" pitchFamily="34" charset="0"/>
                <a:cs typeface="Arial" pitchFamily="34" charset="0"/>
              </a:rPr>
              <a:t>God can become angry.</a:t>
            </a:r>
          </a:p>
          <a:p>
            <a:pPr lvl="1">
              <a:spcBef>
                <a:spcPts val="1200"/>
              </a:spcBef>
            </a:pPr>
            <a:r>
              <a:rPr lang="en-US" sz="2800" b="1" dirty="0" smtClean="0">
                <a:solidFill>
                  <a:srgbClr val="C00000"/>
                </a:solidFill>
                <a:latin typeface="Arial" pitchFamily="34" charset="0"/>
                <a:cs typeface="Arial" pitchFamily="34" charset="0"/>
              </a:rPr>
              <a:t>Numbers 25:3-11</a:t>
            </a:r>
          </a:p>
          <a:p>
            <a:pPr lvl="1">
              <a:spcBef>
                <a:spcPts val="1200"/>
              </a:spcBef>
            </a:pPr>
            <a:r>
              <a:rPr lang="en-US" sz="2800" b="1" dirty="0" smtClean="0">
                <a:solidFill>
                  <a:srgbClr val="C00000"/>
                </a:solidFill>
                <a:latin typeface="Arial" pitchFamily="34" charset="0"/>
                <a:cs typeface="Arial" pitchFamily="34" charset="0"/>
              </a:rPr>
              <a:t>2 Chronicles 36:16</a:t>
            </a:r>
          </a:p>
          <a:p>
            <a:pPr lvl="1">
              <a:spcBef>
                <a:spcPts val="1200"/>
              </a:spcBef>
            </a:pPr>
            <a:r>
              <a:rPr lang="en-US" sz="2800" b="1" dirty="0" smtClean="0">
                <a:solidFill>
                  <a:srgbClr val="C00000"/>
                </a:solidFill>
                <a:latin typeface="Arial" pitchFamily="34" charset="0"/>
                <a:cs typeface="Arial" pitchFamily="34" charset="0"/>
              </a:rPr>
              <a:t>Romans 1:18</a:t>
            </a:r>
            <a:endParaRPr lang="en-US" sz="2800" b="1" dirty="0">
              <a:solidFill>
                <a:srgbClr val="C00000"/>
              </a:solidFill>
              <a:latin typeface="Arial" pitchFamily="34" charset="0"/>
              <a:cs typeface="Arial" pitchFamily="34" charset="0"/>
            </a:endParaRPr>
          </a:p>
        </p:txBody>
      </p:sp>
      <p:pic>
        <p:nvPicPr>
          <p:cNvPr id="5" name="Picture 1"/>
          <p:cNvPicPr>
            <a:picLocks noGrp="1" noChangeAspect="1" noChangeArrowheads="1"/>
          </p:cNvPicPr>
          <p:nvPr>
            <p:ph sz="half" idx="1"/>
          </p:nvPr>
        </p:nvPicPr>
        <p:blipFill>
          <a:blip r:embed="rId3" cstate="print"/>
          <a:srcRect/>
          <a:stretch>
            <a:fillRect/>
          </a:stretch>
        </p:blipFill>
        <p:spPr bwMode="auto">
          <a:xfrm>
            <a:off x="685800" y="1633943"/>
            <a:ext cx="3461856" cy="48430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bg2">
                    <a:lumMod val="10000"/>
                  </a:schemeClr>
                </a:solidFill>
                <a:latin typeface="Arial" pitchFamily="34" charset="0"/>
                <a:cs typeface="Arial" pitchFamily="34" charset="0"/>
              </a:rPr>
              <a:t>Righteous</a:t>
            </a:r>
            <a:r>
              <a:rPr lang="en-US" b="1" dirty="0" smtClean="0">
                <a:solidFill>
                  <a:schemeClr val="bg2">
                    <a:lumMod val="10000"/>
                  </a:schemeClr>
                </a:solidFill>
                <a:latin typeface="Arial" pitchFamily="34" charset="0"/>
                <a:cs typeface="Arial" pitchFamily="34" charset="0"/>
              </a:rPr>
              <a:t>/</a:t>
            </a:r>
            <a:r>
              <a:rPr lang="en-US" b="1" u="sng" dirty="0" smtClean="0">
                <a:solidFill>
                  <a:schemeClr val="bg2">
                    <a:lumMod val="10000"/>
                  </a:schemeClr>
                </a:solidFill>
                <a:latin typeface="Arial" pitchFamily="34" charset="0"/>
                <a:cs typeface="Arial" pitchFamily="34" charset="0"/>
              </a:rPr>
              <a:t>Unrighteous</a:t>
            </a:r>
            <a:r>
              <a:rPr lang="en-US" b="1" dirty="0" smtClean="0">
                <a:solidFill>
                  <a:schemeClr val="bg2">
                    <a:lumMod val="10000"/>
                  </a:schemeClr>
                </a:solidFill>
                <a:latin typeface="Arial" pitchFamily="34" charset="0"/>
                <a:cs typeface="Arial" pitchFamily="34" charset="0"/>
              </a:rPr>
              <a:t> Anger</a:t>
            </a:r>
            <a:endParaRPr lang="en-US" b="1" dirty="0">
              <a:solidFill>
                <a:schemeClr val="bg2">
                  <a:lumMod val="10000"/>
                </a:schemeClr>
              </a:solidFill>
              <a:latin typeface="Arial" pitchFamily="34" charset="0"/>
              <a:cs typeface="Arial" pitchFamily="34" charset="0"/>
            </a:endParaRPr>
          </a:p>
        </p:txBody>
      </p:sp>
      <p:sp>
        <p:nvSpPr>
          <p:cNvPr id="4" name="Content Placeholder 3"/>
          <p:cNvSpPr>
            <a:spLocks noGrp="1"/>
          </p:cNvSpPr>
          <p:nvPr>
            <p:ph sz="half" idx="2"/>
          </p:nvPr>
        </p:nvSpPr>
        <p:spPr/>
        <p:txBody>
          <a:bodyPr/>
          <a:lstStyle/>
          <a:p>
            <a:pPr>
              <a:spcBef>
                <a:spcPts val="1200"/>
              </a:spcBef>
            </a:pPr>
            <a:r>
              <a:rPr lang="en-US" sz="3200" b="1" dirty="0" smtClean="0">
                <a:solidFill>
                  <a:schemeClr val="bg2">
                    <a:lumMod val="10000"/>
                  </a:schemeClr>
                </a:solidFill>
                <a:latin typeface="Arial" pitchFamily="34" charset="0"/>
                <a:cs typeface="Arial" pitchFamily="34" charset="0"/>
              </a:rPr>
              <a:t>Jesus expressed righteous anger.</a:t>
            </a:r>
          </a:p>
          <a:p>
            <a:pPr lvl="1">
              <a:spcBef>
                <a:spcPts val="1200"/>
              </a:spcBef>
            </a:pPr>
            <a:r>
              <a:rPr lang="en-US" sz="2800" b="1" dirty="0" smtClean="0">
                <a:solidFill>
                  <a:srgbClr val="C00000"/>
                </a:solidFill>
                <a:latin typeface="Arial" pitchFamily="34" charset="0"/>
                <a:cs typeface="Arial" pitchFamily="34" charset="0"/>
              </a:rPr>
              <a:t>Mark 3:2-5</a:t>
            </a:r>
          </a:p>
          <a:p>
            <a:pPr lvl="1">
              <a:spcBef>
                <a:spcPts val="1200"/>
              </a:spcBef>
            </a:pPr>
            <a:r>
              <a:rPr lang="en-US" sz="2800" b="1" dirty="0" smtClean="0">
                <a:solidFill>
                  <a:srgbClr val="C00000"/>
                </a:solidFill>
                <a:latin typeface="Arial" pitchFamily="34" charset="0"/>
                <a:cs typeface="Arial" pitchFamily="34" charset="0"/>
              </a:rPr>
              <a:t>John 2:13-17</a:t>
            </a:r>
          </a:p>
          <a:p>
            <a:pPr lvl="1">
              <a:spcBef>
                <a:spcPts val="1200"/>
              </a:spcBef>
            </a:pPr>
            <a:r>
              <a:rPr lang="en-US" sz="2800" b="1" dirty="0" smtClean="0">
                <a:solidFill>
                  <a:srgbClr val="C00000"/>
                </a:solidFill>
                <a:latin typeface="Arial" pitchFamily="34" charset="0"/>
                <a:cs typeface="Arial" pitchFamily="34" charset="0"/>
              </a:rPr>
              <a:t>Revelation 6:16</a:t>
            </a:r>
            <a:endParaRPr lang="en-US" sz="2800" b="1" dirty="0">
              <a:solidFill>
                <a:srgbClr val="C00000"/>
              </a:solidFill>
              <a:latin typeface="Arial" pitchFamily="34" charset="0"/>
              <a:cs typeface="Arial" pitchFamily="34" charset="0"/>
            </a:endParaRPr>
          </a:p>
        </p:txBody>
      </p:sp>
      <p:pic>
        <p:nvPicPr>
          <p:cNvPr id="5" name="Picture 1"/>
          <p:cNvPicPr>
            <a:picLocks noGrp="1" noChangeAspect="1" noChangeArrowheads="1"/>
          </p:cNvPicPr>
          <p:nvPr>
            <p:ph sz="half" idx="1"/>
          </p:nvPr>
        </p:nvPicPr>
        <p:blipFill>
          <a:blip r:embed="rId3" cstate="print"/>
          <a:srcRect/>
          <a:stretch>
            <a:fillRect/>
          </a:stretch>
        </p:blipFill>
        <p:spPr bwMode="auto">
          <a:xfrm>
            <a:off x="685800" y="1633943"/>
            <a:ext cx="3461856" cy="48430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1821</Words>
  <Application>Microsoft Office PowerPoint</Application>
  <PresentationFormat>On-screen Show (4:3)</PresentationFormat>
  <Paragraphs>218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Anger</vt:lpstr>
      <vt:lpstr>Slide 3</vt:lpstr>
      <vt:lpstr>Slide 4</vt:lpstr>
      <vt:lpstr>God’s Perspective on Anger</vt:lpstr>
      <vt:lpstr>Slide 6</vt:lpstr>
      <vt:lpstr>Slide 7</vt:lpstr>
      <vt:lpstr>Righteous/Unrighteous Anger</vt:lpstr>
      <vt:lpstr>Righteous/Unrighteous Anger</vt:lpstr>
      <vt:lpstr>Righteous/Unrighteous Anger</vt:lpstr>
      <vt:lpstr>Righteous/Unrighteous Anger</vt:lpstr>
      <vt:lpstr>Righteous/Unrighteous Anger</vt:lpstr>
      <vt:lpstr>Unrighteous Anger</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Greer</dc:creator>
  <cp:lastModifiedBy>Keith Greer</cp:lastModifiedBy>
  <cp:revision>25</cp:revision>
  <dcterms:created xsi:type="dcterms:W3CDTF">2009-11-24T14:41:05Z</dcterms:created>
  <dcterms:modified xsi:type="dcterms:W3CDTF">2010-02-05T22:35:23Z</dcterms:modified>
</cp:coreProperties>
</file>