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9" autoAdjust="0"/>
    <p:restoredTop sz="85579" autoAdjust="0"/>
  </p:normalViewPr>
  <p:slideViewPr>
    <p:cSldViewPr>
      <p:cViewPr varScale="1">
        <p:scale>
          <a:sx n="47" d="100"/>
          <a:sy n="47" d="100"/>
        </p:scale>
        <p:origin x="-662" y="-7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550"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4AD163-2487-42E7-BA13-0E265E3A6ED0}" type="datetimeFigureOut">
              <a:rPr lang="en-US" smtClean="0"/>
              <a:pPr/>
              <a:t>1/18/2010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E2C230-6ED1-496B-A9A6-F5D0ED71CFE2}"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8FA3D-6806-4121-9B65-D29FB899D21D}" type="datetimeFigureOut">
              <a:rPr lang="en-US" smtClean="0"/>
              <a:pPr/>
              <a:t>1/18/2010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42213-A436-4E19-8DBE-DFDD179A23F0}"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Slide: “</a:t>
            </a:r>
            <a:r>
              <a:rPr lang="en-US" b="1" u="sng" dirty="0" smtClean="0"/>
              <a:t>Taking Up My Cross</a:t>
            </a:r>
            <a:r>
              <a:rPr lang="en-US" dirty="0" smtClean="0"/>
              <a:t>”—Matthew 16:24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Discipleship: “</a:t>
            </a:r>
            <a:r>
              <a:rPr lang="en-US" b="1" u="sng" dirty="0" smtClean="0"/>
              <a:t>ME</a:t>
            </a:r>
            <a:r>
              <a:rPr lang="en-US" dirty="0" smtClean="0"/>
              <a:t>”—There’s only </a:t>
            </a:r>
            <a:r>
              <a:rPr lang="en-US" dirty="0" smtClean="0"/>
              <a:t>one model, </a:t>
            </a:r>
            <a:r>
              <a:rPr lang="en-US" dirty="0" smtClean="0"/>
              <a:t>teacher, </a:t>
            </a:r>
            <a:r>
              <a:rPr lang="en-US" dirty="0" smtClean="0"/>
              <a:t>and guide. </a:t>
            </a:r>
            <a:r>
              <a:rPr lang="en-US" baseline="0" dirty="0" smtClean="0"/>
              <a:t>He must be our pattern for thinking</a:t>
            </a:r>
            <a:r>
              <a:rPr lang="en-US" baseline="0" dirty="0" smtClean="0"/>
              <a:t>, </a:t>
            </a:r>
            <a:r>
              <a:rPr lang="en-US" baseline="0" dirty="0" smtClean="0"/>
              <a:t>speech, </a:t>
            </a:r>
            <a:r>
              <a:rPr lang="en-US" baseline="0" dirty="0" smtClean="0"/>
              <a:t>and actions. </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Discipleship: “</a:t>
            </a:r>
            <a:r>
              <a:rPr lang="en-US" b="1" u="sng" dirty="0" smtClean="0"/>
              <a:t>Daily</a:t>
            </a:r>
            <a:r>
              <a:rPr lang="en-US" dirty="0" smtClean="0"/>
              <a:t>”—must</a:t>
            </a:r>
            <a:r>
              <a:rPr lang="en-US" baseline="0" dirty="0" smtClean="0"/>
              <a:t> be a continual way of life. </a:t>
            </a:r>
            <a:r>
              <a:rPr lang="en-US" baseline="0" dirty="0" smtClean="0"/>
              <a:t>Not </a:t>
            </a:r>
            <a:r>
              <a:rPr lang="en-US" baseline="0" dirty="0" smtClean="0"/>
              <a:t>a </a:t>
            </a:r>
            <a:r>
              <a:rPr lang="en-US" baseline="0" dirty="0" smtClean="0"/>
              <a:t>ONE-DAY-a-week job; it’s 24/7; 365 </a:t>
            </a:r>
            <a:r>
              <a:rPr lang="en-US" baseline="0" dirty="0" smtClean="0"/>
              <a:t>days per </a:t>
            </a:r>
            <a:r>
              <a:rPr lang="en-US" baseline="0" dirty="0" smtClean="0"/>
              <a:t>year. There’s no </a:t>
            </a:r>
            <a:r>
              <a:rPr lang="en-US" baseline="0" dirty="0" smtClean="0"/>
              <a:t>retirement plan! </a:t>
            </a:r>
            <a:r>
              <a:rPr lang="en-US" baseline="0" dirty="0" smtClean="0"/>
              <a:t>Luke </a:t>
            </a:r>
            <a:r>
              <a:rPr lang="en-US" baseline="0" dirty="0" smtClean="0"/>
              <a:t>adds </a:t>
            </a:r>
            <a:r>
              <a:rPr lang="en-US" b="1" baseline="0" dirty="0" smtClean="0"/>
              <a:t>“take up your cross daily.” (Lk.9:23</a:t>
            </a:r>
            <a:r>
              <a:rPr lang="en-US" baseline="0" dirty="0" smtClean="0"/>
              <a:t>) There is a</a:t>
            </a:r>
            <a:r>
              <a:rPr lang="en-US" dirty="0" smtClean="0"/>
              <a:t> sense in which Christians must give their lives to God every day. </a:t>
            </a:r>
            <a:r>
              <a:rPr lang="en-US" dirty="0" smtClean="0"/>
              <a:t>Discipleship requires daily, </a:t>
            </a:r>
            <a:r>
              <a:rPr lang="en-US" dirty="0" smtClean="0"/>
              <a:t>total </a:t>
            </a:r>
            <a:r>
              <a:rPr lang="en-US" dirty="0" smtClean="0"/>
              <a:t>self-sacrifice to do </a:t>
            </a:r>
            <a:r>
              <a:rPr lang="en-US" dirty="0" smtClean="0"/>
              <a:t>the will of Christ. Whatever He </a:t>
            </a:r>
            <a:r>
              <a:rPr lang="en-US" dirty="0" smtClean="0"/>
              <a:t>asks of me is </a:t>
            </a:r>
            <a:r>
              <a:rPr lang="en-US" dirty="0" smtClean="0"/>
              <a:t>what </a:t>
            </a:r>
            <a:r>
              <a:rPr lang="en-US" dirty="0" smtClean="0"/>
              <a:t>I must do. </a:t>
            </a:r>
            <a:r>
              <a:rPr lang="en-US" dirty="0" smtClean="0"/>
              <a:t>What I want no longer matters, </a:t>
            </a:r>
            <a:r>
              <a:rPr lang="en-US" dirty="0" smtClean="0"/>
              <a:t>I’ve given </a:t>
            </a:r>
            <a:r>
              <a:rPr lang="en-US" dirty="0" smtClean="0"/>
              <a:t>myself </a:t>
            </a:r>
            <a:r>
              <a:rPr lang="en-US" dirty="0" smtClean="0"/>
              <a:t>to Him</a:t>
            </a:r>
            <a:r>
              <a:rPr lang="en-US" dirty="0" smtClean="0"/>
              <a:t>, just as He gave Himself for me. One makes this type of determination by practicing </a:t>
            </a:r>
            <a:r>
              <a:rPr lang="en-US" dirty="0" smtClean="0"/>
              <a:t>repentance—changing his course</a:t>
            </a:r>
            <a:r>
              <a:rPr lang="en-US" dirty="0" smtClean="0"/>
              <a:t>. Stay on the right </a:t>
            </a:r>
            <a:r>
              <a:rPr lang="en-US" dirty="0" smtClean="0"/>
              <a:t>path (</a:t>
            </a:r>
            <a:r>
              <a:rPr lang="en-US" b="1" dirty="0" smtClean="0"/>
              <a:t>Matt.7;13,14) </a:t>
            </a:r>
            <a:r>
              <a:rPr lang="en-US" b="0" dirty="0" smtClean="0"/>
              <a:t>and you’ll have </a:t>
            </a:r>
            <a:r>
              <a:rPr lang="en-US" dirty="0" smtClean="0"/>
              <a:t>no regrets later (</a:t>
            </a:r>
            <a:r>
              <a:rPr lang="en-US" b="1" dirty="0" smtClean="0"/>
              <a:t>Lk.9:62)</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Cross</a:t>
            </a:r>
            <a:r>
              <a:rPr lang="en-US" dirty="0" smtClean="0"/>
              <a:t>…Some concluding thoughts…</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Cross…Demands a transformation of our will…Must truly give ourselves FIRST to the </a:t>
            </a:r>
            <a:r>
              <a:rPr lang="en-US" dirty="0" smtClean="0"/>
              <a:t>Lord (</a:t>
            </a:r>
            <a:r>
              <a:rPr lang="en-US" b="1" dirty="0" smtClean="0"/>
              <a:t>2</a:t>
            </a:r>
            <a:r>
              <a:rPr lang="en-US" dirty="0" smtClean="0"/>
              <a:t> </a:t>
            </a:r>
            <a:r>
              <a:rPr lang="en-US" b="1" dirty="0" smtClean="0"/>
              <a:t>Cor.8:5)</a:t>
            </a:r>
            <a:r>
              <a:rPr lang="en-US" dirty="0" smtClean="0"/>
              <a:t>.</a:t>
            </a:r>
            <a:r>
              <a:rPr lang="en-US" baseline="0" dirty="0" smtClean="0"/>
              <a:t> </a:t>
            </a:r>
            <a:r>
              <a:rPr lang="en-US" baseline="0" dirty="0" smtClean="0"/>
              <a:t>Mortify things of the </a:t>
            </a:r>
            <a:r>
              <a:rPr lang="en-US" baseline="0" dirty="0" smtClean="0"/>
              <a:t>body (</a:t>
            </a:r>
            <a:r>
              <a:rPr lang="en-US" b="1" baseline="0" dirty="0" smtClean="0"/>
              <a:t>Col.3:5)</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Cross…</a:t>
            </a:r>
            <a:r>
              <a:rPr lang="en-US" b="1" dirty="0" smtClean="0"/>
              <a:t>Requires both hands </a:t>
            </a:r>
            <a:r>
              <a:rPr lang="en-US" dirty="0" smtClean="0"/>
              <a:t>(I cannot carry anything else). There is no</a:t>
            </a:r>
            <a:r>
              <a:rPr lang="en-US" baseline="0" dirty="0" smtClean="0"/>
              <a:t> such thing as a “spilt allegiance” or walking the “proverbial tightrope.” Cannot hold to God and the world and carry our cross—</a:t>
            </a:r>
            <a:r>
              <a:rPr lang="en-US" b="1" baseline="0" dirty="0" smtClean="0"/>
              <a:t>1 Jno.2:15-17; Jam.4:4</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Cross…</a:t>
            </a:r>
            <a:r>
              <a:rPr lang="en-US" b="1" dirty="0" smtClean="0"/>
              <a:t>It gives us a heavenly focus and goal</a:t>
            </a:r>
            <a:r>
              <a:rPr lang="en-US" dirty="0" smtClean="0"/>
              <a:t>. Must keep our</a:t>
            </a:r>
            <a:r>
              <a:rPr lang="en-US" baseline="0" dirty="0" smtClean="0"/>
              <a:t> eyes on the finish line--</a:t>
            </a:r>
            <a:r>
              <a:rPr lang="en-US" b="1" baseline="0" dirty="0" smtClean="0"/>
              <a:t>Phil.3:12-14; Phil.3:20; 2 Tim.4:6-8; Rev.2:10</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Summary—Invitation</a:t>
            </a:r>
            <a:r>
              <a:rPr lang="en-US" dirty="0" smtClean="0"/>
              <a:t>. What about you? Are you bearing your cross? </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54326B-920E-4F7A-9D1B-BC8CA6ED5D9C}"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What did Jesus mean when He </a:t>
            </a:r>
            <a:r>
              <a:rPr lang="en-US" dirty="0" smtClean="0"/>
              <a:t>said </a:t>
            </a:r>
            <a:r>
              <a:rPr lang="en-US" dirty="0" smtClean="0"/>
              <a:t>that one must deny </a:t>
            </a:r>
            <a:r>
              <a:rPr lang="en-US" dirty="0" smtClean="0"/>
              <a:t>himself, take </a:t>
            </a:r>
            <a:r>
              <a:rPr lang="en-US" dirty="0" smtClean="0"/>
              <a:t>up </a:t>
            </a:r>
            <a:r>
              <a:rPr lang="en-US" dirty="0" smtClean="0"/>
              <a:t>his cross, </a:t>
            </a:r>
            <a:r>
              <a:rPr lang="en-US" dirty="0" smtClean="0"/>
              <a:t>and follow Him? </a:t>
            </a:r>
            <a:endParaRPr lang="en-US" dirty="0" smtClean="0"/>
          </a:p>
          <a:p>
            <a:pPr marL="228600" indent="-228600">
              <a:buFont typeface="Arial" pitchFamily="34" charset="0"/>
              <a:buChar char="•"/>
            </a:pPr>
            <a:r>
              <a:rPr lang="en-US" dirty="0" smtClean="0"/>
              <a:t>In </a:t>
            </a:r>
            <a:r>
              <a:rPr lang="en-US" dirty="0" smtClean="0"/>
              <a:t>the context of these passages, Jesus had </a:t>
            </a:r>
            <a:r>
              <a:rPr lang="en-US" dirty="0" smtClean="0"/>
              <a:t>predicted </a:t>
            </a:r>
            <a:r>
              <a:rPr lang="en-US" dirty="0" smtClean="0"/>
              <a:t>His own death. </a:t>
            </a:r>
            <a:r>
              <a:rPr lang="en-US" dirty="0" smtClean="0"/>
              <a:t>When Peter </a:t>
            </a:r>
            <a:r>
              <a:rPr lang="en-US" dirty="0" smtClean="0"/>
              <a:t>rebuked Him, </a:t>
            </a:r>
            <a:r>
              <a:rPr lang="en-US" dirty="0" smtClean="0"/>
              <a:t>Jesus </a:t>
            </a:r>
            <a:r>
              <a:rPr lang="en-US" dirty="0" smtClean="0"/>
              <a:t>responded </a:t>
            </a:r>
            <a:r>
              <a:rPr lang="en-US" dirty="0" smtClean="0"/>
              <a:t>with these statements. They refer back </a:t>
            </a:r>
            <a:r>
              <a:rPr lang="en-US" dirty="0" smtClean="0"/>
              <a:t>to </a:t>
            </a:r>
            <a:r>
              <a:rPr lang="en-US" dirty="0" smtClean="0"/>
              <a:t>what He </a:t>
            </a:r>
            <a:r>
              <a:rPr lang="en-US" dirty="0" smtClean="0"/>
              <a:t>was discussing before Peter </a:t>
            </a:r>
            <a:r>
              <a:rPr lang="en-US" dirty="0" smtClean="0"/>
              <a:t>interrupted. </a:t>
            </a:r>
          </a:p>
          <a:p>
            <a:pPr marL="228600" indent="-228600">
              <a:buFont typeface="Arial" pitchFamily="34" charset="0"/>
              <a:buChar char="•"/>
            </a:pPr>
            <a:r>
              <a:rPr lang="en-US" dirty="0" smtClean="0"/>
              <a:t>Jesus said </a:t>
            </a:r>
            <a:r>
              <a:rPr lang="en-US" dirty="0" smtClean="0"/>
              <a:t>He must DIE. </a:t>
            </a:r>
            <a:r>
              <a:rPr lang="en-US" dirty="0" smtClean="0"/>
              <a:t>Regarding this, Peter </a:t>
            </a:r>
            <a:r>
              <a:rPr lang="en-US" dirty="0" smtClean="0"/>
              <a:t>had </a:t>
            </a:r>
            <a:r>
              <a:rPr lang="en-US" dirty="0" smtClean="0"/>
              <a:t>expressed a </a:t>
            </a:r>
            <a:r>
              <a:rPr lang="en-US" dirty="0" smtClean="0"/>
              <a:t>desire to follow his own </a:t>
            </a:r>
            <a:r>
              <a:rPr lang="en-US" dirty="0" smtClean="0"/>
              <a:t>will, </a:t>
            </a:r>
            <a:r>
              <a:rPr lang="en-US" dirty="0" smtClean="0"/>
              <a:t>instead of </a:t>
            </a:r>
            <a:r>
              <a:rPr lang="en-US" dirty="0" smtClean="0"/>
              <a:t>God’s. Jesus </a:t>
            </a:r>
            <a:r>
              <a:rPr lang="en-US" dirty="0" smtClean="0"/>
              <a:t>showed how His death </a:t>
            </a:r>
            <a:r>
              <a:rPr lang="en-US" dirty="0" smtClean="0"/>
              <a:t>proves </a:t>
            </a:r>
            <a:r>
              <a:rPr lang="en-US" dirty="0" smtClean="0"/>
              <a:t>we must not follow our own desires, as Peter had </a:t>
            </a:r>
            <a:r>
              <a:rPr lang="en-US" dirty="0" smtClean="0"/>
              <a:t>suggested, </a:t>
            </a:r>
            <a:r>
              <a:rPr lang="en-US" dirty="0" smtClean="0"/>
              <a:t>but </a:t>
            </a:r>
            <a:r>
              <a:rPr lang="en-US" dirty="0" smtClean="0"/>
              <a:t>God’s desires</a:t>
            </a:r>
            <a:r>
              <a:rPr lang="en-US" dirty="0" smtClean="0"/>
              <a: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did Jesus mean when He said that one must deny himself, take up his cross, and follow Him? We </a:t>
            </a:r>
            <a:r>
              <a:rPr lang="en-US" dirty="0" smtClean="0"/>
              <a:t>will examine the</a:t>
            </a:r>
            <a:r>
              <a:rPr lang="en-US" baseline="0" dirty="0" smtClean="0"/>
              <a:t> answer in four points: </a:t>
            </a:r>
            <a:endParaRPr lang="en-US" baseline="0" dirty="0" smtClean="0"/>
          </a:p>
          <a:p>
            <a:r>
              <a:rPr lang="en-US" baseline="0" dirty="0" smtClean="0"/>
              <a:t>(</a:t>
            </a:r>
            <a:r>
              <a:rPr lang="en-US" baseline="0" dirty="0" smtClean="0"/>
              <a:t>1) </a:t>
            </a:r>
            <a:r>
              <a:rPr lang="en-US" baseline="0" dirty="0" smtClean="0"/>
              <a:t>Denying myself </a:t>
            </a:r>
            <a:r>
              <a:rPr lang="en-US" baseline="0" dirty="0" smtClean="0"/>
              <a:t>(2) </a:t>
            </a:r>
            <a:r>
              <a:rPr lang="en-US" baseline="0" dirty="0" smtClean="0"/>
              <a:t>Taking </a:t>
            </a:r>
            <a:r>
              <a:rPr lang="en-US" baseline="0" dirty="0" smtClean="0"/>
              <a:t>up </a:t>
            </a:r>
            <a:r>
              <a:rPr lang="en-US" baseline="0" dirty="0" smtClean="0"/>
              <a:t>my cross </a:t>
            </a:r>
            <a:r>
              <a:rPr lang="en-US" baseline="0" dirty="0" smtClean="0"/>
              <a:t>(3) </a:t>
            </a:r>
            <a:r>
              <a:rPr lang="en-US" baseline="0" dirty="0" smtClean="0"/>
              <a:t>Following </a:t>
            </a:r>
            <a:r>
              <a:rPr lang="en-US" baseline="0" dirty="0" smtClean="0"/>
              <a:t>Jesus. (4) Losing </a:t>
            </a:r>
            <a:r>
              <a:rPr lang="en-US" baseline="0" dirty="0" smtClean="0"/>
              <a:t>my life.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a:t>
            </a:r>
            <a:r>
              <a:rPr lang="en-US" baseline="0" dirty="0" smtClean="0"/>
              <a:t> Discipleship…</a:t>
            </a:r>
            <a:r>
              <a:rPr lang="en-US" b="1" baseline="0" dirty="0" smtClean="0"/>
              <a:t>Matt.16:24</a:t>
            </a: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Defining Discipleship</a:t>
            </a:r>
            <a:r>
              <a:rPr lang="en-US" dirty="0" smtClean="0"/>
              <a:t>: “</a:t>
            </a:r>
            <a:r>
              <a:rPr lang="en-US" b="1" u="sng" dirty="0" smtClean="0"/>
              <a:t>IF</a:t>
            </a:r>
            <a:r>
              <a:rPr lang="en-US" b="1" u="none" dirty="0" smtClean="0"/>
              <a:t>…</a:t>
            </a:r>
            <a:r>
              <a:rPr lang="en-US" dirty="0" smtClean="0"/>
              <a:t>”—</a:t>
            </a:r>
            <a:r>
              <a:rPr lang="en-US" dirty="0" smtClean="0"/>
              <a:t>It is conditional.</a:t>
            </a:r>
            <a:r>
              <a:rPr lang="en-US" baseline="0" dirty="0" smtClean="0"/>
              <a:t> One must </a:t>
            </a:r>
            <a:r>
              <a:rPr lang="en-US" baseline="0" dirty="0" smtClean="0"/>
              <a:t>choose. Discipleship is </a:t>
            </a:r>
            <a:r>
              <a:rPr lang="en-US" baseline="0" dirty="0" smtClean="0"/>
              <a:t>not forced on anyone. </a:t>
            </a:r>
            <a:r>
              <a:rPr lang="en-US" baseline="0" dirty="0" smtClean="0"/>
              <a:t>I must base my </a:t>
            </a:r>
            <a:r>
              <a:rPr lang="en-US" baseline="0" dirty="0" smtClean="0"/>
              <a:t>choice </a:t>
            </a:r>
            <a:r>
              <a:rPr lang="en-US" baseline="0" dirty="0" smtClean="0"/>
              <a:t>on the </a:t>
            </a:r>
            <a:r>
              <a:rPr lang="en-US" baseline="0" dirty="0" smtClean="0"/>
              <a:t>proper motive and </a:t>
            </a:r>
            <a:r>
              <a:rPr lang="en-US" baseline="0" dirty="0" smtClean="0"/>
              <a:t>reason—I want to </a:t>
            </a:r>
            <a:r>
              <a:rPr lang="en-US" baseline="0" dirty="0" smtClean="0"/>
              <a:t>serve </a:t>
            </a:r>
            <a:r>
              <a:rPr lang="en-US" baseline="0" dirty="0" smtClean="0"/>
              <a:t>God!</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F2F71C-E5C7-48BF-91DD-9FBDCA5E9C7B}"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Defining Discipleship: </a:t>
            </a:r>
            <a:r>
              <a:rPr lang="en-US" b="1" u="sng" dirty="0" smtClean="0"/>
              <a:t>“ANYONE</a:t>
            </a:r>
            <a:r>
              <a:rPr lang="en-US" dirty="0" smtClean="0"/>
              <a:t>”—it is open to all. This is </a:t>
            </a:r>
            <a:r>
              <a:rPr lang="en-US" dirty="0" smtClean="0"/>
              <a:t>a </a:t>
            </a:r>
            <a:r>
              <a:rPr lang="en-US" dirty="0" smtClean="0"/>
              <a:t>universal invitation. Jesus sent His disciples into </a:t>
            </a:r>
            <a:r>
              <a:rPr lang="en-US" i="1" dirty="0" smtClean="0"/>
              <a:t>“all the world,” </a:t>
            </a:r>
            <a:r>
              <a:rPr lang="en-US" i="1" dirty="0" smtClean="0"/>
              <a:t> </a:t>
            </a:r>
            <a:r>
              <a:rPr lang="en-US" i="0" dirty="0" smtClean="0"/>
              <a:t>(</a:t>
            </a:r>
            <a:r>
              <a:rPr lang="en-US" b="1" dirty="0" smtClean="0"/>
              <a:t>Matt.28:19,20</a:t>
            </a:r>
            <a:r>
              <a:rPr lang="en-US" b="1" dirty="0" smtClean="0"/>
              <a:t>; MK.16:15; </a:t>
            </a:r>
            <a:r>
              <a:rPr lang="en-US" b="1" dirty="0" smtClean="0"/>
              <a:t>LK.24:44-47)</a:t>
            </a:r>
            <a:r>
              <a:rPr lang="en-US" dirty="0" smtClean="0"/>
              <a:t>.</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B5EB92-883F-4301-B123-E2D2F22047B5}"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Defining Discipleship:</a:t>
            </a:r>
            <a:r>
              <a:rPr lang="en-US" baseline="0" dirty="0" smtClean="0"/>
              <a:t> “</a:t>
            </a:r>
            <a:r>
              <a:rPr lang="en-US" b="1" u="sng" baseline="0" dirty="0" smtClean="0"/>
              <a:t>Deny Himself</a:t>
            </a:r>
            <a:r>
              <a:rPr lang="en-US" baseline="0" dirty="0" smtClean="0"/>
              <a:t>”—it demands total commitment. </a:t>
            </a:r>
            <a:endParaRPr lang="en-US" baseline="0" dirty="0" smtClean="0"/>
          </a:p>
          <a:p>
            <a:pPr marL="228600" indent="-228600">
              <a:spcBef>
                <a:spcPct val="0"/>
              </a:spcBef>
              <a:buAutoNum type="arabicParenBoth"/>
            </a:pPr>
            <a:r>
              <a:rPr lang="en-US" baseline="0" dirty="0" smtClean="0"/>
              <a:t>Essential </a:t>
            </a:r>
            <a:r>
              <a:rPr lang="en-US" baseline="0" dirty="0" smtClean="0"/>
              <a:t>fruit of the Spirit (</a:t>
            </a:r>
            <a:r>
              <a:rPr lang="en-US" b="1" baseline="0" dirty="0" smtClean="0"/>
              <a:t>Gal.5:22,23; 2 Pet.1:5,6</a:t>
            </a:r>
            <a:r>
              <a:rPr lang="en-US" baseline="0" dirty="0" smtClean="0"/>
              <a:t>) </a:t>
            </a:r>
            <a:endParaRPr lang="en-US" baseline="0" dirty="0" smtClean="0"/>
          </a:p>
          <a:p>
            <a:pPr marL="228600" indent="-228600">
              <a:spcBef>
                <a:spcPct val="0"/>
              </a:spcBef>
              <a:buAutoNum type="arabicParenBoth"/>
            </a:pPr>
            <a:r>
              <a:rPr lang="en-US" baseline="0" dirty="0" smtClean="0"/>
              <a:t>Denying </a:t>
            </a:r>
            <a:r>
              <a:rPr lang="en-US" baseline="0" dirty="0" smtClean="0"/>
              <a:t>self requires </a:t>
            </a:r>
            <a:r>
              <a:rPr lang="en-US" baseline="0" dirty="0" smtClean="0"/>
              <a:t>giving </a:t>
            </a:r>
            <a:r>
              <a:rPr lang="en-US" baseline="0" dirty="0" smtClean="0"/>
              <a:t>up anything </a:t>
            </a:r>
            <a:r>
              <a:rPr lang="en-US" baseline="0" dirty="0" smtClean="0"/>
              <a:t>we want </a:t>
            </a:r>
            <a:r>
              <a:rPr lang="en-US" baseline="0" dirty="0" smtClean="0"/>
              <a:t>or seek that </a:t>
            </a:r>
            <a:r>
              <a:rPr lang="en-US" baseline="0" dirty="0" smtClean="0"/>
              <a:t>could hinder </a:t>
            </a:r>
            <a:r>
              <a:rPr lang="en-US" baseline="0" dirty="0" smtClean="0"/>
              <a:t>our doing </a:t>
            </a:r>
            <a:r>
              <a:rPr lang="en-US" baseline="0" dirty="0" smtClean="0"/>
              <a:t>God’s will. </a:t>
            </a:r>
            <a:r>
              <a:rPr lang="en-US" baseline="0" dirty="0" smtClean="0"/>
              <a:t>This means we must take our wants and desires down from the throne and </a:t>
            </a:r>
            <a:r>
              <a:rPr lang="en-US" baseline="0" dirty="0" smtClean="0"/>
              <a:t>accept Jesus </a:t>
            </a:r>
            <a:r>
              <a:rPr lang="en-US" baseline="0" dirty="0" smtClean="0"/>
              <a:t>and His will as the governing power in our lives.   </a:t>
            </a:r>
            <a:endParaRPr lang="en-US" baseline="0" dirty="0" smtClean="0"/>
          </a:p>
          <a:p>
            <a:pPr marL="228600" indent="-228600">
              <a:spcBef>
                <a:spcPct val="0"/>
              </a:spcBef>
              <a:buAutoNum type="arabicParenBoth"/>
            </a:pPr>
            <a:r>
              <a:rPr lang="en-US" baseline="0" dirty="0" smtClean="0"/>
              <a:t>There </a:t>
            </a:r>
            <a:r>
              <a:rPr lang="en-US" baseline="0" dirty="0" smtClean="0"/>
              <a:t>is room for only One Master (</a:t>
            </a:r>
            <a:r>
              <a:rPr lang="en-US" b="1" baseline="0" dirty="0" smtClean="0"/>
              <a:t>Matt.6:24</a:t>
            </a:r>
            <a:r>
              <a:rPr lang="en-US" baseline="0" dirty="0" smtClean="0"/>
              <a:t>). If God rules in our lives, then our </a:t>
            </a:r>
            <a:r>
              <a:rPr lang="en-US" baseline="0" dirty="0" smtClean="0"/>
              <a:t>wills </a:t>
            </a:r>
            <a:r>
              <a:rPr lang="en-US" baseline="0" dirty="0" smtClean="0"/>
              <a:t>must </a:t>
            </a:r>
            <a:r>
              <a:rPr lang="en-US" baseline="0" dirty="0" smtClean="0"/>
              <a:t>become </a:t>
            </a:r>
            <a:r>
              <a:rPr lang="en-US" baseline="0" dirty="0" smtClean="0"/>
              <a:t>subservient to His. </a:t>
            </a:r>
            <a:r>
              <a:rPr lang="en-US" baseline="0" dirty="0" smtClean="0"/>
              <a:t>We </a:t>
            </a:r>
            <a:r>
              <a:rPr lang="en-US" baseline="0" dirty="0" smtClean="0"/>
              <a:t>must be willing to give</a:t>
            </a:r>
            <a:r>
              <a:rPr lang="en-US" dirty="0" smtClean="0"/>
              <a:t> up anything to please </a:t>
            </a:r>
            <a:r>
              <a:rPr lang="en-US" dirty="0" smtClean="0"/>
              <a:t>Him </a:t>
            </a:r>
            <a:r>
              <a:rPr lang="en-US" dirty="0" smtClean="0"/>
              <a:t>(</a:t>
            </a:r>
            <a:r>
              <a:rPr lang="en-US" b="1" dirty="0" smtClean="0"/>
              <a:t>Rom.12:2; Matt.6:33; 2 Cor.5:14,15</a:t>
            </a:r>
            <a:r>
              <a:rPr lang="en-US" dirty="0" smtClean="0"/>
              <a:t>).  </a:t>
            </a:r>
          </a:p>
          <a:p>
            <a:pPr marL="228600" indent="-228600">
              <a:spcBef>
                <a:spcPct val="0"/>
              </a:spcBef>
              <a:buAutoNum type="arabicParenBoth"/>
            </a:pPr>
            <a:r>
              <a:rPr lang="en-US" dirty="0" smtClean="0"/>
              <a:t>Connected </a:t>
            </a:r>
            <a:r>
              <a:rPr lang="en-US" dirty="0" smtClean="0"/>
              <a:t>to judgment—good judgment (</a:t>
            </a:r>
            <a:r>
              <a:rPr lang="en-US" b="1" dirty="0" smtClean="0"/>
              <a:t>Acts 24:25</a:t>
            </a:r>
            <a:r>
              <a:rPr lang="en-US" dirty="0" smtClean="0"/>
              <a:t>).  </a:t>
            </a:r>
            <a:endParaRPr lang="en-US" dirty="0" smtClean="0"/>
          </a:p>
          <a:p>
            <a:pPr marL="228600" indent="-228600">
              <a:spcBef>
                <a:spcPct val="0"/>
              </a:spcBef>
              <a:buAutoNum type="arabicParenBoth"/>
            </a:pPr>
            <a:r>
              <a:rPr lang="en-US" dirty="0" smtClean="0"/>
              <a:t>Connected </a:t>
            </a:r>
            <a:r>
              <a:rPr lang="en-US" dirty="0" smtClean="0"/>
              <a:t>to discipline (</a:t>
            </a:r>
            <a:r>
              <a:rPr lang="en-US" b="1" dirty="0" smtClean="0"/>
              <a:t>1 Cor.9:25-27</a:t>
            </a:r>
            <a:r>
              <a:rPr lang="en-US" dirty="0" smtClean="0"/>
              <a:t>)—must be able to </a:t>
            </a:r>
            <a:r>
              <a:rPr lang="en-US" dirty="0" smtClean="0"/>
              <a:t>say NO to ourselves!</a:t>
            </a: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FBF921-4AE7-4D79-AF4D-76B958FD154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Discipleship: “</a:t>
            </a:r>
            <a:r>
              <a:rPr lang="en-US" b="1" u="sng" dirty="0" smtClean="0"/>
              <a:t>HIS CROSS</a:t>
            </a:r>
            <a:r>
              <a:rPr lang="en-US" dirty="0" smtClean="0"/>
              <a:t>”—it requires personal sacrifice.</a:t>
            </a:r>
            <a:r>
              <a:rPr lang="en-US" baseline="0" dirty="0" smtClean="0"/>
              <a:t> </a:t>
            </a:r>
            <a:r>
              <a:rPr lang="en-US" baseline="0" dirty="0" smtClean="0"/>
              <a:t>Many </a:t>
            </a:r>
            <a:r>
              <a:rPr lang="en-US" baseline="0" dirty="0" smtClean="0"/>
              <a:t>believe this means bearing burdens and suffering hardships for the Lord. Surely such hardships </a:t>
            </a:r>
            <a:r>
              <a:rPr lang="en-US" baseline="0" dirty="0" smtClean="0"/>
              <a:t>will, </a:t>
            </a:r>
            <a:r>
              <a:rPr lang="en-US" baseline="0" dirty="0" smtClean="0"/>
              <a:t>at </a:t>
            </a:r>
            <a:r>
              <a:rPr lang="en-US" baseline="0" dirty="0" smtClean="0"/>
              <a:t>times, </a:t>
            </a:r>
            <a:r>
              <a:rPr lang="en-US" baseline="0" dirty="0" smtClean="0"/>
              <a:t>be required,</a:t>
            </a:r>
            <a:r>
              <a:rPr lang="en-US" dirty="0" smtClean="0"/>
              <a:t> but </a:t>
            </a:r>
            <a:r>
              <a:rPr lang="en-US" dirty="0" smtClean="0"/>
              <a:t>there </a:t>
            </a:r>
            <a:r>
              <a:rPr lang="en-US" dirty="0" smtClean="0"/>
              <a:t>is much more </a:t>
            </a:r>
            <a:r>
              <a:rPr lang="en-US" dirty="0" smtClean="0"/>
              <a:t>to see here.  </a:t>
            </a:r>
          </a:p>
          <a:p>
            <a:pPr marL="228600" indent="-228600">
              <a:buAutoNum type="arabicParenBoth"/>
            </a:pPr>
            <a:r>
              <a:rPr lang="en-US" dirty="0" smtClean="0"/>
              <a:t>Self-crucifixion </a:t>
            </a:r>
            <a:r>
              <a:rPr lang="en-US" dirty="0" smtClean="0"/>
              <a:t>is necessary to self-control. </a:t>
            </a:r>
            <a:r>
              <a:rPr lang="en-US" dirty="0" smtClean="0"/>
              <a:t>We must stop sinning (</a:t>
            </a:r>
            <a:r>
              <a:rPr lang="en-US" b="1" dirty="0" smtClean="0"/>
              <a:t>Rom.6:2-11)</a:t>
            </a:r>
            <a:r>
              <a:rPr lang="en-US" dirty="0" smtClean="0"/>
              <a:t>. </a:t>
            </a:r>
            <a:r>
              <a:rPr lang="en-US" dirty="0" smtClean="0"/>
              <a:t>The mind is </a:t>
            </a:r>
            <a:r>
              <a:rPr lang="en-US" dirty="0" smtClean="0"/>
              <a:t>involved (</a:t>
            </a:r>
            <a:r>
              <a:rPr lang="en-US" b="1" dirty="0" smtClean="0"/>
              <a:t>Prov.23:7)</a:t>
            </a:r>
            <a:r>
              <a:rPr lang="en-US" dirty="0" smtClean="0"/>
              <a:t>.  </a:t>
            </a:r>
          </a:p>
          <a:p>
            <a:pPr marL="228600" indent="-228600">
              <a:buAutoNum type="arabicParenBoth"/>
            </a:pPr>
            <a:r>
              <a:rPr lang="en-US" dirty="0" smtClean="0"/>
              <a:t>What </a:t>
            </a:r>
            <a:r>
              <a:rPr lang="en-US" dirty="0" smtClean="0"/>
              <a:t>is a cross for? It </a:t>
            </a:r>
            <a:r>
              <a:rPr lang="en-US" dirty="0" smtClean="0"/>
              <a:t>is far more than just </a:t>
            </a:r>
            <a:r>
              <a:rPr lang="en-US" dirty="0" smtClean="0"/>
              <a:t>a burden to be </a:t>
            </a:r>
            <a:r>
              <a:rPr lang="en-US" dirty="0" smtClean="0"/>
              <a:t>borne. The cross was </a:t>
            </a:r>
            <a:r>
              <a:rPr lang="en-US" dirty="0" smtClean="0"/>
              <a:t>an instrument of death and </a:t>
            </a:r>
            <a:r>
              <a:rPr lang="en-US" dirty="0" smtClean="0"/>
              <a:t>sacrifice</a:t>
            </a:r>
            <a:r>
              <a:rPr lang="en-US" dirty="0" smtClean="0"/>
              <a:t>. </a:t>
            </a:r>
            <a:endParaRPr lang="en-US" dirty="0" smtClean="0"/>
          </a:p>
          <a:p>
            <a:pPr marL="228600" indent="-228600">
              <a:buAutoNum type="arabicParenBoth"/>
            </a:pPr>
            <a:r>
              <a:rPr lang="en-US" dirty="0" smtClean="0"/>
              <a:t>Each person has his own cross, </a:t>
            </a:r>
            <a:r>
              <a:rPr lang="en-US" dirty="0" smtClean="0"/>
              <a:t>and each </a:t>
            </a:r>
            <a:r>
              <a:rPr lang="en-US" dirty="0" smtClean="0"/>
              <a:t>is </a:t>
            </a:r>
            <a:r>
              <a:rPr lang="en-US" dirty="0" smtClean="0"/>
              <a:t>different. </a:t>
            </a:r>
            <a:r>
              <a:rPr lang="en-US" dirty="0" smtClean="0"/>
              <a:t>Hence, </a:t>
            </a:r>
            <a:r>
              <a:rPr lang="en-US" dirty="0" smtClean="0"/>
              <a:t>“</a:t>
            </a:r>
            <a:r>
              <a:rPr lang="en-US" b="1" i="1" dirty="0" smtClean="0"/>
              <a:t>take </a:t>
            </a:r>
            <a:r>
              <a:rPr lang="en-US" b="1" i="1" dirty="0" smtClean="0"/>
              <a:t>up your cross</a:t>
            </a:r>
            <a:r>
              <a:rPr lang="en-US" dirty="0" smtClean="0"/>
              <a:t>” refers to </a:t>
            </a:r>
            <a:r>
              <a:rPr lang="en-US" b="1" dirty="0" smtClean="0"/>
              <a:t>giving </a:t>
            </a:r>
            <a:r>
              <a:rPr lang="en-US" b="1" dirty="0" smtClean="0"/>
              <a:t>your entire life </a:t>
            </a:r>
            <a:r>
              <a:rPr lang="en-US" b="1" dirty="0" smtClean="0"/>
              <a:t>to God</a:t>
            </a:r>
            <a:r>
              <a:rPr lang="en-US" dirty="0" smtClean="0"/>
              <a:t>, as Jesus was about to give His life for us!  </a:t>
            </a:r>
            <a:r>
              <a:rPr lang="en-US" dirty="0" smtClean="0"/>
              <a:t>It involves </a:t>
            </a:r>
            <a:r>
              <a:rPr lang="en-US" dirty="0" smtClean="0"/>
              <a:t>bearing burdens, but </a:t>
            </a:r>
            <a:r>
              <a:rPr lang="en-US" dirty="0" smtClean="0"/>
              <a:t>it is </a:t>
            </a:r>
            <a:r>
              <a:rPr lang="en-US" dirty="0" smtClean="0"/>
              <a:t>still deeper. </a:t>
            </a:r>
            <a:r>
              <a:rPr lang="en-US" dirty="0" smtClean="0"/>
              <a:t>It </a:t>
            </a:r>
            <a:r>
              <a:rPr lang="en-US" dirty="0" smtClean="0"/>
              <a:t>is </a:t>
            </a:r>
            <a:r>
              <a:rPr lang="en-US" b="1" dirty="0" smtClean="0"/>
              <a:t>total dedication of life</a:t>
            </a:r>
            <a:r>
              <a:rPr lang="en-US" dirty="0" smtClean="0"/>
              <a:t>. </a:t>
            </a:r>
            <a:r>
              <a:rPr lang="en-US" dirty="0" smtClean="0"/>
              <a:t>One gives his whole </a:t>
            </a:r>
            <a:r>
              <a:rPr lang="en-US" dirty="0" smtClean="0"/>
              <a:t>life </a:t>
            </a:r>
            <a:r>
              <a:rPr lang="en-US" dirty="0" smtClean="0"/>
              <a:t>to serving God in any way </a:t>
            </a:r>
            <a:r>
              <a:rPr lang="en-US" dirty="0" smtClean="0"/>
              <a:t>He requires. </a:t>
            </a:r>
            <a:r>
              <a:rPr lang="en-US" dirty="0" smtClean="0"/>
              <a:t>This results </a:t>
            </a:r>
            <a:r>
              <a:rPr lang="en-US" dirty="0" smtClean="0"/>
              <a:t>in </a:t>
            </a:r>
            <a:r>
              <a:rPr lang="en-US" dirty="0" smtClean="0"/>
              <a:t>willing self-denial. We must live </a:t>
            </a:r>
            <a:r>
              <a:rPr lang="en-US" dirty="0" smtClean="0"/>
              <a:t>our lives as He </a:t>
            </a:r>
            <a:r>
              <a:rPr lang="en-US" dirty="0" smtClean="0"/>
              <a:t>lived His (</a:t>
            </a:r>
            <a:r>
              <a:rPr lang="en-US" b="1" dirty="0" smtClean="0"/>
              <a:t>1 </a:t>
            </a:r>
            <a:r>
              <a:rPr lang="en-US" b="1" dirty="0" smtClean="0"/>
              <a:t>Pet.2:21; Matt.34,35; 1 </a:t>
            </a:r>
            <a:r>
              <a:rPr lang="en-US" b="1" dirty="0" smtClean="0"/>
              <a:t>Cor.11:1)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Discipleship:</a:t>
            </a:r>
            <a:r>
              <a:rPr lang="en-US" baseline="0" dirty="0" smtClean="0"/>
              <a:t> “</a:t>
            </a:r>
            <a:r>
              <a:rPr lang="en-US" b="1" u="sng" baseline="0" dirty="0" smtClean="0"/>
              <a:t>Follow</a:t>
            </a:r>
            <a:r>
              <a:rPr lang="en-US" baseline="0" dirty="0" smtClean="0"/>
              <a:t>”—it demands action. This is </a:t>
            </a:r>
            <a:r>
              <a:rPr lang="en-US" baseline="0" dirty="0" smtClean="0"/>
              <a:t>not </a:t>
            </a:r>
            <a:r>
              <a:rPr lang="en-US" baseline="0" dirty="0" smtClean="0"/>
              <a:t>just lip </a:t>
            </a:r>
            <a:r>
              <a:rPr lang="en-US" baseline="0" dirty="0" smtClean="0"/>
              <a:t>service, </a:t>
            </a:r>
            <a:r>
              <a:rPr lang="en-US" baseline="0" dirty="0" smtClean="0"/>
              <a:t>but faith that is demonstrated by faithful </a:t>
            </a:r>
            <a:r>
              <a:rPr lang="en-US" baseline="0" dirty="0" smtClean="0"/>
              <a:t>obedience </a:t>
            </a:r>
            <a:r>
              <a:rPr lang="en-US" baseline="0" dirty="0" smtClean="0"/>
              <a:t>(</a:t>
            </a:r>
            <a:r>
              <a:rPr lang="en-US" b="1" baseline="0" dirty="0" smtClean="0"/>
              <a:t>Lk.5:20; Jam.2:18; Col.3:23-25</a:t>
            </a:r>
            <a:r>
              <a:rPr lang="en-US" baseline="0" dirty="0" smtClean="0"/>
              <a:t>). It includes </a:t>
            </a:r>
            <a:r>
              <a:rPr lang="en-US" baseline="0" dirty="0" smtClean="0"/>
              <a:t>following His examples in all things. </a:t>
            </a:r>
            <a:r>
              <a:rPr lang="en-US" baseline="0" dirty="0" smtClean="0"/>
              <a:t>“What would </a:t>
            </a:r>
            <a:r>
              <a:rPr lang="en-US" baseline="0" dirty="0" smtClean="0"/>
              <a:t>Jesus do?”—Not </a:t>
            </a:r>
            <a:r>
              <a:rPr lang="en-US" baseline="0" dirty="0" smtClean="0"/>
              <a:t>just a </a:t>
            </a:r>
            <a:r>
              <a:rPr lang="en-US" baseline="0" dirty="0" smtClean="0"/>
              <a:t>catchy </a:t>
            </a:r>
            <a:r>
              <a:rPr lang="en-US" baseline="0" dirty="0" smtClean="0"/>
              <a:t>phrase, </a:t>
            </a:r>
            <a:r>
              <a:rPr lang="en-US" baseline="0" dirty="0" smtClean="0"/>
              <a:t>but knowledge of what He would </a:t>
            </a:r>
            <a:r>
              <a:rPr lang="en-US" baseline="0" dirty="0" smtClean="0"/>
              <a:t>do (</a:t>
            </a:r>
            <a:r>
              <a:rPr lang="en-US" b="1" baseline="0" dirty="0" smtClean="0"/>
              <a:t>Jno.8:31,32; Jno.14:15; Lk.6:46</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47ACA-56C5-460D-9137-38877B4F0F60}" type="datetime1">
              <a:rPr lang="en-US" smtClean="0"/>
              <a:pPr/>
              <a:t>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580D3-4B83-46D3-AEE8-F90F66B46D6C}" type="datetime1">
              <a:rPr lang="en-US" smtClean="0"/>
              <a:pPr/>
              <a:t>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7A859-3613-4AA3-BD75-AA17B7F3A618}" type="datetime1">
              <a:rPr lang="en-US" smtClean="0"/>
              <a:pPr/>
              <a:t>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99054-C31C-48F0-A1FA-8BC19C08ADE0}" type="datetime1">
              <a:rPr lang="en-US" smtClean="0"/>
              <a:pPr/>
              <a:t>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D8EAE-47A9-4CF8-9D85-69583D1E8CB7}" type="datetime1">
              <a:rPr lang="en-US" smtClean="0"/>
              <a:pPr/>
              <a:t>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D10CE-34E2-410D-86C8-EDDFEB2B0FA4}" type="datetime1">
              <a:rPr lang="en-US" smtClean="0"/>
              <a:pPr/>
              <a:t>1/18/2010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3F731-83B4-4AB1-858A-BBACE6B8D122}" type="datetime1">
              <a:rPr lang="en-US" smtClean="0"/>
              <a:pPr/>
              <a:t>1/18/2010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8AF83-D6B2-4037-8E91-8480C5BFBA18}" type="datetime1">
              <a:rPr lang="en-US" smtClean="0"/>
              <a:pPr/>
              <a:t>1/18/2010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117ED-2345-4482-826E-79C26C8FDF63}" type="datetime1">
              <a:rPr lang="en-US" smtClean="0"/>
              <a:pPr/>
              <a:t>1/18/2010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3AB18-0F3C-461B-B6D8-D39828F46B85}" type="datetime1">
              <a:rPr lang="en-US" smtClean="0"/>
              <a:pPr/>
              <a:t>1/18/2010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0051F-A774-4C94-B621-090A309153B4}" type="datetime1">
              <a:rPr lang="en-US" smtClean="0"/>
              <a:pPr/>
              <a:t>1/18/2010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7BD59-5EE5-4AF2-A892-6F043B1B3130}" type="datetime1">
              <a:rPr lang="en-US" smtClean="0"/>
              <a:pPr/>
              <a:t>1/18/2010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D8E2B-AF0A-4E45-98E5-BE19C24073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b="1" dirty="0" smtClean="0">
                <a:solidFill>
                  <a:srgbClr val="FFFFCC"/>
                </a:solidFill>
                <a:latin typeface="Arial" pitchFamily="34" charset="0"/>
                <a:cs typeface="Arial" pitchFamily="34" charset="0"/>
              </a:rPr>
              <a:t>“</a:t>
            </a:r>
            <a:r>
              <a:rPr lang="en-US" b="1" u="sng" dirty="0" smtClean="0">
                <a:solidFill>
                  <a:srgbClr val="FFFFCC"/>
                </a:solidFill>
                <a:latin typeface="Arial" pitchFamily="34" charset="0"/>
                <a:cs typeface="Arial" pitchFamily="34" charset="0"/>
              </a:rPr>
              <a:t>Taking </a:t>
            </a:r>
            <a:r>
              <a:rPr lang="en-US" b="1" u="sng" dirty="0" smtClean="0">
                <a:solidFill>
                  <a:srgbClr val="FFFFCC"/>
                </a:solidFill>
                <a:latin typeface="Arial" pitchFamily="34" charset="0"/>
                <a:cs typeface="Arial" pitchFamily="34" charset="0"/>
              </a:rPr>
              <a:t>up My </a:t>
            </a:r>
            <a:r>
              <a:rPr lang="en-US" b="1" u="sng" dirty="0" smtClean="0">
                <a:solidFill>
                  <a:srgbClr val="FFFFCC"/>
                </a:solidFill>
                <a:latin typeface="Arial" pitchFamily="34" charset="0"/>
                <a:cs typeface="Arial" pitchFamily="34" charset="0"/>
              </a:rPr>
              <a:t>Cross</a:t>
            </a:r>
            <a:r>
              <a:rPr lang="en-US" b="1" dirty="0" smtClean="0">
                <a:solidFill>
                  <a:srgbClr val="FFFFCC"/>
                </a:solidFill>
                <a:latin typeface="Arial" pitchFamily="34" charset="0"/>
                <a:cs typeface="Arial" pitchFamily="34" charset="0"/>
              </a:rPr>
              <a:t>”</a:t>
            </a:r>
            <a:endParaRPr lang="en-US" b="1" dirty="0">
              <a:solidFill>
                <a:srgbClr val="FFFFCC"/>
              </a:solidFill>
              <a:latin typeface="Arial" pitchFamily="34" charset="0"/>
              <a:cs typeface="Arial" pitchFamily="34" charset="0"/>
            </a:endParaRPr>
          </a:p>
        </p:txBody>
      </p:sp>
      <p:sp>
        <p:nvSpPr>
          <p:cNvPr id="3" name="Subtitle 2"/>
          <p:cNvSpPr>
            <a:spLocks noGrp="1"/>
          </p:cNvSpPr>
          <p:nvPr>
            <p:ph type="subTitle" idx="1"/>
          </p:nvPr>
        </p:nvSpPr>
        <p:spPr>
          <a:xfrm>
            <a:off x="4191000" y="2590800"/>
            <a:ext cx="4648200" cy="3581400"/>
          </a:xfrm>
          <a:solidFill>
            <a:srgbClr val="FFFFCC">
              <a:alpha val="80000"/>
            </a:srgbClr>
          </a:solidFill>
          <a:ln w="38100">
            <a:solidFill>
              <a:schemeClr val="tx1"/>
            </a:solidFill>
          </a:ln>
        </p:spPr>
        <p:txBody>
          <a:bodyPr>
            <a:noAutofit/>
          </a:bodyPr>
          <a:lstStyle/>
          <a:p>
            <a:r>
              <a:rPr lang="en-US" sz="3000" b="1" i="1" dirty="0" smtClean="0">
                <a:solidFill>
                  <a:schemeClr val="accent4">
                    <a:lumMod val="50000"/>
                  </a:schemeClr>
                </a:solidFill>
                <a:latin typeface="Arial" pitchFamily="34" charset="0"/>
                <a:cs typeface="Arial" pitchFamily="34" charset="0"/>
              </a:rPr>
              <a:t>“Then Jesus said to His disciples, </a:t>
            </a:r>
            <a:r>
              <a:rPr lang="en-US" sz="3000" b="1" i="1" dirty="0" smtClean="0">
                <a:solidFill>
                  <a:schemeClr val="accent4">
                    <a:lumMod val="50000"/>
                  </a:schemeClr>
                </a:solidFill>
                <a:latin typeface="Arial" pitchFamily="34" charset="0"/>
                <a:cs typeface="Arial" pitchFamily="34" charset="0"/>
              </a:rPr>
              <a:t>‘If anyone </a:t>
            </a:r>
            <a:r>
              <a:rPr lang="en-US" sz="3000" b="1" i="1" dirty="0" smtClean="0">
                <a:solidFill>
                  <a:schemeClr val="accent4">
                    <a:lumMod val="50000"/>
                  </a:schemeClr>
                </a:solidFill>
                <a:latin typeface="Arial" pitchFamily="34" charset="0"/>
                <a:cs typeface="Arial" pitchFamily="34" charset="0"/>
              </a:rPr>
              <a:t>desires to come after Me, let him deny himself, and take up his cross, and follow Me</a:t>
            </a:r>
            <a:r>
              <a:rPr lang="en-US" sz="3000" b="1" i="1" dirty="0" smtClean="0">
                <a:solidFill>
                  <a:schemeClr val="accent4">
                    <a:lumMod val="50000"/>
                  </a:schemeClr>
                </a:solidFill>
                <a:latin typeface="Arial" pitchFamily="34" charset="0"/>
                <a:cs typeface="Arial" pitchFamily="34" charset="0"/>
              </a:rPr>
              <a:t>.’” </a:t>
            </a:r>
            <a:r>
              <a:rPr lang="en-US" sz="3000" b="1" i="1" dirty="0" smtClean="0">
                <a:solidFill>
                  <a:schemeClr val="accent4">
                    <a:lumMod val="50000"/>
                  </a:schemeClr>
                </a:solidFill>
                <a:latin typeface="Arial" pitchFamily="34" charset="0"/>
                <a:cs typeface="Arial" pitchFamily="34" charset="0"/>
              </a:rPr>
              <a:t>{Matthew 16:24}</a:t>
            </a:r>
            <a:endParaRPr lang="en-US" sz="3000" b="1" i="1" dirty="0">
              <a:solidFill>
                <a:schemeClr val="accent4">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81000" y="1752600"/>
            <a:ext cx="33528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eaLnBrk="1" hangingPunct="1"/>
            <a:endParaRPr lang="en-US" smtClean="0"/>
          </a:p>
        </p:txBody>
      </p:sp>
      <p:sp>
        <p:nvSpPr>
          <p:cNvPr id="31747" name="Rectangle 3"/>
          <p:cNvSpPr>
            <a:spLocks noGrp="1" noChangeArrowheads="1"/>
          </p:cNvSpPr>
          <p:nvPr>
            <p:ph type="subTitle" idx="1"/>
          </p:nvPr>
        </p:nvSpPr>
        <p:spPr/>
        <p:txBody>
          <a:bodyPr/>
          <a:lstStyle/>
          <a:p>
            <a:pPr eaLnBrk="1" hangingPunct="1"/>
            <a:endParaRPr lang="en-US" smtClean="0"/>
          </a:p>
        </p:txBody>
      </p:sp>
      <p:pic>
        <p:nvPicPr>
          <p:cNvPr id="9220"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21"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9223" name="Text Box 7"/>
          <p:cNvSpPr txBox="1">
            <a:spLocks noChangeArrowheads="1"/>
          </p:cNvSpPr>
          <p:nvPr/>
        </p:nvSpPr>
        <p:spPr bwMode="auto">
          <a:xfrm>
            <a:off x="304800" y="1752600"/>
            <a:ext cx="8472191" cy="4431983"/>
          </a:xfrm>
          <a:prstGeom prst="rect">
            <a:avLst/>
          </a:prstGeom>
          <a:noFill/>
          <a:ln w="9525">
            <a:noFill/>
            <a:miter lim="800000"/>
            <a:headEnd/>
            <a:tailEnd/>
          </a:ln>
        </p:spPr>
        <p:txBody>
          <a:bodyPr wrap="none">
            <a:spAutoFit/>
          </a:bodyPr>
          <a:lstStyle/>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"If "</a:t>
            </a:r>
            <a:r>
              <a:rPr lang="en-US" sz="3200" dirty="0">
                <a:solidFill>
                  <a:schemeClr val="accent6">
                    <a:lumMod val="60000"/>
                    <a:lumOff val="40000"/>
                  </a:schemeClr>
                </a:solidFill>
                <a:latin typeface="Arial" pitchFamily="34" charset="0"/>
                <a:cs typeface="Arial" pitchFamily="34" charset="0"/>
              </a:rPr>
              <a:t> - It is conditional</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"anyone"</a:t>
            </a:r>
            <a:r>
              <a:rPr lang="en-US" sz="3200" dirty="0">
                <a:solidFill>
                  <a:schemeClr val="accent6">
                    <a:lumMod val="60000"/>
                    <a:lumOff val="40000"/>
                  </a:schemeClr>
                </a:solidFill>
                <a:latin typeface="Arial" pitchFamily="34" charset="0"/>
                <a:cs typeface="Arial" pitchFamily="34" charset="0"/>
              </a:rPr>
              <a:t> - It is open to all</a:t>
            </a:r>
            <a:r>
              <a:rPr lang="en-US" sz="3200" b="1" dirty="0">
                <a:solidFill>
                  <a:schemeClr val="accent6">
                    <a:lumMod val="60000"/>
                    <a:lumOff val="40000"/>
                  </a:schemeClr>
                </a:solidFill>
                <a:latin typeface="Arial" pitchFamily="34" charset="0"/>
                <a:cs typeface="Arial" pitchFamily="34" charset="0"/>
              </a:rPr>
              <a:t> </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"deny himself "</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Demands total </a:t>
            </a:r>
            <a:r>
              <a:rPr lang="en-US" sz="3200" dirty="0">
                <a:solidFill>
                  <a:schemeClr val="accent6">
                    <a:lumMod val="60000"/>
                    <a:lumOff val="40000"/>
                  </a:schemeClr>
                </a:solidFill>
                <a:latin typeface="Arial" pitchFamily="34" charset="0"/>
                <a:cs typeface="Arial" pitchFamily="34" charset="0"/>
              </a:rPr>
              <a:t>commitment</a:t>
            </a:r>
            <a:endParaRPr lang="en-US" sz="3200" b="1"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"his cross"</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Requires personal </a:t>
            </a:r>
            <a:r>
              <a:rPr lang="en-US" sz="3200" dirty="0">
                <a:solidFill>
                  <a:schemeClr val="accent6">
                    <a:lumMod val="60000"/>
                    <a:lumOff val="40000"/>
                  </a:schemeClr>
                </a:solidFill>
                <a:latin typeface="Arial" pitchFamily="34" charset="0"/>
                <a:cs typeface="Arial" pitchFamily="34" charset="0"/>
              </a:rPr>
              <a:t>sacrifice</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"follow"</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Demands action</a:t>
            </a:r>
            <a:endParaRPr lang="en-US" sz="3200"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600" b="1" i="1" dirty="0">
                <a:solidFill>
                  <a:schemeClr val="accent6">
                    <a:lumMod val="40000"/>
                    <a:lumOff val="60000"/>
                  </a:schemeClr>
                </a:solidFill>
                <a:latin typeface="Arial" pitchFamily="34" charset="0"/>
                <a:cs typeface="Arial" pitchFamily="34" charset="0"/>
              </a:rPr>
              <a:t>"Me"</a:t>
            </a:r>
            <a:r>
              <a:rPr lang="en-US" sz="3600" b="1" dirty="0">
                <a:solidFill>
                  <a:schemeClr val="accent6">
                    <a:lumMod val="40000"/>
                    <a:lumOff val="60000"/>
                  </a:schemeClr>
                </a:solidFill>
                <a:latin typeface="Arial" pitchFamily="34" charset="0"/>
                <a:cs typeface="Arial" pitchFamily="34" charset="0"/>
              </a:rPr>
              <a:t> </a:t>
            </a:r>
            <a:r>
              <a:rPr lang="en-US" sz="3600" b="1" dirty="0" smtClean="0">
                <a:solidFill>
                  <a:schemeClr val="accent6">
                    <a:lumMod val="40000"/>
                    <a:lumOff val="60000"/>
                  </a:schemeClr>
                </a:solidFill>
                <a:latin typeface="Arial" pitchFamily="34" charset="0"/>
                <a:cs typeface="Arial" pitchFamily="34" charset="0"/>
              </a:rPr>
              <a:t>– There’s </a:t>
            </a:r>
            <a:r>
              <a:rPr lang="en-US" sz="3600" b="1" dirty="0">
                <a:solidFill>
                  <a:schemeClr val="accent6">
                    <a:lumMod val="40000"/>
                    <a:lumOff val="60000"/>
                  </a:schemeClr>
                </a:solidFill>
                <a:latin typeface="Arial" pitchFamily="34" charset="0"/>
                <a:cs typeface="Arial" pitchFamily="34" charset="0"/>
              </a:rPr>
              <a:t>only one model, </a:t>
            </a:r>
            <a:r>
              <a:rPr lang="en-US" sz="3600" b="1" dirty="0" smtClean="0">
                <a:solidFill>
                  <a:schemeClr val="accent6">
                    <a:lumMod val="40000"/>
                    <a:lumOff val="60000"/>
                  </a:schemeClr>
                </a:solidFill>
                <a:latin typeface="Arial" pitchFamily="34" charset="0"/>
                <a:cs typeface="Arial" pitchFamily="34" charset="0"/>
              </a:rPr>
              <a:t/>
            </a:r>
            <a:br>
              <a:rPr lang="en-US" sz="3600" b="1" dirty="0" smtClean="0">
                <a:solidFill>
                  <a:schemeClr val="accent6">
                    <a:lumMod val="40000"/>
                    <a:lumOff val="60000"/>
                  </a:schemeClr>
                </a:solidFill>
                <a:latin typeface="Arial" pitchFamily="34" charset="0"/>
                <a:cs typeface="Arial" pitchFamily="34" charset="0"/>
              </a:rPr>
            </a:br>
            <a:r>
              <a:rPr lang="en-US" sz="3600" b="1" dirty="0" smtClean="0">
                <a:solidFill>
                  <a:schemeClr val="accent6">
                    <a:lumMod val="40000"/>
                    <a:lumOff val="60000"/>
                  </a:schemeClr>
                </a:solidFill>
                <a:latin typeface="Arial" pitchFamily="34" charset="0"/>
                <a:cs typeface="Arial" pitchFamily="34" charset="0"/>
              </a:rPr>
              <a:t> teacher</a:t>
            </a:r>
            <a:r>
              <a:rPr lang="en-US" sz="3600" b="1" dirty="0">
                <a:solidFill>
                  <a:schemeClr val="accent6">
                    <a:lumMod val="40000"/>
                    <a:lumOff val="60000"/>
                  </a:schemeClr>
                </a:solidFill>
                <a:latin typeface="Arial" pitchFamily="34" charset="0"/>
                <a:cs typeface="Arial" pitchFamily="34" charset="0"/>
              </a:rPr>
              <a:t>, </a:t>
            </a:r>
            <a:r>
              <a:rPr lang="en-US" sz="3600" b="1" dirty="0" smtClean="0">
                <a:solidFill>
                  <a:schemeClr val="accent6">
                    <a:lumMod val="40000"/>
                    <a:lumOff val="60000"/>
                  </a:schemeClr>
                </a:solidFill>
                <a:latin typeface="Arial" pitchFamily="34" charset="0"/>
                <a:cs typeface="Arial" pitchFamily="34" charset="0"/>
              </a:rPr>
              <a:t>and guide.</a:t>
            </a:r>
            <a:endParaRPr lang="en-US" sz="36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1618781" y="228600"/>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3000"/>
                                        <p:tgtEl>
                                          <p:spTgt spid="31746"/>
                                        </p:tgtEl>
                                      </p:cBhvr>
                                    </p:animEffect>
                                    <p:anim calcmode="lin" valueType="num">
                                      <p:cBhvr>
                                        <p:cTn id="8" dur="3000" fill="hold"/>
                                        <p:tgtEl>
                                          <p:spTgt spid="31746"/>
                                        </p:tgtEl>
                                        <p:attrNameLst>
                                          <p:attrName>ppt_x</p:attrName>
                                        </p:attrNameLst>
                                      </p:cBhvr>
                                      <p:tavLst>
                                        <p:tav tm="0">
                                          <p:val>
                                            <p:strVal val="#ppt_x"/>
                                          </p:val>
                                        </p:tav>
                                        <p:tav tm="100000">
                                          <p:val>
                                            <p:strVal val="#ppt_x"/>
                                          </p:val>
                                        </p:tav>
                                      </p:tavLst>
                                    </p:anim>
                                    <p:anim calcmode="lin" valueType="num">
                                      <p:cBhvr>
                                        <p:cTn id="9" dur="2694" decel="100000" fill="hold"/>
                                        <p:tgtEl>
                                          <p:spTgt spid="31746"/>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317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fade">
                                      <p:cBhvr>
                                        <p:cTn id="15" dur="5000"/>
                                        <p:tgtEl>
                                          <p:spTgt spid="31747">
                                            <p:txEl>
                                              <p:pRg st="0" end="0"/>
                                            </p:txEl>
                                          </p:spTgt>
                                        </p:tgtEl>
                                      </p:cBhvr>
                                    </p:animEffect>
                                    <p:anim calcmode="lin" valueType="num">
                                      <p:cBhvr>
                                        <p:cTn id="16" dur="5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31747">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3174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eaLnBrk="1" hangingPunct="1"/>
            <a:endParaRPr lang="en-US" smtClean="0"/>
          </a:p>
        </p:txBody>
      </p:sp>
      <p:sp>
        <p:nvSpPr>
          <p:cNvPr id="31747" name="Rectangle 3"/>
          <p:cNvSpPr>
            <a:spLocks noGrp="1" noChangeArrowheads="1"/>
          </p:cNvSpPr>
          <p:nvPr>
            <p:ph type="subTitle" idx="1"/>
          </p:nvPr>
        </p:nvSpPr>
        <p:spPr/>
        <p:txBody>
          <a:bodyPr/>
          <a:lstStyle/>
          <a:p>
            <a:pPr eaLnBrk="1" hangingPunct="1"/>
            <a:endParaRPr lang="en-US" smtClean="0"/>
          </a:p>
        </p:txBody>
      </p:sp>
      <p:pic>
        <p:nvPicPr>
          <p:cNvPr id="9220"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21"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9223" name="Text Box 7"/>
          <p:cNvSpPr txBox="1">
            <a:spLocks noChangeArrowheads="1"/>
          </p:cNvSpPr>
          <p:nvPr/>
        </p:nvSpPr>
        <p:spPr bwMode="auto">
          <a:xfrm>
            <a:off x="367009" y="1524000"/>
            <a:ext cx="8472191" cy="5109091"/>
          </a:xfrm>
          <a:prstGeom prst="rect">
            <a:avLst/>
          </a:prstGeom>
          <a:noFill/>
          <a:ln w="9525">
            <a:noFill/>
            <a:miter lim="800000"/>
            <a:headEnd/>
            <a:tailEnd/>
          </a:ln>
        </p:spPr>
        <p:txBody>
          <a:bodyPr wrap="none">
            <a:spAutoFit/>
          </a:bodyPr>
          <a:lstStyle/>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"If "</a:t>
            </a:r>
            <a:r>
              <a:rPr lang="en-US" sz="3200" dirty="0">
                <a:solidFill>
                  <a:schemeClr val="accent6">
                    <a:lumMod val="60000"/>
                    <a:lumOff val="40000"/>
                  </a:schemeClr>
                </a:solidFill>
                <a:latin typeface="Arial" pitchFamily="34" charset="0"/>
                <a:cs typeface="Arial" pitchFamily="34" charset="0"/>
              </a:rPr>
              <a:t> - It is conditional</a:t>
            </a: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"anyone"</a:t>
            </a:r>
            <a:r>
              <a:rPr lang="en-US" sz="3200" dirty="0">
                <a:solidFill>
                  <a:schemeClr val="accent6">
                    <a:lumMod val="60000"/>
                    <a:lumOff val="40000"/>
                  </a:schemeClr>
                </a:solidFill>
                <a:latin typeface="Arial" pitchFamily="34" charset="0"/>
                <a:cs typeface="Arial" pitchFamily="34" charset="0"/>
              </a:rPr>
              <a:t> - It is open to all</a:t>
            </a:r>
            <a:r>
              <a:rPr lang="en-US" sz="3200" b="1" dirty="0">
                <a:solidFill>
                  <a:schemeClr val="accent6">
                    <a:lumMod val="60000"/>
                    <a:lumOff val="40000"/>
                  </a:schemeClr>
                </a:solidFill>
                <a:latin typeface="Arial" pitchFamily="34" charset="0"/>
                <a:cs typeface="Arial" pitchFamily="34" charset="0"/>
              </a:rPr>
              <a:t> </a:t>
            </a: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"deny himself "</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Demands total </a:t>
            </a:r>
            <a:r>
              <a:rPr lang="en-US" sz="3200" dirty="0">
                <a:solidFill>
                  <a:schemeClr val="accent6">
                    <a:lumMod val="60000"/>
                    <a:lumOff val="40000"/>
                  </a:schemeClr>
                </a:solidFill>
                <a:latin typeface="Arial" pitchFamily="34" charset="0"/>
                <a:cs typeface="Arial" pitchFamily="34" charset="0"/>
              </a:rPr>
              <a:t>commitment</a:t>
            </a:r>
            <a:endParaRPr lang="en-US" sz="3200" b="1" dirty="0">
              <a:solidFill>
                <a:schemeClr val="accent6">
                  <a:lumMod val="60000"/>
                  <a:lumOff val="40000"/>
                </a:schemeClr>
              </a:solidFill>
              <a:latin typeface="Arial" pitchFamily="34" charset="0"/>
              <a:cs typeface="Arial" pitchFamily="34" charset="0"/>
            </a:endParaRP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"his cross"</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Requires personal </a:t>
            </a:r>
            <a:r>
              <a:rPr lang="en-US" sz="3200" dirty="0">
                <a:solidFill>
                  <a:schemeClr val="accent6">
                    <a:lumMod val="60000"/>
                    <a:lumOff val="40000"/>
                  </a:schemeClr>
                </a:solidFill>
                <a:latin typeface="Arial" pitchFamily="34" charset="0"/>
                <a:cs typeface="Arial" pitchFamily="34" charset="0"/>
              </a:rPr>
              <a:t>sacrifice</a:t>
            </a: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"follow"</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Demands action</a:t>
            </a:r>
            <a:endParaRPr lang="en-US" sz="3200" dirty="0">
              <a:solidFill>
                <a:schemeClr val="accent6">
                  <a:lumMod val="60000"/>
                  <a:lumOff val="40000"/>
                </a:schemeClr>
              </a:solidFill>
              <a:latin typeface="Arial" pitchFamily="34" charset="0"/>
              <a:cs typeface="Arial" pitchFamily="34" charset="0"/>
            </a:endParaRP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"Me"</a:t>
            </a:r>
            <a:r>
              <a:rPr lang="en-US" sz="3200" dirty="0">
                <a:solidFill>
                  <a:schemeClr val="accent6">
                    <a:lumMod val="60000"/>
                    <a:lumOff val="40000"/>
                  </a:schemeClr>
                </a:solidFill>
                <a:latin typeface="Arial" pitchFamily="34" charset="0"/>
                <a:cs typeface="Arial" pitchFamily="34" charset="0"/>
              </a:rPr>
              <a:t> </a:t>
            </a:r>
            <a:r>
              <a:rPr lang="en-US" sz="3200" dirty="0" smtClean="0">
                <a:solidFill>
                  <a:schemeClr val="accent6">
                    <a:lumMod val="60000"/>
                    <a:lumOff val="40000"/>
                  </a:schemeClr>
                </a:solidFill>
                <a:latin typeface="Arial" pitchFamily="34" charset="0"/>
                <a:cs typeface="Arial" pitchFamily="34" charset="0"/>
              </a:rPr>
              <a:t>– There’s only </a:t>
            </a:r>
            <a:r>
              <a:rPr lang="en-US" sz="3200" dirty="0">
                <a:solidFill>
                  <a:schemeClr val="accent6">
                    <a:lumMod val="60000"/>
                    <a:lumOff val="40000"/>
                  </a:schemeClr>
                </a:solidFill>
                <a:latin typeface="Arial" pitchFamily="34" charset="0"/>
                <a:cs typeface="Arial" pitchFamily="34" charset="0"/>
              </a:rPr>
              <a:t>one model, </a:t>
            </a:r>
            <a:r>
              <a:rPr lang="en-US" sz="3200" dirty="0" smtClean="0">
                <a:solidFill>
                  <a:schemeClr val="accent6">
                    <a:lumMod val="60000"/>
                    <a:lumOff val="40000"/>
                  </a:schemeClr>
                </a:solidFill>
                <a:latin typeface="Arial" pitchFamily="34" charset="0"/>
                <a:cs typeface="Arial" pitchFamily="34" charset="0"/>
              </a:rPr>
              <a:t>teacher</a:t>
            </a:r>
            <a:r>
              <a:rPr lang="en-US" sz="3200" dirty="0">
                <a:solidFill>
                  <a:schemeClr val="accent6">
                    <a:lumMod val="60000"/>
                    <a:lumOff val="40000"/>
                  </a:schemeClr>
                </a:solidFill>
                <a:latin typeface="Arial" pitchFamily="34" charset="0"/>
                <a:cs typeface="Arial" pitchFamily="34" charset="0"/>
              </a:rPr>
              <a:t>, </a:t>
            </a:r>
            <a:r>
              <a:rPr lang="en-US" sz="3200" dirty="0" smtClean="0">
                <a:solidFill>
                  <a:schemeClr val="accent6">
                    <a:lumMod val="60000"/>
                    <a:lumOff val="40000"/>
                  </a:schemeClr>
                </a:solidFill>
                <a:latin typeface="Arial" pitchFamily="34" charset="0"/>
                <a:cs typeface="Arial" pitchFamily="34" charset="0"/>
              </a:rPr>
              <a:t/>
            </a:r>
            <a:br>
              <a:rPr lang="en-US" sz="3200" dirty="0" smtClean="0">
                <a:solidFill>
                  <a:schemeClr val="accent6">
                    <a:lumMod val="60000"/>
                    <a:lumOff val="40000"/>
                  </a:schemeClr>
                </a:solidFill>
                <a:latin typeface="Arial" pitchFamily="34" charset="0"/>
                <a:cs typeface="Arial" pitchFamily="34" charset="0"/>
              </a:rPr>
            </a:br>
            <a:r>
              <a:rPr lang="en-US" sz="3200" dirty="0" smtClean="0">
                <a:solidFill>
                  <a:schemeClr val="accent6">
                    <a:lumMod val="60000"/>
                    <a:lumOff val="40000"/>
                  </a:schemeClr>
                </a:solidFill>
                <a:latin typeface="Arial" pitchFamily="34" charset="0"/>
                <a:cs typeface="Arial" pitchFamily="34" charset="0"/>
              </a:rPr>
              <a:t> and guide.</a:t>
            </a:r>
            <a:endParaRPr lang="en-US" sz="3200" dirty="0" smtClean="0">
              <a:solidFill>
                <a:schemeClr val="accent6">
                  <a:lumMod val="60000"/>
                  <a:lumOff val="40000"/>
                </a:schemeClr>
              </a:solidFill>
              <a:latin typeface="Arial" pitchFamily="34" charset="0"/>
              <a:cs typeface="Arial" pitchFamily="34" charset="0"/>
            </a:endParaRPr>
          </a:p>
          <a:p>
            <a:pPr marL="228600" indent="-228600">
              <a:spcBef>
                <a:spcPts val="600"/>
              </a:spcBef>
              <a:buFont typeface="Arial" pitchFamily="34" charset="0"/>
              <a:buChar char="•"/>
            </a:pPr>
            <a:r>
              <a:rPr lang="en-US" sz="3600" b="1" dirty="0" smtClean="0">
                <a:solidFill>
                  <a:schemeClr val="accent6">
                    <a:lumMod val="40000"/>
                    <a:lumOff val="60000"/>
                  </a:schemeClr>
                </a:solidFill>
                <a:latin typeface="Arial" pitchFamily="34" charset="0"/>
                <a:cs typeface="Arial" pitchFamily="34" charset="0"/>
              </a:rPr>
              <a:t>“Daily</a:t>
            </a:r>
            <a:r>
              <a:rPr lang="en-US" sz="3600" b="1" dirty="0" smtClean="0">
                <a:solidFill>
                  <a:schemeClr val="accent6">
                    <a:lumMod val="40000"/>
                    <a:lumOff val="60000"/>
                  </a:schemeClr>
                </a:solidFill>
                <a:latin typeface="Arial" pitchFamily="34" charset="0"/>
                <a:cs typeface="Arial" pitchFamily="34" charset="0"/>
              </a:rPr>
              <a:t>”—Must </a:t>
            </a:r>
            <a:r>
              <a:rPr lang="en-US" sz="3600" b="1" dirty="0" smtClean="0">
                <a:solidFill>
                  <a:schemeClr val="accent6">
                    <a:lumMod val="40000"/>
                    <a:lumOff val="60000"/>
                  </a:schemeClr>
                </a:solidFill>
                <a:latin typeface="Arial" pitchFamily="34" charset="0"/>
                <a:cs typeface="Arial" pitchFamily="34" charset="0"/>
              </a:rPr>
              <a:t>be a </a:t>
            </a:r>
            <a:r>
              <a:rPr lang="en-US" sz="3600" b="1" dirty="0" smtClean="0">
                <a:solidFill>
                  <a:schemeClr val="accent6">
                    <a:lumMod val="40000"/>
                    <a:lumOff val="60000"/>
                  </a:schemeClr>
                </a:solidFill>
                <a:latin typeface="Arial" pitchFamily="34" charset="0"/>
                <a:cs typeface="Arial" pitchFamily="34" charset="0"/>
              </a:rPr>
              <a:t>continual way </a:t>
            </a:r>
            <a:r>
              <a:rPr lang="en-US" sz="3600" b="1" dirty="0" smtClean="0">
                <a:solidFill>
                  <a:schemeClr val="accent6">
                    <a:lumMod val="40000"/>
                    <a:lumOff val="60000"/>
                  </a:schemeClr>
                </a:solidFill>
                <a:latin typeface="Arial" pitchFamily="34" charset="0"/>
                <a:cs typeface="Arial" pitchFamily="34" charset="0"/>
              </a:rPr>
              <a:t>of </a:t>
            </a:r>
            <a:r>
              <a:rPr lang="en-US" sz="3600" b="1" dirty="0" smtClean="0">
                <a:solidFill>
                  <a:schemeClr val="accent6">
                    <a:lumMod val="40000"/>
                    <a:lumOff val="60000"/>
                  </a:schemeClr>
                </a:solidFill>
                <a:latin typeface="Arial" pitchFamily="34" charset="0"/>
                <a:cs typeface="Arial" pitchFamily="34" charset="0"/>
              </a:rPr>
              <a:t/>
            </a:r>
            <a:br>
              <a:rPr lang="en-US" sz="3600" b="1" dirty="0" smtClean="0">
                <a:solidFill>
                  <a:schemeClr val="accent6">
                    <a:lumMod val="40000"/>
                    <a:lumOff val="60000"/>
                  </a:schemeClr>
                </a:solidFill>
                <a:latin typeface="Arial" pitchFamily="34" charset="0"/>
                <a:cs typeface="Arial" pitchFamily="34" charset="0"/>
              </a:rPr>
            </a:br>
            <a:r>
              <a:rPr lang="en-US" sz="3600" b="1" dirty="0" smtClean="0">
                <a:solidFill>
                  <a:schemeClr val="accent6">
                    <a:lumMod val="40000"/>
                    <a:lumOff val="60000"/>
                  </a:schemeClr>
                </a:solidFill>
                <a:latin typeface="Arial" pitchFamily="34" charset="0"/>
                <a:cs typeface="Arial" pitchFamily="34" charset="0"/>
              </a:rPr>
              <a:t> life</a:t>
            </a:r>
            <a:r>
              <a:rPr lang="en-US" sz="3600" b="1" dirty="0" smtClean="0">
                <a:solidFill>
                  <a:schemeClr val="accent6">
                    <a:lumMod val="40000"/>
                    <a:lumOff val="60000"/>
                  </a:schemeClr>
                </a:solidFill>
                <a:latin typeface="Arial" pitchFamily="34" charset="0"/>
                <a:cs typeface="Arial" pitchFamily="34" charset="0"/>
              </a:rPr>
              <a:t>.</a:t>
            </a:r>
            <a:endParaRPr lang="en-US" sz="36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3000"/>
                                        <p:tgtEl>
                                          <p:spTgt spid="31746"/>
                                        </p:tgtEl>
                                      </p:cBhvr>
                                    </p:animEffect>
                                    <p:anim calcmode="lin" valueType="num">
                                      <p:cBhvr>
                                        <p:cTn id="8" dur="3000" fill="hold"/>
                                        <p:tgtEl>
                                          <p:spTgt spid="31746"/>
                                        </p:tgtEl>
                                        <p:attrNameLst>
                                          <p:attrName>ppt_x</p:attrName>
                                        </p:attrNameLst>
                                      </p:cBhvr>
                                      <p:tavLst>
                                        <p:tav tm="0">
                                          <p:val>
                                            <p:strVal val="#ppt_x"/>
                                          </p:val>
                                        </p:tav>
                                        <p:tav tm="100000">
                                          <p:val>
                                            <p:strVal val="#ppt_x"/>
                                          </p:val>
                                        </p:tav>
                                      </p:tavLst>
                                    </p:anim>
                                    <p:anim calcmode="lin" valueType="num">
                                      <p:cBhvr>
                                        <p:cTn id="9" dur="2694" decel="100000" fill="hold"/>
                                        <p:tgtEl>
                                          <p:spTgt spid="31746"/>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317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fade">
                                      <p:cBhvr>
                                        <p:cTn id="15" dur="5000"/>
                                        <p:tgtEl>
                                          <p:spTgt spid="31747">
                                            <p:txEl>
                                              <p:pRg st="0" end="0"/>
                                            </p:txEl>
                                          </p:spTgt>
                                        </p:tgtEl>
                                      </p:cBhvr>
                                    </p:animEffect>
                                    <p:anim calcmode="lin" valueType="num">
                                      <p:cBhvr>
                                        <p:cTn id="16" dur="5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31747">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3174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en-US" smtClean="0"/>
              <a:t> </a:t>
            </a:r>
          </a:p>
        </p:txBody>
      </p:sp>
      <p:sp>
        <p:nvSpPr>
          <p:cNvPr id="33795" name="Rectangle 3"/>
          <p:cNvSpPr>
            <a:spLocks noGrp="1" noChangeArrowheads="1"/>
          </p:cNvSpPr>
          <p:nvPr>
            <p:ph type="subTitle" idx="1"/>
          </p:nvPr>
        </p:nvSpPr>
        <p:spPr/>
        <p:txBody>
          <a:bodyPr/>
          <a:lstStyle/>
          <a:p>
            <a:pPr eaLnBrk="1" hangingPunct="1"/>
            <a:endParaRPr lang="en-US" smtClean="0"/>
          </a:p>
        </p:txBody>
      </p:sp>
      <p:pic>
        <p:nvPicPr>
          <p:cNvPr id="10244"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5"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0246" name="Text Box 6"/>
          <p:cNvSpPr txBox="1">
            <a:spLocks noChangeArrowheads="1"/>
          </p:cNvSpPr>
          <p:nvPr/>
        </p:nvSpPr>
        <p:spPr bwMode="auto">
          <a:xfrm>
            <a:off x="2819400" y="3810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sz="4400" dirty="0">
                <a:solidFill>
                  <a:schemeClr val="accent6">
                    <a:lumMod val="40000"/>
                    <a:lumOff val="60000"/>
                  </a:schemeClr>
                </a:solidFill>
                <a:latin typeface="Arial" pitchFamily="34" charset="0"/>
                <a:cs typeface="Arial" pitchFamily="34" charset="0"/>
              </a:rPr>
              <a:t> </a:t>
            </a:r>
          </a:p>
        </p:txBody>
      </p:sp>
      <p:pic>
        <p:nvPicPr>
          <p:cNvPr id="7" name="Picture 2"/>
          <p:cNvPicPr>
            <a:picLocks noChangeAspect="1" noChangeArrowheads="1"/>
          </p:cNvPicPr>
          <p:nvPr/>
        </p:nvPicPr>
        <p:blipFill>
          <a:blip r:embed="rId4" cstate="print"/>
          <a:srcRect/>
          <a:stretch>
            <a:fillRect/>
          </a:stretch>
        </p:blipFill>
        <p:spPr bwMode="auto">
          <a:xfrm>
            <a:off x="685800" y="1447800"/>
            <a:ext cx="7620000"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lstStyle/>
          <a:p>
            <a:pPr eaLnBrk="1" hangingPunct="1"/>
            <a:r>
              <a:rPr lang="en-US" smtClean="0"/>
              <a:t> </a:t>
            </a:r>
          </a:p>
        </p:txBody>
      </p:sp>
      <p:sp>
        <p:nvSpPr>
          <p:cNvPr id="11267" name="Rectangle 3"/>
          <p:cNvSpPr>
            <a:spLocks noGrp="1" noChangeArrowheads="1"/>
          </p:cNvSpPr>
          <p:nvPr>
            <p:ph type="subTitle" idx="1"/>
          </p:nvPr>
        </p:nvSpPr>
        <p:spPr/>
        <p:txBody>
          <a:bodyPr/>
          <a:lstStyle/>
          <a:p>
            <a:pPr eaLnBrk="1" hangingPunct="1"/>
            <a:endParaRPr lang="en-US" smtClean="0"/>
          </a:p>
        </p:txBody>
      </p:sp>
      <p:pic>
        <p:nvPicPr>
          <p:cNvPr id="11268"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9"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1271" name="Text Box 7"/>
          <p:cNvSpPr txBox="1">
            <a:spLocks noChangeArrowheads="1"/>
          </p:cNvSpPr>
          <p:nvPr/>
        </p:nvSpPr>
        <p:spPr bwMode="auto">
          <a:xfrm>
            <a:off x="556792" y="1676400"/>
            <a:ext cx="8053808" cy="1938992"/>
          </a:xfrm>
          <a:prstGeom prst="rect">
            <a:avLst/>
          </a:prstGeom>
          <a:noFill/>
          <a:ln w="9525">
            <a:noFill/>
            <a:miter lim="800000"/>
            <a:headEnd/>
            <a:tailEnd/>
          </a:ln>
        </p:spPr>
        <p:txBody>
          <a:bodyPr wrap="none">
            <a:spAutoFit/>
          </a:bodyPr>
          <a:lstStyle/>
          <a:p>
            <a:r>
              <a:rPr lang="en-US" sz="4000" b="1" dirty="0">
                <a:solidFill>
                  <a:schemeClr val="accent6">
                    <a:lumMod val="40000"/>
                    <a:lumOff val="60000"/>
                  </a:schemeClr>
                </a:solidFill>
                <a:latin typeface="Arial" pitchFamily="34" charset="0"/>
                <a:cs typeface="Arial" pitchFamily="34" charset="0"/>
              </a:rPr>
              <a:t>Demands </a:t>
            </a:r>
            <a:r>
              <a:rPr lang="en-US" sz="4000" b="1" dirty="0" smtClean="0">
                <a:solidFill>
                  <a:schemeClr val="accent6">
                    <a:lumMod val="40000"/>
                    <a:lumOff val="60000"/>
                  </a:schemeClr>
                </a:solidFill>
                <a:latin typeface="Arial" pitchFamily="34" charset="0"/>
                <a:cs typeface="Arial" pitchFamily="34" charset="0"/>
              </a:rPr>
              <a:t>that we transform </a:t>
            </a:r>
            <a:r>
              <a:rPr lang="en-US" sz="4000" b="1" dirty="0">
                <a:solidFill>
                  <a:schemeClr val="accent6">
                    <a:lumMod val="40000"/>
                    <a:lumOff val="60000"/>
                  </a:schemeClr>
                </a:solidFill>
                <a:latin typeface="Arial" pitchFamily="34" charset="0"/>
                <a:cs typeface="Arial" pitchFamily="34" charset="0"/>
              </a:rPr>
              <a:t>our </a:t>
            </a:r>
            <a:endParaRPr lang="en-US" sz="4000" b="1" dirty="0" smtClean="0">
              <a:solidFill>
                <a:schemeClr val="accent6">
                  <a:lumMod val="40000"/>
                  <a:lumOff val="60000"/>
                </a:schemeClr>
              </a:solidFill>
              <a:latin typeface="Arial" pitchFamily="34" charset="0"/>
              <a:cs typeface="Arial" pitchFamily="34" charset="0"/>
            </a:endParaRPr>
          </a:p>
          <a:p>
            <a:r>
              <a:rPr lang="en-US" sz="4000" b="1" dirty="0" smtClean="0">
                <a:solidFill>
                  <a:schemeClr val="accent6">
                    <a:lumMod val="40000"/>
                    <a:lumOff val="60000"/>
                  </a:schemeClr>
                </a:solidFill>
                <a:latin typeface="Arial" pitchFamily="34" charset="0"/>
                <a:cs typeface="Arial" pitchFamily="34" charset="0"/>
              </a:rPr>
              <a:t>wills…</a:t>
            </a:r>
            <a:endParaRPr lang="en-US" sz="4000" b="1" dirty="0">
              <a:solidFill>
                <a:schemeClr val="accent6">
                  <a:lumMod val="40000"/>
                  <a:lumOff val="60000"/>
                </a:schemeClr>
              </a:solidFill>
              <a:latin typeface="Arial" pitchFamily="34" charset="0"/>
              <a:cs typeface="Arial" pitchFamily="34" charset="0"/>
            </a:endParaRPr>
          </a:p>
          <a:p>
            <a:endParaRPr lang="en-US" sz="40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2819400" y="3810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sz="4400" dirty="0">
                <a:solidFill>
                  <a:schemeClr val="accent6">
                    <a:lumMod val="40000"/>
                    <a:lumOff val="60000"/>
                  </a:schemeClr>
                </a:solidFill>
                <a:latin typeface="Arial" pitchFamily="34" charset="0"/>
                <a:cs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en-US" smtClean="0"/>
              <a:t> </a:t>
            </a:r>
          </a:p>
        </p:txBody>
      </p:sp>
      <p:sp>
        <p:nvSpPr>
          <p:cNvPr id="12291" name="Rectangle 3"/>
          <p:cNvSpPr>
            <a:spLocks noGrp="1" noChangeArrowheads="1"/>
          </p:cNvSpPr>
          <p:nvPr>
            <p:ph type="subTitle" idx="1"/>
          </p:nvPr>
        </p:nvSpPr>
        <p:spPr/>
        <p:txBody>
          <a:bodyPr/>
          <a:lstStyle/>
          <a:p>
            <a:pPr eaLnBrk="1" hangingPunct="1"/>
            <a:endParaRPr lang="en-US" smtClean="0"/>
          </a:p>
        </p:txBody>
      </p:sp>
      <p:pic>
        <p:nvPicPr>
          <p:cNvPr id="12292"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3"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2294" name="Text Box 6"/>
          <p:cNvSpPr txBox="1">
            <a:spLocks noChangeArrowheads="1"/>
          </p:cNvSpPr>
          <p:nvPr/>
        </p:nvSpPr>
        <p:spPr bwMode="auto">
          <a:xfrm>
            <a:off x="3048000" y="5334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dirty="0">
                <a:solidFill>
                  <a:schemeClr val="accent6">
                    <a:lumMod val="40000"/>
                    <a:lumOff val="60000"/>
                  </a:schemeClr>
                </a:solidFill>
                <a:latin typeface="Arial" pitchFamily="34" charset="0"/>
                <a:cs typeface="Arial" pitchFamily="34" charset="0"/>
              </a:rPr>
              <a:t> </a:t>
            </a:r>
          </a:p>
        </p:txBody>
      </p:sp>
      <p:sp>
        <p:nvSpPr>
          <p:cNvPr id="12295" name="Text Box 7"/>
          <p:cNvSpPr txBox="1">
            <a:spLocks noChangeArrowheads="1"/>
          </p:cNvSpPr>
          <p:nvPr/>
        </p:nvSpPr>
        <p:spPr bwMode="auto">
          <a:xfrm>
            <a:off x="526336" y="1676400"/>
            <a:ext cx="8084264" cy="2462213"/>
          </a:xfrm>
          <a:prstGeom prst="rect">
            <a:avLst/>
          </a:prstGeom>
          <a:noFill/>
          <a:ln w="9525">
            <a:noFill/>
            <a:miter lim="800000"/>
            <a:headEnd/>
            <a:tailEnd/>
          </a:ln>
        </p:spPr>
        <p:txBody>
          <a:bodyPr wrap="none">
            <a:spAutoFit/>
          </a:bodyPr>
          <a:lstStyle/>
          <a:p>
            <a:r>
              <a:rPr lang="en-US" sz="3200" dirty="0">
                <a:solidFill>
                  <a:schemeClr val="accent6">
                    <a:lumMod val="60000"/>
                    <a:lumOff val="40000"/>
                  </a:schemeClr>
                </a:solidFill>
                <a:latin typeface="Arial" pitchFamily="34" charset="0"/>
                <a:cs typeface="Arial" pitchFamily="34" charset="0"/>
              </a:rPr>
              <a:t>Demands </a:t>
            </a:r>
            <a:r>
              <a:rPr lang="en-US" sz="3200" dirty="0" smtClean="0">
                <a:solidFill>
                  <a:schemeClr val="accent6">
                    <a:lumMod val="60000"/>
                    <a:lumOff val="40000"/>
                  </a:schemeClr>
                </a:solidFill>
                <a:latin typeface="Arial" pitchFamily="34" charset="0"/>
                <a:cs typeface="Arial" pitchFamily="34" charset="0"/>
              </a:rPr>
              <a:t>that we transform our wills</a:t>
            </a:r>
            <a:endParaRPr lang="en-US" sz="3200" dirty="0">
              <a:solidFill>
                <a:schemeClr val="accent6">
                  <a:lumMod val="60000"/>
                  <a:lumOff val="40000"/>
                </a:schemeClr>
              </a:solidFill>
              <a:latin typeface="Arial" pitchFamily="34" charset="0"/>
              <a:cs typeface="Arial" pitchFamily="34" charset="0"/>
            </a:endParaRPr>
          </a:p>
          <a:p>
            <a:pPr>
              <a:spcBef>
                <a:spcPts val="1200"/>
              </a:spcBef>
            </a:pPr>
            <a:r>
              <a:rPr lang="en-US" sz="3600" b="1" dirty="0">
                <a:solidFill>
                  <a:schemeClr val="accent6">
                    <a:lumMod val="40000"/>
                    <a:lumOff val="60000"/>
                  </a:schemeClr>
                </a:solidFill>
                <a:latin typeface="Arial" pitchFamily="34" charset="0"/>
                <a:cs typeface="Arial" pitchFamily="34" charset="0"/>
              </a:rPr>
              <a:t>Requires both hands (I cannot carry</a:t>
            </a:r>
          </a:p>
          <a:p>
            <a:r>
              <a:rPr lang="en-US" sz="3600" b="1" dirty="0" smtClean="0">
                <a:solidFill>
                  <a:schemeClr val="accent6">
                    <a:lumMod val="40000"/>
                    <a:lumOff val="60000"/>
                  </a:schemeClr>
                </a:solidFill>
                <a:latin typeface="Arial" pitchFamily="34" charset="0"/>
                <a:cs typeface="Arial" pitchFamily="34" charset="0"/>
              </a:rPr>
              <a:t>anything </a:t>
            </a:r>
            <a:r>
              <a:rPr lang="en-US" sz="3600" b="1" dirty="0" smtClean="0">
                <a:solidFill>
                  <a:schemeClr val="accent6">
                    <a:lumMod val="40000"/>
                    <a:lumOff val="60000"/>
                  </a:schemeClr>
                </a:solidFill>
                <a:latin typeface="Arial" pitchFamily="34" charset="0"/>
                <a:cs typeface="Arial" pitchFamily="34" charset="0"/>
              </a:rPr>
              <a:t>else)</a:t>
            </a:r>
            <a:endParaRPr lang="en-US" sz="3600" b="1" dirty="0">
              <a:solidFill>
                <a:schemeClr val="accent6">
                  <a:lumMod val="40000"/>
                  <a:lumOff val="60000"/>
                </a:schemeClr>
              </a:solidFill>
              <a:latin typeface="Arial" pitchFamily="34" charset="0"/>
              <a:cs typeface="Arial" pitchFamily="34" charset="0"/>
            </a:endParaRPr>
          </a:p>
          <a:p>
            <a:r>
              <a:rPr lang="en-US" sz="4000" b="1" dirty="0">
                <a:solidFill>
                  <a:schemeClr val="accent6">
                    <a:lumMod val="40000"/>
                    <a:lumOff val="60000"/>
                  </a:schemeClr>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r>
              <a:rPr lang="en-US" smtClean="0"/>
              <a:t> </a:t>
            </a:r>
          </a:p>
        </p:txBody>
      </p:sp>
      <p:sp>
        <p:nvSpPr>
          <p:cNvPr id="13315" name="Rectangle 3"/>
          <p:cNvSpPr>
            <a:spLocks noGrp="1" noChangeArrowheads="1"/>
          </p:cNvSpPr>
          <p:nvPr>
            <p:ph type="subTitle" idx="1"/>
          </p:nvPr>
        </p:nvSpPr>
        <p:spPr/>
        <p:txBody>
          <a:bodyPr/>
          <a:lstStyle/>
          <a:p>
            <a:pPr eaLnBrk="1" hangingPunct="1"/>
            <a:endParaRPr lang="en-US" smtClean="0"/>
          </a:p>
        </p:txBody>
      </p:sp>
      <p:pic>
        <p:nvPicPr>
          <p:cNvPr id="13316"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7"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3318" name="Text Box 6"/>
          <p:cNvSpPr txBox="1">
            <a:spLocks noChangeArrowheads="1"/>
          </p:cNvSpPr>
          <p:nvPr/>
        </p:nvSpPr>
        <p:spPr bwMode="auto">
          <a:xfrm>
            <a:off x="3048000" y="5334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sz="4400" dirty="0">
                <a:solidFill>
                  <a:schemeClr val="accent6">
                    <a:lumMod val="40000"/>
                    <a:lumOff val="60000"/>
                  </a:schemeClr>
                </a:solidFill>
                <a:latin typeface="Arial" pitchFamily="34" charset="0"/>
                <a:cs typeface="Arial" pitchFamily="34" charset="0"/>
              </a:rPr>
              <a:t> </a:t>
            </a:r>
          </a:p>
        </p:txBody>
      </p:sp>
      <p:sp>
        <p:nvSpPr>
          <p:cNvPr id="13319" name="Text Box 7"/>
          <p:cNvSpPr txBox="1">
            <a:spLocks noChangeArrowheads="1"/>
          </p:cNvSpPr>
          <p:nvPr/>
        </p:nvSpPr>
        <p:spPr bwMode="auto">
          <a:xfrm>
            <a:off x="319663" y="1676400"/>
            <a:ext cx="8472191" cy="2431435"/>
          </a:xfrm>
          <a:prstGeom prst="rect">
            <a:avLst/>
          </a:prstGeom>
          <a:noFill/>
          <a:ln w="9525">
            <a:noFill/>
            <a:miter lim="800000"/>
            <a:headEnd/>
            <a:tailEnd/>
          </a:ln>
        </p:spPr>
        <p:txBody>
          <a:bodyPr wrap="none">
            <a:spAutoFit/>
          </a:bodyPr>
          <a:lstStyle/>
          <a:p>
            <a:pPr>
              <a:spcBef>
                <a:spcPts val="1200"/>
              </a:spcBef>
            </a:pPr>
            <a:r>
              <a:rPr lang="en-US" sz="3200" dirty="0">
                <a:solidFill>
                  <a:schemeClr val="accent6">
                    <a:lumMod val="60000"/>
                    <a:lumOff val="40000"/>
                  </a:schemeClr>
                </a:solidFill>
                <a:latin typeface="Arial" pitchFamily="34" charset="0"/>
                <a:cs typeface="Arial" pitchFamily="34" charset="0"/>
              </a:rPr>
              <a:t>Demands </a:t>
            </a:r>
            <a:r>
              <a:rPr lang="en-US" sz="3200" dirty="0" smtClean="0">
                <a:solidFill>
                  <a:schemeClr val="accent6">
                    <a:lumMod val="60000"/>
                    <a:lumOff val="40000"/>
                  </a:schemeClr>
                </a:solidFill>
                <a:latin typeface="Arial" pitchFamily="34" charset="0"/>
                <a:cs typeface="Arial" pitchFamily="34" charset="0"/>
              </a:rPr>
              <a:t>that we transform our wills</a:t>
            </a:r>
            <a:endParaRPr lang="en-US" sz="3200" dirty="0">
              <a:solidFill>
                <a:schemeClr val="accent6">
                  <a:lumMod val="60000"/>
                  <a:lumOff val="40000"/>
                </a:schemeClr>
              </a:solidFill>
              <a:latin typeface="Arial" pitchFamily="34" charset="0"/>
              <a:cs typeface="Arial" pitchFamily="34" charset="0"/>
            </a:endParaRPr>
          </a:p>
          <a:p>
            <a:pPr>
              <a:spcBef>
                <a:spcPts val="1200"/>
              </a:spcBef>
            </a:pPr>
            <a:r>
              <a:rPr lang="en-US" sz="3200" dirty="0">
                <a:solidFill>
                  <a:schemeClr val="accent6">
                    <a:lumMod val="60000"/>
                    <a:lumOff val="40000"/>
                  </a:schemeClr>
                </a:solidFill>
                <a:latin typeface="Arial" pitchFamily="34" charset="0"/>
                <a:cs typeface="Arial" pitchFamily="34" charset="0"/>
              </a:rPr>
              <a:t>Requires both hands (I cannot </a:t>
            </a:r>
            <a:r>
              <a:rPr lang="en-US" sz="3200" dirty="0" smtClean="0">
                <a:solidFill>
                  <a:schemeClr val="accent6">
                    <a:lumMod val="60000"/>
                    <a:lumOff val="40000"/>
                  </a:schemeClr>
                </a:solidFill>
                <a:latin typeface="Arial" pitchFamily="34" charset="0"/>
                <a:cs typeface="Arial" pitchFamily="34" charset="0"/>
              </a:rPr>
              <a:t>carry anything </a:t>
            </a:r>
            <a:br>
              <a:rPr lang="en-US" sz="3200" dirty="0" smtClean="0">
                <a:solidFill>
                  <a:schemeClr val="accent6">
                    <a:lumMod val="60000"/>
                    <a:lumOff val="40000"/>
                  </a:schemeClr>
                </a:solidFill>
                <a:latin typeface="Arial" pitchFamily="34" charset="0"/>
                <a:cs typeface="Arial" pitchFamily="34" charset="0"/>
              </a:rPr>
            </a:br>
            <a:r>
              <a:rPr lang="en-US" sz="3200" dirty="0" smtClean="0">
                <a:solidFill>
                  <a:schemeClr val="accent6">
                    <a:lumMod val="60000"/>
                    <a:lumOff val="40000"/>
                  </a:schemeClr>
                </a:solidFill>
                <a:latin typeface="Arial" pitchFamily="34" charset="0"/>
                <a:cs typeface="Arial" pitchFamily="34" charset="0"/>
              </a:rPr>
              <a:t>else.</a:t>
            </a:r>
            <a:endParaRPr lang="en-US" sz="3200" dirty="0">
              <a:solidFill>
                <a:schemeClr val="accent6">
                  <a:lumMod val="60000"/>
                  <a:lumOff val="40000"/>
                </a:schemeClr>
              </a:solidFill>
              <a:latin typeface="Arial" pitchFamily="34" charset="0"/>
              <a:cs typeface="Arial" pitchFamily="34" charset="0"/>
            </a:endParaRPr>
          </a:p>
          <a:p>
            <a:pPr>
              <a:spcBef>
                <a:spcPts val="1200"/>
              </a:spcBef>
            </a:pPr>
            <a:r>
              <a:rPr lang="en-US" sz="3600" b="1" dirty="0">
                <a:solidFill>
                  <a:schemeClr val="accent6">
                    <a:lumMod val="40000"/>
                    <a:lumOff val="60000"/>
                  </a:schemeClr>
                </a:solidFill>
                <a:latin typeface="Arial" pitchFamily="34" charset="0"/>
                <a:cs typeface="Arial" pitchFamily="34" charset="0"/>
              </a:rPr>
              <a:t>It gives us a heavenly focus and goal</a:t>
            </a:r>
            <a:r>
              <a:rPr lang="en-US" sz="3600" b="1" dirty="0">
                <a:solidFill>
                  <a:schemeClr val="accent6">
                    <a:lumMod val="60000"/>
                    <a:lumOff val="40000"/>
                  </a:schemeClr>
                </a:solidFill>
                <a:latin typeface="Arial" pitchFamily="34" charset="0"/>
                <a:cs typeface="Arial"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pPr eaLnBrk="1" hangingPunct="1"/>
            <a:r>
              <a:rPr lang="en-US" smtClean="0"/>
              <a:t> </a:t>
            </a:r>
          </a:p>
        </p:txBody>
      </p:sp>
      <p:sp>
        <p:nvSpPr>
          <p:cNvPr id="38915" name="Rectangle 3"/>
          <p:cNvSpPr>
            <a:spLocks noGrp="1" noChangeArrowheads="1"/>
          </p:cNvSpPr>
          <p:nvPr>
            <p:ph type="subTitle" idx="1"/>
          </p:nvPr>
        </p:nvSpPr>
        <p:spPr/>
        <p:txBody>
          <a:bodyPr/>
          <a:lstStyle/>
          <a:p>
            <a:pPr eaLnBrk="1" hangingPunct="1"/>
            <a:endParaRPr lang="en-US" smtClean="0"/>
          </a:p>
        </p:txBody>
      </p:sp>
      <p:pic>
        <p:nvPicPr>
          <p:cNvPr id="14340"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1"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4342" name="Text Box 6"/>
          <p:cNvSpPr txBox="1">
            <a:spLocks noChangeArrowheads="1"/>
          </p:cNvSpPr>
          <p:nvPr/>
        </p:nvSpPr>
        <p:spPr bwMode="auto">
          <a:xfrm>
            <a:off x="2895600" y="4572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dirty="0">
                <a:solidFill>
                  <a:schemeClr val="accent6">
                    <a:lumMod val="40000"/>
                    <a:lumOff val="60000"/>
                  </a:schemeClr>
                </a:solidFill>
                <a:latin typeface="Arial" pitchFamily="34" charset="0"/>
                <a:cs typeface="Arial" pitchFamily="34" charset="0"/>
              </a:rPr>
              <a:t> </a:t>
            </a:r>
          </a:p>
        </p:txBody>
      </p:sp>
      <p:sp>
        <p:nvSpPr>
          <p:cNvPr id="14343" name="Text Box 7"/>
          <p:cNvSpPr txBox="1">
            <a:spLocks noChangeArrowheads="1"/>
          </p:cNvSpPr>
          <p:nvPr/>
        </p:nvSpPr>
        <p:spPr bwMode="auto">
          <a:xfrm>
            <a:off x="609600" y="1946970"/>
            <a:ext cx="7924800" cy="3539430"/>
          </a:xfrm>
          <a:prstGeom prst="rect">
            <a:avLst/>
          </a:prstGeom>
          <a:solidFill>
            <a:schemeClr val="accent6">
              <a:lumMod val="20000"/>
              <a:lumOff val="80000"/>
              <a:alpha val="80000"/>
            </a:schemeClr>
          </a:solidFill>
          <a:ln w="15875">
            <a:solidFill>
              <a:schemeClr val="tx1"/>
            </a:solidFill>
            <a:miter lim="800000"/>
            <a:headEnd/>
            <a:tailEnd/>
          </a:ln>
        </p:spPr>
        <p:txBody>
          <a:bodyPr>
            <a:spAutoFit/>
          </a:bodyPr>
          <a:lstStyle/>
          <a:p>
            <a:r>
              <a:rPr lang="en-US" sz="2800" b="1" i="1" dirty="0">
                <a:solidFill>
                  <a:schemeClr val="accent6">
                    <a:lumMod val="50000"/>
                  </a:schemeClr>
                </a:solidFill>
                <a:latin typeface="Arial Narrow" pitchFamily="34" charset="0"/>
              </a:rPr>
              <a:t>"Therefore we also, since we are surrounded by so great a cloud of witnesses, let us lay aside every weight, and the sin which so easily ensnares us, and let us run with endurance the race that is set before us, looking unto Jesus, the author and finisher of our faith,</a:t>
            </a:r>
            <a:r>
              <a:rPr lang="en-US" sz="2800" i="1" dirty="0">
                <a:solidFill>
                  <a:schemeClr val="bg1"/>
                </a:solidFill>
                <a:latin typeface="Arial Narrow" pitchFamily="34" charset="0"/>
              </a:rPr>
              <a:t> </a:t>
            </a:r>
            <a:r>
              <a:rPr lang="en-US" sz="2800" b="1" i="1" u="sng" dirty="0">
                <a:solidFill>
                  <a:schemeClr val="tx1">
                    <a:lumMod val="75000"/>
                    <a:lumOff val="25000"/>
                  </a:schemeClr>
                </a:solidFill>
                <a:latin typeface="Arial Narrow" pitchFamily="34" charset="0"/>
              </a:rPr>
              <a:t>who for the joy that was set before Him endured the cross</a:t>
            </a:r>
            <a:r>
              <a:rPr lang="en-US" sz="2800" i="1" dirty="0">
                <a:solidFill>
                  <a:schemeClr val="tx1">
                    <a:lumMod val="75000"/>
                    <a:lumOff val="25000"/>
                  </a:schemeClr>
                </a:solidFill>
                <a:latin typeface="Arial Narrow" pitchFamily="34" charset="0"/>
              </a:rPr>
              <a:t>,</a:t>
            </a:r>
            <a:r>
              <a:rPr lang="en-US" sz="2800" i="1" dirty="0">
                <a:solidFill>
                  <a:schemeClr val="bg1"/>
                </a:solidFill>
                <a:latin typeface="Arial Narrow" pitchFamily="34" charset="0"/>
              </a:rPr>
              <a:t> </a:t>
            </a:r>
            <a:r>
              <a:rPr lang="en-US" sz="2800" b="1" i="1" dirty="0">
                <a:solidFill>
                  <a:schemeClr val="accent6">
                    <a:lumMod val="50000"/>
                  </a:schemeClr>
                </a:solidFill>
                <a:latin typeface="Arial Narrow" pitchFamily="34" charset="0"/>
              </a:rPr>
              <a:t>despising the shame, and has sat down at the right hand of the throne of God</a:t>
            </a:r>
            <a:r>
              <a:rPr lang="en-US" sz="2800" b="1" i="1" dirty="0" smtClean="0">
                <a:solidFill>
                  <a:schemeClr val="accent6">
                    <a:lumMod val="50000"/>
                  </a:schemeClr>
                </a:solidFill>
                <a:latin typeface="Arial Narrow" pitchFamily="34" charset="0"/>
              </a:rPr>
              <a:t>.“ {Hebrews 12:1-2}</a:t>
            </a:r>
            <a:endParaRPr lang="en-US" sz="2800" b="1" i="1" dirty="0">
              <a:solidFill>
                <a:schemeClr val="accent6">
                  <a:lumMod val="50000"/>
                </a:schemeClr>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p:cTn id="7" dur="2000" fill="hold"/>
                                        <p:tgtEl>
                                          <p:spTgt spid="1434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434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4343">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1434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FFCC"/>
                </a:solidFill>
                <a:latin typeface="Arial" pitchFamily="34" charset="0"/>
                <a:cs typeface="Arial" pitchFamily="34" charset="0"/>
              </a:rPr>
              <a:t>Denying </a:t>
            </a:r>
            <a:r>
              <a:rPr lang="en-US" sz="3600" b="1" dirty="0" smtClean="0">
                <a:solidFill>
                  <a:srgbClr val="FFFFCC"/>
                </a:solidFill>
                <a:latin typeface="Arial" pitchFamily="34" charset="0"/>
                <a:cs typeface="Arial" pitchFamily="34" charset="0"/>
              </a:rPr>
              <a:t>Myself and </a:t>
            </a:r>
            <a:r>
              <a:rPr lang="en-US" sz="3600" b="1" dirty="0" smtClean="0">
                <a:solidFill>
                  <a:srgbClr val="FFFFCC"/>
                </a:solidFill>
                <a:latin typeface="Arial" pitchFamily="34" charset="0"/>
                <a:cs typeface="Arial" pitchFamily="34" charset="0"/>
              </a:rPr>
              <a:t/>
            </a:r>
            <a:br>
              <a:rPr lang="en-US" sz="3600" b="1" dirty="0" smtClean="0">
                <a:solidFill>
                  <a:srgbClr val="FFFFCC"/>
                </a:solidFill>
                <a:latin typeface="Arial" pitchFamily="34" charset="0"/>
                <a:cs typeface="Arial" pitchFamily="34" charset="0"/>
              </a:rPr>
            </a:br>
            <a:r>
              <a:rPr lang="en-US" sz="3600" b="1" dirty="0" smtClean="0">
                <a:solidFill>
                  <a:srgbClr val="FFFFCC"/>
                </a:solidFill>
                <a:latin typeface="Arial" pitchFamily="34" charset="0"/>
                <a:cs typeface="Arial" pitchFamily="34" charset="0"/>
              </a:rPr>
              <a:t>Taking up My Cross</a:t>
            </a:r>
            <a:endParaRPr lang="en-US" sz="3600" b="1" dirty="0">
              <a:solidFill>
                <a:srgbClr val="FFFFCC"/>
              </a:solidFill>
              <a:latin typeface="Arial" pitchFamily="34" charset="0"/>
              <a:cs typeface="Arial" pitchFamily="34" charset="0"/>
            </a:endParaRPr>
          </a:p>
        </p:txBody>
      </p:sp>
      <p:sp>
        <p:nvSpPr>
          <p:cNvPr id="3" name="Content Placeholder 2"/>
          <p:cNvSpPr>
            <a:spLocks noGrp="1"/>
          </p:cNvSpPr>
          <p:nvPr>
            <p:ph idx="1"/>
          </p:nvPr>
        </p:nvSpPr>
        <p:spPr>
          <a:xfrm>
            <a:off x="457200" y="1722437"/>
            <a:ext cx="8229600" cy="4525963"/>
          </a:xfrm>
          <a:solidFill>
            <a:srgbClr val="FFFFCC">
              <a:alpha val="80000"/>
            </a:srgbClr>
          </a:solidFill>
          <a:ln>
            <a:solidFill>
              <a:schemeClr val="accent4">
                <a:lumMod val="50000"/>
              </a:schemeClr>
            </a:solidFill>
          </a:ln>
        </p:spPr>
        <p:txBody>
          <a:bodyPr/>
          <a:lstStyle/>
          <a:p>
            <a:pPr>
              <a:spcBef>
                <a:spcPts val="1200"/>
              </a:spcBef>
            </a:pPr>
            <a:r>
              <a:rPr lang="en-US" dirty="0" smtClean="0">
                <a:solidFill>
                  <a:schemeClr val="accent4">
                    <a:lumMod val="50000"/>
                  </a:schemeClr>
                </a:solidFill>
                <a:latin typeface="Arial" pitchFamily="34" charset="0"/>
                <a:cs typeface="Arial" pitchFamily="34" charset="0"/>
              </a:rPr>
              <a:t>What does it mean to </a:t>
            </a:r>
            <a:r>
              <a:rPr lang="en-US" dirty="0" smtClean="0">
                <a:solidFill>
                  <a:schemeClr val="accent4">
                    <a:lumMod val="50000"/>
                  </a:schemeClr>
                </a:solidFill>
                <a:latin typeface="Arial" pitchFamily="34" charset="0"/>
                <a:cs typeface="Arial" pitchFamily="34" charset="0"/>
              </a:rPr>
              <a:t>“</a:t>
            </a:r>
            <a:r>
              <a:rPr lang="en-US" b="1" i="1" u="sng" dirty="0" smtClean="0">
                <a:solidFill>
                  <a:schemeClr val="accent4">
                    <a:lumMod val="50000"/>
                  </a:schemeClr>
                </a:solidFill>
                <a:latin typeface="Arial" pitchFamily="34" charset="0"/>
                <a:cs typeface="Arial" pitchFamily="34" charset="0"/>
              </a:rPr>
              <a:t>take up my cross</a:t>
            </a:r>
            <a:r>
              <a:rPr lang="en-US" dirty="0" smtClean="0">
                <a:solidFill>
                  <a:schemeClr val="accent4">
                    <a:lumMod val="50000"/>
                  </a:schemeClr>
                </a:solidFill>
                <a:latin typeface="Arial" pitchFamily="34" charset="0"/>
                <a:cs typeface="Arial" pitchFamily="34" charset="0"/>
              </a:rPr>
              <a:t>?”</a:t>
            </a:r>
          </a:p>
          <a:p>
            <a:pPr>
              <a:spcBef>
                <a:spcPts val="1200"/>
              </a:spcBef>
            </a:pPr>
            <a:r>
              <a:rPr lang="en-US" dirty="0" smtClean="0">
                <a:solidFill>
                  <a:schemeClr val="accent4">
                    <a:lumMod val="50000"/>
                  </a:schemeClr>
                </a:solidFill>
                <a:latin typeface="Arial" pitchFamily="34" charset="0"/>
                <a:cs typeface="Arial" pitchFamily="34" charset="0"/>
              </a:rPr>
              <a:t>Context of the passages…</a:t>
            </a:r>
          </a:p>
          <a:p>
            <a:pPr>
              <a:spcBef>
                <a:spcPts val="1200"/>
              </a:spcBef>
            </a:pPr>
            <a:r>
              <a:rPr lang="en-US" dirty="0" smtClean="0">
                <a:solidFill>
                  <a:schemeClr val="accent4">
                    <a:lumMod val="50000"/>
                  </a:schemeClr>
                </a:solidFill>
                <a:latin typeface="Arial" pitchFamily="34" charset="0"/>
                <a:cs typeface="Arial" pitchFamily="34" charset="0"/>
              </a:rPr>
              <a:t>Many desire to </a:t>
            </a:r>
            <a:r>
              <a:rPr lang="en-US" dirty="0" smtClean="0">
                <a:solidFill>
                  <a:schemeClr val="accent4">
                    <a:lumMod val="50000"/>
                  </a:schemeClr>
                </a:solidFill>
                <a:latin typeface="Arial" pitchFamily="34" charset="0"/>
                <a:cs typeface="Arial" pitchFamily="34" charset="0"/>
              </a:rPr>
              <a:t>follow Jesus, but don’t understand what </a:t>
            </a:r>
            <a:r>
              <a:rPr lang="en-US" dirty="0" smtClean="0">
                <a:solidFill>
                  <a:schemeClr val="accent4">
                    <a:lumMod val="50000"/>
                  </a:schemeClr>
                </a:solidFill>
                <a:latin typeface="Arial" pitchFamily="34" charset="0"/>
                <a:cs typeface="Arial" pitchFamily="34" charset="0"/>
              </a:rPr>
              <a:t>is involved.</a:t>
            </a:r>
          </a:p>
          <a:p>
            <a:pPr>
              <a:spcBef>
                <a:spcPts val="1200"/>
              </a:spcBef>
            </a:pPr>
            <a:r>
              <a:rPr lang="en-US" dirty="0" smtClean="0">
                <a:solidFill>
                  <a:schemeClr val="accent4">
                    <a:lumMod val="50000"/>
                  </a:schemeClr>
                </a:solidFill>
                <a:latin typeface="Arial" pitchFamily="34" charset="0"/>
                <a:cs typeface="Arial" pitchFamily="34" charset="0"/>
              </a:rPr>
              <a:t>Jesus </a:t>
            </a:r>
            <a:r>
              <a:rPr lang="en-US" dirty="0" smtClean="0">
                <a:solidFill>
                  <a:schemeClr val="accent4">
                    <a:lumMod val="50000"/>
                  </a:schemeClr>
                </a:solidFill>
                <a:latin typeface="Arial" pitchFamily="34" charset="0"/>
                <a:cs typeface="Arial" pitchFamily="34" charset="0"/>
              </a:rPr>
              <a:t>said to </a:t>
            </a:r>
            <a:r>
              <a:rPr lang="en-US" b="1" u="sng" dirty="0" smtClean="0">
                <a:solidFill>
                  <a:schemeClr val="accent4">
                    <a:lumMod val="50000"/>
                  </a:schemeClr>
                </a:solidFill>
                <a:latin typeface="Arial" pitchFamily="34" charset="0"/>
                <a:cs typeface="Arial" pitchFamily="34" charset="0"/>
              </a:rPr>
              <a:t>COUNT</a:t>
            </a:r>
            <a:r>
              <a:rPr lang="en-US" dirty="0" smtClean="0">
                <a:solidFill>
                  <a:schemeClr val="accent4">
                    <a:lumMod val="50000"/>
                  </a:schemeClr>
                </a:solidFill>
                <a:latin typeface="Arial" pitchFamily="34" charset="0"/>
                <a:cs typeface="Arial" pitchFamily="34" charset="0"/>
              </a:rPr>
              <a:t> the </a:t>
            </a:r>
            <a:r>
              <a:rPr lang="en-US" dirty="0" smtClean="0">
                <a:solidFill>
                  <a:schemeClr val="accent4">
                    <a:lumMod val="50000"/>
                  </a:schemeClr>
                </a:solidFill>
                <a:latin typeface="Arial" pitchFamily="34" charset="0"/>
                <a:cs typeface="Arial" pitchFamily="34" charset="0"/>
              </a:rPr>
              <a:t>cost.</a:t>
            </a:r>
            <a:endParaRPr lang="en-US" dirty="0" smtClean="0">
              <a:solidFill>
                <a:schemeClr val="accent4">
                  <a:lumMod val="50000"/>
                </a:schemeClr>
              </a:solidFill>
              <a:latin typeface="Arial" pitchFamily="34" charset="0"/>
              <a:cs typeface="Arial" pitchFamily="34" charset="0"/>
            </a:endParaRPr>
          </a:p>
          <a:p>
            <a:pPr lvl="1">
              <a:spcBef>
                <a:spcPts val="1200"/>
              </a:spcBef>
            </a:pPr>
            <a:r>
              <a:rPr lang="en-US" b="1" dirty="0" smtClean="0">
                <a:solidFill>
                  <a:schemeClr val="accent4"/>
                </a:solidFill>
                <a:latin typeface="Arial" pitchFamily="34" charset="0"/>
                <a:cs typeface="Arial" pitchFamily="34" charset="0"/>
              </a:rPr>
              <a:t>Luke 14:28-32</a:t>
            </a:r>
            <a:endParaRPr lang="en-US" b="1" dirty="0">
              <a:solidFill>
                <a:schemeClr val="accent4"/>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a:solidFill>
            <a:srgbClr val="FFFFCC">
              <a:alpha val="80000"/>
            </a:srgbClr>
          </a:solidFill>
          <a:ln>
            <a:solidFill>
              <a:schemeClr val="accent4">
                <a:lumMod val="50000"/>
              </a:schemeClr>
            </a:solidFill>
          </a:ln>
        </p:spPr>
        <p:txBody>
          <a:bodyPr/>
          <a:lstStyle/>
          <a:p>
            <a:r>
              <a:rPr lang="en-US" dirty="0" smtClean="0">
                <a:solidFill>
                  <a:schemeClr val="accent4">
                    <a:lumMod val="50000"/>
                  </a:schemeClr>
                </a:solidFill>
                <a:latin typeface="Arial" pitchFamily="34" charset="0"/>
                <a:cs typeface="Arial" pitchFamily="34" charset="0"/>
              </a:rPr>
              <a:t>What does it mean to “</a:t>
            </a:r>
            <a:r>
              <a:rPr lang="en-US" b="1" i="1" u="sng" dirty="0" smtClean="0">
                <a:solidFill>
                  <a:schemeClr val="accent4">
                    <a:lumMod val="50000"/>
                  </a:schemeClr>
                </a:solidFill>
                <a:latin typeface="Arial" pitchFamily="34" charset="0"/>
                <a:cs typeface="Arial" pitchFamily="34" charset="0"/>
              </a:rPr>
              <a:t>take up my cross</a:t>
            </a:r>
            <a:r>
              <a:rPr lang="en-US" dirty="0" smtClean="0">
                <a:solidFill>
                  <a:schemeClr val="accent4">
                    <a:lumMod val="50000"/>
                  </a:schemeClr>
                </a:solidFill>
                <a:latin typeface="Arial" pitchFamily="34" charset="0"/>
                <a:cs typeface="Arial" pitchFamily="34" charset="0"/>
              </a:rPr>
              <a:t>?”</a:t>
            </a:r>
            <a:endParaRPr lang="en-US" dirty="0" smtClean="0">
              <a:latin typeface="Book Antiqua" pitchFamily="18" charset="0"/>
            </a:endParaRPr>
          </a:p>
          <a:p>
            <a:r>
              <a:rPr lang="en-US" b="1" dirty="0" smtClean="0">
                <a:solidFill>
                  <a:schemeClr val="accent4">
                    <a:lumMod val="50000"/>
                  </a:schemeClr>
                </a:solidFill>
                <a:latin typeface="Arial" pitchFamily="34" charset="0"/>
                <a:cs typeface="Arial" pitchFamily="34" charset="0"/>
              </a:rPr>
              <a:t>Denying </a:t>
            </a:r>
            <a:r>
              <a:rPr lang="en-US" b="1" dirty="0" smtClean="0">
                <a:solidFill>
                  <a:schemeClr val="accent4">
                    <a:lumMod val="50000"/>
                  </a:schemeClr>
                </a:solidFill>
                <a:latin typeface="Arial" pitchFamily="34" charset="0"/>
                <a:cs typeface="Arial" pitchFamily="34" charset="0"/>
              </a:rPr>
              <a:t>self…</a:t>
            </a:r>
          </a:p>
          <a:p>
            <a:r>
              <a:rPr lang="en-US" b="1" dirty="0" smtClean="0">
                <a:solidFill>
                  <a:schemeClr val="accent4">
                    <a:lumMod val="50000"/>
                  </a:schemeClr>
                </a:solidFill>
                <a:latin typeface="Arial" pitchFamily="34" charset="0"/>
                <a:cs typeface="Arial" pitchFamily="34" charset="0"/>
              </a:rPr>
              <a:t>Taking </a:t>
            </a:r>
            <a:r>
              <a:rPr lang="en-US" b="1" dirty="0" smtClean="0">
                <a:solidFill>
                  <a:schemeClr val="accent4">
                    <a:lumMod val="50000"/>
                  </a:schemeClr>
                </a:solidFill>
                <a:latin typeface="Arial" pitchFamily="34" charset="0"/>
                <a:cs typeface="Arial" pitchFamily="34" charset="0"/>
              </a:rPr>
              <a:t>up </a:t>
            </a:r>
            <a:r>
              <a:rPr lang="en-US" b="1" dirty="0" smtClean="0">
                <a:solidFill>
                  <a:schemeClr val="accent4">
                    <a:lumMod val="50000"/>
                  </a:schemeClr>
                </a:solidFill>
                <a:latin typeface="Arial" pitchFamily="34" charset="0"/>
                <a:cs typeface="Arial" pitchFamily="34" charset="0"/>
              </a:rPr>
              <a:t>my cross</a:t>
            </a:r>
            <a:r>
              <a:rPr lang="en-US" b="1" dirty="0" smtClean="0">
                <a:solidFill>
                  <a:schemeClr val="accent4">
                    <a:lumMod val="50000"/>
                  </a:schemeClr>
                </a:solidFill>
                <a:latin typeface="Arial" pitchFamily="34" charset="0"/>
                <a:cs typeface="Arial" pitchFamily="34" charset="0"/>
              </a:rPr>
              <a:t>…</a:t>
            </a:r>
          </a:p>
          <a:p>
            <a:r>
              <a:rPr lang="en-US" b="1" dirty="0" smtClean="0">
                <a:solidFill>
                  <a:schemeClr val="accent4">
                    <a:lumMod val="50000"/>
                  </a:schemeClr>
                </a:solidFill>
                <a:latin typeface="Arial" pitchFamily="34" charset="0"/>
                <a:cs typeface="Arial" pitchFamily="34" charset="0"/>
              </a:rPr>
              <a:t>Following </a:t>
            </a:r>
            <a:r>
              <a:rPr lang="en-US" b="1" dirty="0" smtClean="0">
                <a:solidFill>
                  <a:schemeClr val="accent4">
                    <a:lumMod val="50000"/>
                  </a:schemeClr>
                </a:solidFill>
                <a:latin typeface="Arial" pitchFamily="34" charset="0"/>
                <a:cs typeface="Arial" pitchFamily="34" charset="0"/>
              </a:rPr>
              <a:t>Jesus…</a:t>
            </a:r>
          </a:p>
          <a:p>
            <a:r>
              <a:rPr lang="en-US" b="1" dirty="0" smtClean="0">
                <a:solidFill>
                  <a:schemeClr val="accent4">
                    <a:lumMod val="50000"/>
                  </a:schemeClr>
                </a:solidFill>
                <a:latin typeface="Arial" pitchFamily="34" charset="0"/>
                <a:cs typeface="Arial" pitchFamily="34" charset="0"/>
              </a:rPr>
              <a:t>Losing my life</a:t>
            </a:r>
            <a:r>
              <a:rPr lang="en-US" b="1" dirty="0" smtClean="0">
                <a:solidFill>
                  <a:schemeClr val="accent4">
                    <a:lumMod val="50000"/>
                  </a:schemeClr>
                </a:solidFill>
                <a:latin typeface="Arial" pitchFamily="34" charset="0"/>
                <a:cs typeface="Arial" pitchFamily="34" charset="0"/>
              </a:rPr>
              <a:t>…</a:t>
            </a:r>
          </a:p>
          <a:p>
            <a:r>
              <a:rPr lang="en-US" b="1" dirty="0" smtClean="0">
                <a:solidFill>
                  <a:schemeClr val="accent4">
                    <a:lumMod val="50000"/>
                  </a:schemeClr>
                </a:solidFill>
                <a:latin typeface="Arial" pitchFamily="34" charset="0"/>
                <a:cs typeface="Arial" pitchFamily="34" charset="0"/>
              </a:rPr>
              <a:t>Daily…</a:t>
            </a:r>
            <a:endParaRPr lang="en-US" b="1" dirty="0">
              <a:solidFill>
                <a:schemeClr val="accent4">
                  <a:lumMod val="5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5105400" y="2286000"/>
            <a:ext cx="3352800" cy="3771900"/>
          </a:xfrm>
          <a:prstGeom prst="rect">
            <a:avLst/>
          </a:prstGeom>
          <a:noFill/>
          <a:ln w="9525">
            <a:noFill/>
            <a:miter lim="800000"/>
            <a:headEnd/>
            <a:tailEnd/>
          </a:ln>
        </p:spPr>
      </p:pic>
      <p:sp>
        <p:nvSpPr>
          <p:cNvPr id="6" name="Title 1"/>
          <p:cNvSpPr>
            <a:spLocks noGrp="1"/>
          </p:cNvSpPr>
          <p:nvPr>
            <p:ph type="title"/>
          </p:nvPr>
        </p:nvSpPr>
        <p:spPr/>
        <p:txBody>
          <a:bodyPr>
            <a:noAutofit/>
          </a:bodyPr>
          <a:lstStyle/>
          <a:p>
            <a:r>
              <a:rPr lang="en-US" sz="3600" b="1" dirty="0" smtClean="0">
                <a:solidFill>
                  <a:srgbClr val="FFFFCC"/>
                </a:solidFill>
                <a:latin typeface="Arial" pitchFamily="34" charset="0"/>
                <a:cs typeface="Arial" pitchFamily="34" charset="0"/>
              </a:rPr>
              <a:t>Denying </a:t>
            </a:r>
            <a:r>
              <a:rPr lang="en-US" sz="3600" b="1" dirty="0" smtClean="0">
                <a:solidFill>
                  <a:srgbClr val="FFFFCC"/>
                </a:solidFill>
                <a:latin typeface="Arial" pitchFamily="34" charset="0"/>
                <a:cs typeface="Arial" pitchFamily="34" charset="0"/>
              </a:rPr>
              <a:t>Myself and </a:t>
            </a:r>
            <a:r>
              <a:rPr lang="en-US" sz="3600" b="1" dirty="0" smtClean="0">
                <a:solidFill>
                  <a:srgbClr val="FFFFCC"/>
                </a:solidFill>
                <a:latin typeface="Arial" pitchFamily="34" charset="0"/>
                <a:cs typeface="Arial" pitchFamily="34" charset="0"/>
              </a:rPr>
              <a:t/>
            </a:r>
            <a:br>
              <a:rPr lang="en-US" sz="3600" b="1" dirty="0" smtClean="0">
                <a:solidFill>
                  <a:srgbClr val="FFFFCC"/>
                </a:solidFill>
                <a:latin typeface="Arial" pitchFamily="34" charset="0"/>
                <a:cs typeface="Arial" pitchFamily="34" charset="0"/>
              </a:rPr>
            </a:br>
            <a:r>
              <a:rPr lang="en-US" sz="3600" b="1" dirty="0" smtClean="0">
                <a:solidFill>
                  <a:srgbClr val="FFFFCC"/>
                </a:solidFill>
                <a:latin typeface="Arial" pitchFamily="34" charset="0"/>
                <a:cs typeface="Arial" pitchFamily="34" charset="0"/>
              </a:rPr>
              <a:t>Taking up My Cross</a:t>
            </a:r>
            <a:endParaRPr lang="en-US" sz="3600" b="1" dirty="0">
              <a:solidFill>
                <a:srgbClr val="FFFF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066800" y="152400"/>
            <a:ext cx="6858000" cy="769441"/>
          </a:xfrm>
          <a:prstGeom prst="rect">
            <a:avLst/>
          </a:prstGeom>
          <a:noFill/>
        </p:spPr>
        <p:txBody>
          <a:bodyPr wrap="square" rtlCol="0">
            <a:spAutoFit/>
          </a:bodyPr>
          <a:lstStyle/>
          <a:p>
            <a:pPr algn="ctr"/>
            <a:r>
              <a:rPr lang="en-US" sz="4400" b="1" dirty="0" smtClean="0">
                <a:solidFill>
                  <a:srgbClr val="FFFF99"/>
                </a:solidFill>
                <a:latin typeface="Arial" pitchFamily="34" charset="0"/>
                <a:cs typeface="Arial" pitchFamily="34" charset="0"/>
              </a:rPr>
              <a:t>Defining  Discipleship</a:t>
            </a:r>
            <a:endParaRPr lang="en-US" sz="4400" b="1" dirty="0">
              <a:solidFill>
                <a:srgbClr val="FFFF99"/>
              </a:solidFill>
              <a:latin typeface="Arial" pitchFamily="34" charset="0"/>
              <a:cs typeface="Arial" pitchFamily="34" charset="0"/>
            </a:endParaRPr>
          </a:p>
        </p:txBody>
      </p:sp>
      <p:sp>
        <p:nvSpPr>
          <p:cNvPr id="4" name="TextBox 3"/>
          <p:cNvSpPr txBox="1"/>
          <p:nvPr/>
        </p:nvSpPr>
        <p:spPr>
          <a:xfrm>
            <a:off x="1905000" y="914400"/>
            <a:ext cx="4876800" cy="707886"/>
          </a:xfrm>
          <a:prstGeom prst="rect">
            <a:avLst/>
          </a:prstGeom>
          <a:noFill/>
        </p:spPr>
        <p:txBody>
          <a:bodyPr wrap="square" rtlCol="0">
            <a:spAutoFit/>
          </a:bodyPr>
          <a:lstStyle/>
          <a:p>
            <a:pPr algn="ctr"/>
            <a:r>
              <a:rPr lang="en-US" sz="4000" b="1" dirty="0" smtClean="0">
                <a:latin typeface="Arial" pitchFamily="34" charset="0"/>
                <a:cs typeface="Arial" pitchFamily="34" charset="0"/>
              </a:rPr>
              <a:t>Matthew 16:24</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endParaRPr lang="en-US" dirty="0" smtClean="0"/>
          </a:p>
        </p:txBody>
      </p:sp>
      <p:sp>
        <p:nvSpPr>
          <p:cNvPr id="4099" name="Rectangle 3"/>
          <p:cNvSpPr>
            <a:spLocks noGrp="1" noChangeArrowheads="1"/>
          </p:cNvSpPr>
          <p:nvPr>
            <p:ph type="subTitle" idx="1"/>
          </p:nvPr>
        </p:nvSpPr>
        <p:spPr/>
        <p:txBody>
          <a:bodyPr/>
          <a:lstStyle/>
          <a:p>
            <a:pPr eaLnBrk="1" hangingPunct="1"/>
            <a:endParaRPr lang="en-US" dirty="0" smtClean="0"/>
          </a:p>
        </p:txBody>
      </p:sp>
      <p:pic>
        <p:nvPicPr>
          <p:cNvPr id="4100"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01"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dirty="0"/>
          </a:p>
        </p:txBody>
      </p:sp>
      <p:sp>
        <p:nvSpPr>
          <p:cNvPr id="4102"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
        <p:nvSpPr>
          <p:cNvPr id="4103" name="Text Box 7"/>
          <p:cNvSpPr txBox="1">
            <a:spLocks noChangeArrowheads="1"/>
          </p:cNvSpPr>
          <p:nvPr/>
        </p:nvSpPr>
        <p:spPr bwMode="auto">
          <a:xfrm>
            <a:off x="533400" y="1973759"/>
            <a:ext cx="4692310" cy="646331"/>
          </a:xfrm>
          <a:prstGeom prst="rect">
            <a:avLst/>
          </a:prstGeom>
          <a:noFill/>
          <a:ln w="9525">
            <a:noFill/>
            <a:miter lim="800000"/>
            <a:headEnd/>
            <a:tailEnd/>
          </a:ln>
        </p:spPr>
        <p:txBody>
          <a:bodyPr wrap="none">
            <a:spAutoFit/>
          </a:bodyPr>
          <a:lstStyle/>
          <a:p>
            <a:r>
              <a:rPr lang="en-US" sz="3600" i="1" dirty="0">
                <a:solidFill>
                  <a:schemeClr val="accent6">
                    <a:lumMod val="40000"/>
                    <a:lumOff val="60000"/>
                  </a:schemeClr>
                </a:solidFill>
                <a:latin typeface="Arial" pitchFamily="34" charset="0"/>
                <a:cs typeface="Arial" pitchFamily="34" charset="0"/>
              </a:rPr>
              <a:t>"</a:t>
            </a:r>
            <a:r>
              <a:rPr lang="en-US" sz="3600" i="1" dirty="0" smtClean="0">
                <a:solidFill>
                  <a:schemeClr val="accent6">
                    <a:lumMod val="40000"/>
                    <a:lumOff val="60000"/>
                  </a:schemeClr>
                </a:solidFill>
                <a:latin typeface="Arial" pitchFamily="34" charset="0"/>
                <a:cs typeface="Arial" pitchFamily="34" charset="0"/>
              </a:rPr>
              <a:t>If"</a:t>
            </a:r>
            <a:r>
              <a:rPr lang="en-US" sz="3600" b="1" dirty="0" smtClean="0">
                <a:solidFill>
                  <a:schemeClr val="accent6">
                    <a:lumMod val="40000"/>
                    <a:lumOff val="60000"/>
                  </a:schemeClr>
                </a:solidFill>
                <a:latin typeface="Arial" pitchFamily="34" charset="0"/>
                <a:cs typeface="Arial" pitchFamily="34" charset="0"/>
              </a:rPr>
              <a:t> </a:t>
            </a:r>
            <a:r>
              <a:rPr lang="en-US" sz="3600" b="1" dirty="0">
                <a:solidFill>
                  <a:schemeClr val="accent6">
                    <a:lumMod val="40000"/>
                    <a:lumOff val="60000"/>
                  </a:schemeClr>
                </a:solidFill>
                <a:latin typeface="Arial" pitchFamily="34" charset="0"/>
                <a:cs typeface="Arial" pitchFamily="34" charset="0"/>
              </a:rPr>
              <a:t>- It is conditional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3000"/>
                                        <p:tgtEl>
                                          <p:spTgt spid="32770"/>
                                        </p:tgtEl>
                                      </p:cBhvr>
                                    </p:animEffect>
                                    <p:anim calcmode="lin" valueType="num">
                                      <p:cBhvr>
                                        <p:cTn id="8" dur="3000" fill="hold"/>
                                        <p:tgtEl>
                                          <p:spTgt spid="32770"/>
                                        </p:tgtEl>
                                        <p:attrNameLst>
                                          <p:attrName>ppt_x</p:attrName>
                                        </p:attrNameLst>
                                      </p:cBhvr>
                                      <p:tavLst>
                                        <p:tav tm="0">
                                          <p:val>
                                            <p:strVal val="#ppt_x"/>
                                          </p:val>
                                        </p:tav>
                                        <p:tav tm="100000">
                                          <p:val>
                                            <p:strVal val="#ppt_x"/>
                                          </p:val>
                                        </p:tav>
                                      </p:tavLst>
                                    </p:anim>
                                    <p:anim calcmode="lin" valueType="num">
                                      <p:cBhvr>
                                        <p:cTn id="9" dur="2694" decel="100000" fill="hold"/>
                                        <p:tgtEl>
                                          <p:spTgt spid="32770"/>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327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eaLnBrk="1" hangingPunct="1"/>
            <a:endParaRPr lang="en-US" dirty="0" smtClean="0"/>
          </a:p>
        </p:txBody>
      </p:sp>
      <p:sp>
        <p:nvSpPr>
          <p:cNvPr id="27651" name="Rectangle 3"/>
          <p:cNvSpPr>
            <a:spLocks noGrp="1" noChangeArrowheads="1"/>
          </p:cNvSpPr>
          <p:nvPr>
            <p:ph type="subTitle" idx="1"/>
          </p:nvPr>
        </p:nvSpPr>
        <p:spPr/>
        <p:txBody>
          <a:bodyPr/>
          <a:lstStyle/>
          <a:p>
            <a:pPr eaLnBrk="1" hangingPunct="1"/>
            <a:endParaRPr lang="en-US" dirty="0" smtClean="0"/>
          </a:p>
        </p:txBody>
      </p:sp>
      <p:pic>
        <p:nvPicPr>
          <p:cNvPr id="5124"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5"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dirty="0"/>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
        <p:nvSpPr>
          <p:cNvPr id="9" name="Text Box 7"/>
          <p:cNvSpPr txBox="1">
            <a:spLocks noChangeArrowheads="1"/>
          </p:cNvSpPr>
          <p:nvPr/>
        </p:nvSpPr>
        <p:spPr bwMode="auto">
          <a:xfrm>
            <a:off x="1379189" y="2213283"/>
            <a:ext cx="6240811" cy="1215717"/>
          </a:xfrm>
          <a:prstGeom prst="rect">
            <a:avLst/>
          </a:prstGeom>
          <a:noFill/>
          <a:ln w="9525">
            <a:noFill/>
            <a:miter lim="800000"/>
            <a:headEnd/>
            <a:tailEnd/>
          </a:ln>
        </p:spPr>
        <p:txBody>
          <a:bodyPr wrap="none">
            <a:spAutoFit/>
          </a:bodyPr>
          <a:lstStyle/>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If"</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a:t>
            </a:r>
            <a:r>
              <a:rPr lang="en-US" sz="3200" dirty="0" smtClean="0">
                <a:solidFill>
                  <a:schemeClr val="accent6">
                    <a:lumMod val="60000"/>
                    <a:lumOff val="40000"/>
                  </a:schemeClr>
                </a:solidFill>
                <a:latin typeface="Arial" pitchFamily="34" charset="0"/>
                <a:cs typeface="Arial" pitchFamily="34" charset="0"/>
              </a:rPr>
              <a:t>conditional</a:t>
            </a:r>
          </a:p>
          <a:p>
            <a:pPr marL="228600" indent="-228600">
              <a:spcBef>
                <a:spcPts val="600"/>
              </a:spcBef>
              <a:buFont typeface="Arial" pitchFamily="34" charset="0"/>
              <a:buChar char="•"/>
            </a:pPr>
            <a:r>
              <a:rPr lang="en-US" sz="3600" b="1" dirty="0" smtClean="0">
                <a:solidFill>
                  <a:schemeClr val="bg1"/>
                </a:solidFill>
                <a:latin typeface="Arial" pitchFamily="34" charset="0"/>
                <a:cs typeface="Arial" pitchFamily="34" charset="0"/>
              </a:rPr>
              <a:t> </a:t>
            </a:r>
            <a:r>
              <a:rPr lang="en-US" sz="3600" b="1" i="1" dirty="0" smtClean="0">
                <a:solidFill>
                  <a:schemeClr val="accent6">
                    <a:lumMod val="40000"/>
                    <a:lumOff val="60000"/>
                  </a:schemeClr>
                </a:solidFill>
                <a:latin typeface="Arial" pitchFamily="34" charset="0"/>
                <a:cs typeface="Arial" pitchFamily="34" charset="0"/>
              </a:rPr>
              <a:t>"</a:t>
            </a:r>
            <a:r>
              <a:rPr lang="en-US" sz="3600" b="1" i="1" dirty="0" smtClean="0">
                <a:solidFill>
                  <a:schemeClr val="accent6">
                    <a:lumMod val="40000"/>
                    <a:lumOff val="60000"/>
                  </a:schemeClr>
                </a:solidFill>
                <a:latin typeface="Arial" pitchFamily="34" charset="0"/>
                <a:cs typeface="Arial" pitchFamily="34" charset="0"/>
              </a:rPr>
              <a:t>anyone"</a:t>
            </a:r>
            <a:r>
              <a:rPr lang="en-US" sz="3600" b="1" dirty="0" smtClean="0">
                <a:solidFill>
                  <a:schemeClr val="accent6">
                    <a:lumMod val="40000"/>
                    <a:lumOff val="60000"/>
                  </a:schemeClr>
                </a:solidFill>
                <a:latin typeface="Arial" pitchFamily="34" charset="0"/>
                <a:cs typeface="Arial" pitchFamily="34" charset="0"/>
              </a:rPr>
              <a:t> </a:t>
            </a:r>
            <a:r>
              <a:rPr lang="en-US" sz="3600" b="1" dirty="0" smtClean="0">
                <a:solidFill>
                  <a:schemeClr val="accent6">
                    <a:lumMod val="40000"/>
                    <a:lumOff val="60000"/>
                  </a:schemeClr>
                </a:solidFill>
                <a:latin typeface="Arial" pitchFamily="34" charset="0"/>
                <a:cs typeface="Arial" pitchFamily="34" charset="0"/>
              </a:rPr>
              <a:t>- It is open to all</a:t>
            </a:r>
            <a:endParaRPr lang="en-US" sz="3600" b="1" dirty="0">
              <a:solidFill>
                <a:schemeClr val="accent6">
                  <a:lumMod val="40000"/>
                  <a:lumOff val="60000"/>
                </a:schemeClr>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3000"/>
                                        <p:tgtEl>
                                          <p:spTgt spid="27650"/>
                                        </p:tgtEl>
                                      </p:cBhvr>
                                    </p:animEffect>
                                    <p:anim calcmode="lin" valueType="num">
                                      <p:cBhvr>
                                        <p:cTn id="8" dur="3000" fill="hold"/>
                                        <p:tgtEl>
                                          <p:spTgt spid="27650"/>
                                        </p:tgtEl>
                                        <p:attrNameLst>
                                          <p:attrName>ppt_x</p:attrName>
                                        </p:attrNameLst>
                                      </p:cBhvr>
                                      <p:tavLst>
                                        <p:tav tm="0">
                                          <p:val>
                                            <p:strVal val="#ppt_x"/>
                                          </p:val>
                                        </p:tav>
                                        <p:tav tm="100000">
                                          <p:val>
                                            <p:strVal val="#ppt_x"/>
                                          </p:val>
                                        </p:tav>
                                      </p:tavLst>
                                    </p:anim>
                                    <p:anim calcmode="lin" valueType="num">
                                      <p:cBhvr>
                                        <p:cTn id="9" dur="2694" decel="100000" fill="hold"/>
                                        <p:tgtEl>
                                          <p:spTgt spid="27650"/>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7651">
                                            <p:txEl>
                                              <p:pRg st="0" end="0"/>
                                            </p:txEl>
                                          </p:spTgt>
                                        </p:tgtEl>
                                        <p:attrNameLst>
                                          <p:attrName>style.visibility</p:attrName>
                                        </p:attrNameLst>
                                      </p:cBhvr>
                                      <p:to>
                                        <p:strVal val="visible"/>
                                      </p:to>
                                    </p:set>
                                    <p:animEffect transition="in" filter="fade">
                                      <p:cBhvr>
                                        <p:cTn id="15" dur="5000"/>
                                        <p:tgtEl>
                                          <p:spTgt spid="27651">
                                            <p:txEl>
                                              <p:pRg st="0" end="0"/>
                                            </p:txEl>
                                          </p:spTgt>
                                        </p:tgtEl>
                                      </p:cBhvr>
                                    </p:animEffect>
                                    <p:anim calcmode="lin" valueType="num">
                                      <p:cBhvr>
                                        <p:cTn id="16" dur="5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27651">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2765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endParaRPr lang="en-US" smtClean="0"/>
          </a:p>
        </p:txBody>
      </p:sp>
      <p:sp>
        <p:nvSpPr>
          <p:cNvPr id="28675" name="Rectangle 3"/>
          <p:cNvSpPr>
            <a:spLocks noGrp="1" noChangeArrowheads="1"/>
          </p:cNvSpPr>
          <p:nvPr>
            <p:ph type="subTitle" idx="1"/>
          </p:nvPr>
        </p:nvSpPr>
        <p:spPr/>
        <p:txBody>
          <a:bodyPr/>
          <a:lstStyle/>
          <a:p>
            <a:pPr eaLnBrk="1" hangingPunct="1"/>
            <a:endParaRPr lang="en-US" smtClean="0"/>
          </a:p>
        </p:txBody>
      </p:sp>
      <p:pic>
        <p:nvPicPr>
          <p:cNvPr id="6148"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9"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
        <p:nvSpPr>
          <p:cNvPr id="9" name="Text Box 7"/>
          <p:cNvSpPr txBox="1">
            <a:spLocks noChangeArrowheads="1"/>
          </p:cNvSpPr>
          <p:nvPr/>
        </p:nvSpPr>
        <p:spPr bwMode="auto">
          <a:xfrm>
            <a:off x="819455" y="2122944"/>
            <a:ext cx="7486345" cy="2677656"/>
          </a:xfrm>
          <a:prstGeom prst="rect">
            <a:avLst/>
          </a:prstGeom>
          <a:noFill/>
          <a:ln w="9525">
            <a:noFill/>
            <a:miter lim="800000"/>
            <a:headEnd/>
            <a:tailEnd/>
          </a:ln>
        </p:spPr>
        <p:txBody>
          <a:bodyPr wrap="none">
            <a:spAutoFit/>
          </a:bodyPr>
          <a:lstStyle/>
          <a:p>
            <a:pPr marL="228600" indent="-228600">
              <a:spcBef>
                <a:spcPts val="1200"/>
              </a:spcBef>
              <a:buFont typeface="Arial" pitchFamily="34" charset="0"/>
              <a:buChar char="•"/>
            </a:pPr>
            <a:r>
              <a:rPr lang="en-US" sz="3600" b="1" i="1" dirty="0">
                <a:solidFill>
                  <a:schemeClr val="accent6">
                    <a:lumMod val="20000"/>
                    <a:lumOff val="80000"/>
                  </a:schemeClr>
                </a:solidFill>
                <a:latin typeface="Arial" pitchFamily="34" charset="0"/>
                <a:cs typeface="Arial" pitchFamily="34" charset="0"/>
              </a:rPr>
              <a:t> </a:t>
            </a:r>
            <a:r>
              <a:rPr lang="en-US" sz="3200" i="1" dirty="0" smtClean="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If"</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a:t>
            </a:r>
            <a:r>
              <a:rPr lang="en-US" sz="3200" dirty="0" smtClean="0">
                <a:solidFill>
                  <a:schemeClr val="accent6">
                    <a:lumMod val="60000"/>
                    <a:lumOff val="40000"/>
                  </a:schemeClr>
                </a:solidFill>
                <a:latin typeface="Arial" pitchFamily="34" charset="0"/>
                <a:cs typeface="Arial" pitchFamily="34" charset="0"/>
              </a:rPr>
              <a:t>conditional.</a:t>
            </a:r>
          </a:p>
          <a:p>
            <a:pPr marL="228600" indent="-228600">
              <a:spcBef>
                <a:spcPts val="1200"/>
              </a:spcBef>
              <a:buFont typeface="Arial" pitchFamily="34" charset="0"/>
              <a:buChar char="•"/>
            </a:pPr>
            <a:r>
              <a:rPr lang="en-US" sz="3200" dirty="0" smtClean="0">
                <a:solidFill>
                  <a:schemeClr val="accent6">
                    <a:lumMod val="60000"/>
                    <a:lumOff val="40000"/>
                  </a:schemeClr>
                </a:solidFill>
                <a:latin typeface="Arial" pitchFamily="34" charset="0"/>
                <a:cs typeface="Arial" pitchFamily="34" charset="0"/>
              </a:rPr>
              <a:t> “</a:t>
            </a:r>
            <a:r>
              <a:rPr lang="en-US" sz="3200" i="1" dirty="0" smtClean="0">
                <a:solidFill>
                  <a:schemeClr val="accent6">
                    <a:lumMod val="60000"/>
                    <a:lumOff val="40000"/>
                  </a:schemeClr>
                </a:solidFill>
                <a:latin typeface="Arial" pitchFamily="34" charset="0"/>
                <a:cs typeface="Arial" pitchFamily="34" charset="0"/>
              </a:rPr>
              <a:t>anyone"</a:t>
            </a:r>
            <a:r>
              <a:rPr lang="en-US" sz="3200" dirty="0" smtClean="0">
                <a:solidFill>
                  <a:schemeClr val="accent6">
                    <a:lumMod val="60000"/>
                    <a:lumOff val="40000"/>
                  </a:schemeClr>
                </a:solidFill>
                <a:latin typeface="Arial" pitchFamily="34" charset="0"/>
                <a:cs typeface="Arial" pitchFamily="34" charset="0"/>
              </a:rPr>
              <a:t> </a:t>
            </a:r>
            <a:r>
              <a:rPr lang="en-US" sz="3200" dirty="0" smtClean="0">
                <a:solidFill>
                  <a:schemeClr val="accent6">
                    <a:lumMod val="60000"/>
                    <a:lumOff val="40000"/>
                  </a:schemeClr>
                </a:solidFill>
                <a:latin typeface="Arial" pitchFamily="34" charset="0"/>
                <a:cs typeface="Arial" pitchFamily="34" charset="0"/>
              </a:rPr>
              <a:t>- It is open to </a:t>
            </a:r>
            <a:r>
              <a:rPr lang="en-US" sz="3200" dirty="0" smtClean="0">
                <a:solidFill>
                  <a:schemeClr val="accent6">
                    <a:lumMod val="60000"/>
                    <a:lumOff val="40000"/>
                  </a:schemeClr>
                </a:solidFill>
                <a:latin typeface="Arial" pitchFamily="34" charset="0"/>
                <a:cs typeface="Arial" pitchFamily="34" charset="0"/>
              </a:rPr>
              <a:t>all.</a:t>
            </a:r>
          </a:p>
          <a:p>
            <a:pPr marL="228600" indent="-228600">
              <a:spcBef>
                <a:spcPts val="1200"/>
              </a:spcBef>
              <a:buFont typeface="Arial" pitchFamily="34" charset="0"/>
              <a:buChar char="•"/>
            </a:pPr>
            <a:r>
              <a:rPr lang="en-US" sz="3600" b="1" i="1" dirty="0" smtClean="0">
                <a:solidFill>
                  <a:schemeClr val="accent6">
                    <a:lumMod val="20000"/>
                    <a:lumOff val="80000"/>
                  </a:schemeClr>
                </a:solidFill>
                <a:latin typeface="Arial" pitchFamily="34" charset="0"/>
                <a:cs typeface="Arial" pitchFamily="34" charset="0"/>
              </a:rPr>
              <a:t> </a:t>
            </a:r>
            <a:r>
              <a:rPr lang="en-US" sz="4000" b="1" i="1" dirty="0" smtClean="0">
                <a:solidFill>
                  <a:schemeClr val="accent6">
                    <a:lumMod val="40000"/>
                    <a:lumOff val="60000"/>
                  </a:schemeClr>
                </a:solidFill>
                <a:latin typeface="Arial" pitchFamily="34" charset="0"/>
                <a:cs typeface="Arial" pitchFamily="34" charset="0"/>
              </a:rPr>
              <a:t>“deny himself"</a:t>
            </a:r>
            <a:r>
              <a:rPr lang="en-US" sz="4000" b="1" dirty="0" smtClean="0">
                <a:solidFill>
                  <a:schemeClr val="accent6">
                    <a:lumMod val="40000"/>
                    <a:lumOff val="60000"/>
                  </a:schemeClr>
                </a:solidFill>
                <a:latin typeface="Arial" pitchFamily="34" charset="0"/>
                <a:cs typeface="Arial" pitchFamily="34" charset="0"/>
              </a:rPr>
              <a:t> </a:t>
            </a:r>
            <a:r>
              <a:rPr lang="en-US" sz="4000" b="1" dirty="0" smtClean="0">
                <a:solidFill>
                  <a:schemeClr val="accent6">
                    <a:lumMod val="40000"/>
                    <a:lumOff val="60000"/>
                  </a:schemeClr>
                </a:solidFill>
                <a:latin typeface="Arial" pitchFamily="34" charset="0"/>
                <a:cs typeface="Arial" pitchFamily="34" charset="0"/>
              </a:rPr>
              <a:t>- It demands </a:t>
            </a:r>
            <a:r>
              <a:rPr lang="en-US" sz="4000" b="1" dirty="0" smtClean="0">
                <a:solidFill>
                  <a:schemeClr val="accent6">
                    <a:lumMod val="40000"/>
                    <a:lumOff val="60000"/>
                  </a:schemeClr>
                </a:solidFill>
                <a:latin typeface="Arial" pitchFamily="34" charset="0"/>
                <a:cs typeface="Arial" pitchFamily="34" charset="0"/>
              </a:rPr>
              <a:t/>
            </a:r>
            <a:br>
              <a:rPr lang="en-US" sz="4000" b="1" dirty="0" smtClean="0">
                <a:solidFill>
                  <a:schemeClr val="accent6">
                    <a:lumMod val="40000"/>
                    <a:lumOff val="60000"/>
                  </a:schemeClr>
                </a:solidFill>
                <a:latin typeface="Arial" pitchFamily="34" charset="0"/>
                <a:cs typeface="Arial" pitchFamily="34" charset="0"/>
              </a:rPr>
            </a:br>
            <a:r>
              <a:rPr lang="en-US" sz="4000" b="1" dirty="0" smtClean="0">
                <a:solidFill>
                  <a:schemeClr val="accent6">
                    <a:lumMod val="40000"/>
                    <a:lumOff val="60000"/>
                  </a:schemeClr>
                </a:solidFill>
                <a:latin typeface="Arial" pitchFamily="34" charset="0"/>
                <a:cs typeface="Arial" pitchFamily="34" charset="0"/>
              </a:rPr>
              <a:t>  total commitment.</a:t>
            </a:r>
            <a:endParaRPr lang="en-US" sz="4000" b="1" dirty="0" smtClean="0">
              <a:solidFill>
                <a:schemeClr val="accent6">
                  <a:lumMod val="40000"/>
                  <a:lumOff val="60000"/>
                </a:schemeClr>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3000"/>
                                        <p:tgtEl>
                                          <p:spTgt spid="28674"/>
                                        </p:tgtEl>
                                      </p:cBhvr>
                                    </p:animEffect>
                                    <p:anim calcmode="lin" valueType="num">
                                      <p:cBhvr>
                                        <p:cTn id="8" dur="3000" fill="hold"/>
                                        <p:tgtEl>
                                          <p:spTgt spid="28674"/>
                                        </p:tgtEl>
                                        <p:attrNameLst>
                                          <p:attrName>ppt_x</p:attrName>
                                        </p:attrNameLst>
                                      </p:cBhvr>
                                      <p:tavLst>
                                        <p:tav tm="0">
                                          <p:val>
                                            <p:strVal val="#ppt_x"/>
                                          </p:val>
                                        </p:tav>
                                        <p:tav tm="100000">
                                          <p:val>
                                            <p:strVal val="#ppt_x"/>
                                          </p:val>
                                        </p:tav>
                                      </p:tavLst>
                                    </p:anim>
                                    <p:anim calcmode="lin" valueType="num">
                                      <p:cBhvr>
                                        <p:cTn id="9" dur="2694" decel="100000" fill="hold"/>
                                        <p:tgtEl>
                                          <p:spTgt spid="28674"/>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286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fade">
                                      <p:cBhvr>
                                        <p:cTn id="15" dur="5000"/>
                                        <p:tgtEl>
                                          <p:spTgt spid="28675">
                                            <p:txEl>
                                              <p:pRg st="0" end="0"/>
                                            </p:txEl>
                                          </p:spTgt>
                                        </p:tgtEl>
                                      </p:cBhvr>
                                    </p:animEffect>
                                    <p:anim calcmode="lin" valueType="num">
                                      <p:cBhvr>
                                        <p:cTn id="16" dur="5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28675">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2867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endParaRPr lang="en-US" smtClean="0"/>
          </a:p>
        </p:txBody>
      </p:sp>
      <p:sp>
        <p:nvSpPr>
          <p:cNvPr id="29699" name="Rectangle 3"/>
          <p:cNvSpPr>
            <a:spLocks noGrp="1" noChangeArrowheads="1"/>
          </p:cNvSpPr>
          <p:nvPr>
            <p:ph type="subTitle" idx="1"/>
          </p:nvPr>
        </p:nvSpPr>
        <p:spPr/>
        <p:txBody>
          <a:bodyPr/>
          <a:lstStyle/>
          <a:p>
            <a:pPr eaLnBrk="1" hangingPunct="1"/>
            <a:endParaRPr lang="en-US" smtClean="0"/>
          </a:p>
        </p:txBody>
      </p:sp>
      <p:pic>
        <p:nvPicPr>
          <p:cNvPr id="7172"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3"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7175" name="Text Box 7"/>
          <p:cNvSpPr txBox="1">
            <a:spLocks noChangeArrowheads="1"/>
          </p:cNvSpPr>
          <p:nvPr/>
        </p:nvSpPr>
        <p:spPr bwMode="auto">
          <a:xfrm>
            <a:off x="533400" y="1879600"/>
            <a:ext cx="8153400" cy="3631763"/>
          </a:xfrm>
          <a:prstGeom prst="rect">
            <a:avLst/>
          </a:prstGeom>
          <a:noFill/>
          <a:ln w="9525">
            <a:noFill/>
            <a:miter lim="800000"/>
            <a:headEnd/>
            <a:tailEnd/>
          </a:ln>
        </p:spPr>
        <p:txBody>
          <a:bodyPr wrap="square">
            <a:spAutoFit/>
          </a:bodyPr>
          <a:lstStyle/>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If"</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conditional</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anyone"</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open to all</a:t>
            </a:r>
            <a:r>
              <a:rPr lang="en-US" sz="3200" b="1" dirty="0">
                <a:solidFill>
                  <a:schemeClr val="accent6">
                    <a:lumMod val="60000"/>
                    <a:lumOff val="40000"/>
                  </a:schemeClr>
                </a:solidFill>
                <a:latin typeface="Arial" pitchFamily="34" charset="0"/>
                <a:cs typeface="Arial" pitchFamily="34" charset="0"/>
              </a:rPr>
              <a:t> </a:t>
            </a:r>
          </a:p>
          <a:p>
            <a:pPr marL="228600" indent="-228600">
              <a:spcBef>
                <a:spcPts val="1200"/>
              </a:spcBef>
              <a:buFont typeface="Arial" pitchFamily="34" charset="0"/>
              <a:buChar char="•"/>
            </a:pPr>
            <a:r>
              <a:rPr lang="en-US" sz="3200" i="1" dirty="0" smtClean="0">
                <a:solidFill>
                  <a:schemeClr val="accent6">
                    <a:lumMod val="60000"/>
                    <a:lumOff val="40000"/>
                  </a:schemeClr>
                </a:solidFill>
                <a:latin typeface="Arial" pitchFamily="34" charset="0"/>
                <a:cs typeface="Arial" pitchFamily="34" charset="0"/>
              </a:rPr>
              <a:t>“deny himself"</a:t>
            </a:r>
            <a:r>
              <a:rPr lang="en-US" sz="3200" dirty="0" smtClean="0">
                <a:solidFill>
                  <a:schemeClr val="accent6">
                    <a:lumMod val="60000"/>
                    <a:lumOff val="40000"/>
                  </a:schemeClr>
                </a:solidFill>
                <a:latin typeface="Arial" pitchFamily="34" charset="0"/>
                <a:cs typeface="Arial" pitchFamily="34" charset="0"/>
              </a:rPr>
              <a:t> – It demands total </a:t>
            </a:r>
            <a:br>
              <a:rPr lang="en-US" sz="3200" dirty="0" smtClean="0">
                <a:solidFill>
                  <a:schemeClr val="accent6">
                    <a:lumMod val="60000"/>
                    <a:lumOff val="40000"/>
                  </a:schemeClr>
                </a:solidFill>
                <a:latin typeface="Arial" pitchFamily="34" charset="0"/>
                <a:cs typeface="Arial" pitchFamily="34" charset="0"/>
              </a:rPr>
            </a:br>
            <a:r>
              <a:rPr lang="en-US" sz="3200" dirty="0" smtClean="0">
                <a:solidFill>
                  <a:schemeClr val="accent6">
                    <a:lumMod val="60000"/>
                    <a:lumOff val="40000"/>
                  </a:schemeClr>
                </a:solidFill>
                <a:latin typeface="Arial" pitchFamily="34" charset="0"/>
                <a:cs typeface="Arial" pitchFamily="34" charset="0"/>
              </a:rPr>
              <a:t> commitment</a:t>
            </a:r>
            <a:r>
              <a:rPr lang="en-US" sz="1000" dirty="0" smtClean="0">
                <a:solidFill>
                  <a:schemeClr val="accent6">
                    <a:lumMod val="60000"/>
                    <a:lumOff val="40000"/>
                  </a:schemeClr>
                </a:solidFill>
                <a:latin typeface="Arial" pitchFamily="34" charset="0"/>
                <a:cs typeface="Arial" pitchFamily="34" charset="0"/>
              </a:rPr>
              <a:t> </a:t>
            </a:r>
            <a:r>
              <a:rPr lang="en-US" sz="3200" b="1" dirty="0" smtClean="0">
                <a:solidFill>
                  <a:schemeClr val="accent6">
                    <a:lumMod val="60000"/>
                    <a:lumOff val="40000"/>
                  </a:schemeClr>
                </a:solidFill>
                <a:latin typeface="Arial" pitchFamily="34" charset="0"/>
                <a:cs typeface="Arial" pitchFamily="34" charset="0"/>
              </a:rPr>
              <a:t>.</a:t>
            </a:r>
            <a:endParaRPr lang="en-US" sz="3200" b="1"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600" b="1" i="1" dirty="0" smtClean="0">
                <a:solidFill>
                  <a:schemeClr val="accent6">
                    <a:lumMod val="40000"/>
                    <a:lumOff val="60000"/>
                  </a:schemeClr>
                </a:solidFill>
                <a:latin typeface="Arial" pitchFamily="34" charset="0"/>
                <a:cs typeface="Arial" pitchFamily="34" charset="0"/>
              </a:rPr>
              <a:t>“his cross"</a:t>
            </a:r>
            <a:r>
              <a:rPr lang="en-US" sz="3600" b="1" dirty="0" smtClean="0">
                <a:solidFill>
                  <a:schemeClr val="accent6">
                    <a:lumMod val="40000"/>
                    <a:lumOff val="60000"/>
                  </a:schemeClr>
                </a:solidFill>
                <a:latin typeface="Arial" pitchFamily="34" charset="0"/>
                <a:cs typeface="Arial" pitchFamily="34" charset="0"/>
              </a:rPr>
              <a:t> – Requires personal</a:t>
            </a:r>
            <a:br>
              <a:rPr lang="en-US" sz="3600" b="1" dirty="0" smtClean="0">
                <a:solidFill>
                  <a:schemeClr val="accent6">
                    <a:lumMod val="40000"/>
                    <a:lumOff val="60000"/>
                  </a:schemeClr>
                </a:solidFill>
                <a:latin typeface="Arial" pitchFamily="34" charset="0"/>
                <a:cs typeface="Arial" pitchFamily="34" charset="0"/>
              </a:rPr>
            </a:br>
            <a:r>
              <a:rPr lang="en-US" sz="3600" b="1" dirty="0" smtClean="0">
                <a:solidFill>
                  <a:schemeClr val="accent6">
                    <a:lumMod val="40000"/>
                    <a:lumOff val="60000"/>
                  </a:schemeClr>
                </a:solidFill>
                <a:latin typeface="Arial" pitchFamily="34" charset="0"/>
                <a:cs typeface="Arial" pitchFamily="34" charset="0"/>
              </a:rPr>
              <a:t> sacrifice.</a:t>
            </a:r>
            <a:endParaRPr lang="en-US" sz="36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3000"/>
                                        <p:tgtEl>
                                          <p:spTgt spid="29698"/>
                                        </p:tgtEl>
                                      </p:cBhvr>
                                    </p:animEffect>
                                    <p:anim calcmode="lin" valueType="num">
                                      <p:cBhvr>
                                        <p:cTn id="8" dur="3000" fill="hold"/>
                                        <p:tgtEl>
                                          <p:spTgt spid="29698"/>
                                        </p:tgtEl>
                                        <p:attrNameLst>
                                          <p:attrName>ppt_x</p:attrName>
                                        </p:attrNameLst>
                                      </p:cBhvr>
                                      <p:tavLst>
                                        <p:tav tm="0">
                                          <p:val>
                                            <p:strVal val="#ppt_x"/>
                                          </p:val>
                                        </p:tav>
                                        <p:tav tm="100000">
                                          <p:val>
                                            <p:strVal val="#ppt_x"/>
                                          </p:val>
                                        </p:tav>
                                      </p:tavLst>
                                    </p:anim>
                                    <p:anim calcmode="lin" valueType="num">
                                      <p:cBhvr>
                                        <p:cTn id="9" dur="2694" decel="100000" fill="hold"/>
                                        <p:tgtEl>
                                          <p:spTgt spid="29698"/>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296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5000"/>
                                        <p:tgtEl>
                                          <p:spTgt spid="29699">
                                            <p:txEl>
                                              <p:pRg st="0" end="0"/>
                                            </p:txEl>
                                          </p:spTgt>
                                        </p:tgtEl>
                                      </p:cBhvr>
                                    </p:animEffect>
                                    <p:anim calcmode="lin" valueType="num">
                                      <p:cBhvr>
                                        <p:cTn id="16" dur="5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29699">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2969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eaLnBrk="1" hangingPunct="1"/>
            <a:endParaRPr lang="en-US" smtClean="0"/>
          </a:p>
        </p:txBody>
      </p:sp>
      <p:sp>
        <p:nvSpPr>
          <p:cNvPr id="30723" name="Rectangle 3"/>
          <p:cNvSpPr>
            <a:spLocks noGrp="1" noChangeArrowheads="1"/>
          </p:cNvSpPr>
          <p:nvPr>
            <p:ph type="subTitle" idx="1"/>
          </p:nvPr>
        </p:nvSpPr>
        <p:spPr/>
        <p:txBody>
          <a:bodyPr/>
          <a:lstStyle/>
          <a:p>
            <a:pPr eaLnBrk="1" hangingPunct="1"/>
            <a:endParaRPr lang="en-US" smtClean="0"/>
          </a:p>
        </p:txBody>
      </p:sp>
      <p:pic>
        <p:nvPicPr>
          <p:cNvPr id="8196"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7"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8199" name="Text Box 7"/>
          <p:cNvSpPr txBox="1">
            <a:spLocks noChangeArrowheads="1"/>
          </p:cNvSpPr>
          <p:nvPr/>
        </p:nvSpPr>
        <p:spPr bwMode="auto">
          <a:xfrm>
            <a:off x="723390" y="1879600"/>
            <a:ext cx="7734810" cy="3724096"/>
          </a:xfrm>
          <a:prstGeom prst="rect">
            <a:avLst/>
          </a:prstGeom>
          <a:noFill/>
          <a:ln w="9525">
            <a:noFill/>
            <a:miter lim="800000"/>
            <a:headEnd/>
            <a:tailEnd/>
          </a:ln>
        </p:spPr>
        <p:txBody>
          <a:bodyPr wrap="none">
            <a:spAutoFit/>
          </a:bodyPr>
          <a:lstStyle/>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If"</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conditional</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anyone"</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open to all</a:t>
            </a:r>
          </a:p>
          <a:p>
            <a:pPr marL="228600" indent="-228600">
              <a:spcBef>
                <a:spcPts val="1200"/>
              </a:spcBef>
              <a:buFont typeface="Arial" pitchFamily="34" charset="0"/>
              <a:buChar char="•"/>
            </a:pPr>
            <a:r>
              <a:rPr lang="en-US" sz="3200" i="1" dirty="0" smtClean="0">
                <a:solidFill>
                  <a:schemeClr val="accent6">
                    <a:lumMod val="60000"/>
                    <a:lumOff val="40000"/>
                  </a:schemeClr>
                </a:solidFill>
                <a:latin typeface="Arial" pitchFamily="34" charset="0"/>
                <a:cs typeface="Arial" pitchFamily="34" charset="0"/>
              </a:rPr>
              <a:t>“deny </a:t>
            </a:r>
            <a:r>
              <a:rPr lang="en-US" sz="3200" i="1" dirty="0">
                <a:solidFill>
                  <a:schemeClr val="accent6">
                    <a:lumMod val="60000"/>
                    <a:lumOff val="40000"/>
                  </a:schemeClr>
                </a:solidFill>
                <a:latin typeface="Arial" pitchFamily="34" charset="0"/>
                <a:cs typeface="Arial" pitchFamily="34" charset="0"/>
              </a:rPr>
              <a:t>himself </a:t>
            </a:r>
            <a:r>
              <a:rPr lang="en-US" sz="3200" i="1" dirty="0" smtClean="0">
                <a:solidFill>
                  <a:schemeClr val="accent6">
                    <a:lumMod val="60000"/>
                    <a:lumOff val="40000"/>
                  </a:schemeClr>
                </a:solidFill>
                <a:latin typeface="Arial" pitchFamily="34" charset="0"/>
                <a:cs typeface="Arial" pitchFamily="34" charset="0"/>
              </a:rPr>
              <a:t>"</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demands </a:t>
            </a:r>
            <a:r>
              <a:rPr lang="en-US" sz="3200" dirty="0" smtClean="0">
                <a:solidFill>
                  <a:schemeClr val="accent6">
                    <a:lumMod val="60000"/>
                    <a:lumOff val="40000"/>
                  </a:schemeClr>
                </a:solidFill>
                <a:latin typeface="Arial" pitchFamily="34" charset="0"/>
                <a:cs typeface="Arial" pitchFamily="34" charset="0"/>
              </a:rPr>
              <a:t>total </a:t>
            </a:r>
            <a:br>
              <a:rPr lang="en-US" sz="3200" dirty="0" smtClean="0">
                <a:solidFill>
                  <a:schemeClr val="accent6">
                    <a:lumMod val="60000"/>
                    <a:lumOff val="40000"/>
                  </a:schemeClr>
                </a:solidFill>
                <a:latin typeface="Arial" pitchFamily="34" charset="0"/>
                <a:cs typeface="Arial" pitchFamily="34" charset="0"/>
              </a:rPr>
            </a:br>
            <a:r>
              <a:rPr lang="en-US" sz="3200" dirty="0" smtClean="0">
                <a:solidFill>
                  <a:schemeClr val="accent6">
                    <a:lumMod val="60000"/>
                    <a:lumOff val="40000"/>
                  </a:schemeClr>
                </a:solidFill>
                <a:latin typeface="Arial" pitchFamily="34" charset="0"/>
                <a:cs typeface="Arial" pitchFamily="34" charset="0"/>
              </a:rPr>
              <a:t> commitment</a:t>
            </a:r>
            <a:r>
              <a:rPr lang="en-US" sz="3200" b="1" dirty="0" smtClean="0">
                <a:solidFill>
                  <a:schemeClr val="accent6">
                    <a:lumMod val="60000"/>
                    <a:lumOff val="40000"/>
                  </a:schemeClr>
                </a:solidFill>
                <a:latin typeface="Arial" pitchFamily="34" charset="0"/>
                <a:cs typeface="Arial" pitchFamily="34" charset="0"/>
              </a:rPr>
              <a:t> .</a:t>
            </a:r>
            <a:endParaRPr lang="en-US" sz="3200" b="1"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200" i="1" dirty="0" smtClean="0">
                <a:solidFill>
                  <a:schemeClr val="accent6">
                    <a:lumMod val="60000"/>
                    <a:lumOff val="40000"/>
                  </a:schemeClr>
                </a:solidFill>
                <a:latin typeface="Arial" pitchFamily="34" charset="0"/>
                <a:cs typeface="Arial" pitchFamily="34" charset="0"/>
              </a:rPr>
              <a:t>“his cross"</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a:t>
            </a:r>
            <a:r>
              <a:rPr lang="en-US" sz="3200" dirty="0" smtClean="0">
                <a:solidFill>
                  <a:schemeClr val="accent6">
                    <a:lumMod val="60000"/>
                    <a:lumOff val="40000"/>
                  </a:schemeClr>
                </a:solidFill>
                <a:latin typeface="Arial" pitchFamily="34" charset="0"/>
                <a:cs typeface="Arial" pitchFamily="34" charset="0"/>
              </a:rPr>
              <a:t>Requires personal sacrifice.</a:t>
            </a:r>
            <a:endParaRPr lang="en-US" sz="3200"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600" b="1" i="1" dirty="0">
                <a:solidFill>
                  <a:schemeClr val="accent6">
                    <a:lumMod val="40000"/>
                    <a:lumOff val="60000"/>
                  </a:schemeClr>
                </a:solidFill>
                <a:latin typeface="Arial" pitchFamily="34" charset="0"/>
                <a:cs typeface="Arial" pitchFamily="34" charset="0"/>
              </a:rPr>
              <a:t>"follow"</a:t>
            </a:r>
            <a:r>
              <a:rPr lang="en-US" sz="3600" b="1" dirty="0">
                <a:solidFill>
                  <a:schemeClr val="accent6">
                    <a:lumMod val="40000"/>
                    <a:lumOff val="60000"/>
                  </a:schemeClr>
                </a:solidFill>
                <a:latin typeface="Arial" pitchFamily="34" charset="0"/>
                <a:cs typeface="Arial" pitchFamily="34" charset="0"/>
              </a:rPr>
              <a:t> - It demands </a:t>
            </a:r>
            <a:r>
              <a:rPr lang="en-US" sz="3600" b="1" dirty="0" smtClean="0">
                <a:solidFill>
                  <a:schemeClr val="accent6">
                    <a:lumMod val="40000"/>
                    <a:lumOff val="60000"/>
                  </a:schemeClr>
                </a:solidFill>
                <a:latin typeface="Arial" pitchFamily="34" charset="0"/>
                <a:cs typeface="Arial" pitchFamily="34" charset="0"/>
              </a:rPr>
              <a:t>action.</a:t>
            </a:r>
            <a:endParaRPr lang="en-US" sz="36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3000"/>
                                        <p:tgtEl>
                                          <p:spTgt spid="30722"/>
                                        </p:tgtEl>
                                      </p:cBhvr>
                                    </p:animEffect>
                                    <p:anim calcmode="lin" valueType="num">
                                      <p:cBhvr>
                                        <p:cTn id="8" dur="3000" fill="hold"/>
                                        <p:tgtEl>
                                          <p:spTgt spid="30722"/>
                                        </p:tgtEl>
                                        <p:attrNameLst>
                                          <p:attrName>ppt_x</p:attrName>
                                        </p:attrNameLst>
                                      </p:cBhvr>
                                      <p:tavLst>
                                        <p:tav tm="0">
                                          <p:val>
                                            <p:strVal val="#ppt_x"/>
                                          </p:val>
                                        </p:tav>
                                        <p:tav tm="100000">
                                          <p:val>
                                            <p:strVal val="#ppt_x"/>
                                          </p:val>
                                        </p:tav>
                                      </p:tavLst>
                                    </p:anim>
                                    <p:anim calcmode="lin" valueType="num">
                                      <p:cBhvr>
                                        <p:cTn id="9" dur="2694" decel="100000" fill="hold"/>
                                        <p:tgtEl>
                                          <p:spTgt spid="30722"/>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307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fade">
                                      <p:cBhvr>
                                        <p:cTn id="15" dur="5000"/>
                                        <p:tgtEl>
                                          <p:spTgt spid="30723">
                                            <p:txEl>
                                              <p:pRg st="0" end="0"/>
                                            </p:txEl>
                                          </p:spTgt>
                                        </p:tgtEl>
                                      </p:cBhvr>
                                    </p:animEffect>
                                    <p:anim calcmode="lin" valueType="num">
                                      <p:cBhvr>
                                        <p:cTn id="16" dur="5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1424</Words>
  <Application>Microsoft Office PowerPoint</Application>
  <PresentationFormat>On-screen Show (4:3)</PresentationFormat>
  <Paragraphs>118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“Taking up My Cross”</vt:lpstr>
      <vt:lpstr>Denying Myself and  Taking up My Cross</vt:lpstr>
      <vt:lpstr>Denying Myself and  Taking up My Cross</vt:lpstr>
      <vt:lpstr>Slide 4</vt:lpstr>
      <vt:lpstr>Slide 5</vt:lpstr>
      <vt:lpstr>Slide 6</vt:lpstr>
      <vt:lpstr>Slide 7</vt:lpstr>
      <vt:lpstr>Slide 8</vt:lpstr>
      <vt:lpstr>Slide 9</vt:lpstr>
      <vt:lpstr>Slide 10</vt:lpstr>
      <vt:lpstr>Slide 11</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Up My Cross”</dc:title>
  <dc:creator>Keith Greer</dc:creator>
  <cp:lastModifiedBy>Carolyn Rix</cp:lastModifiedBy>
  <cp:revision>18</cp:revision>
  <dcterms:created xsi:type="dcterms:W3CDTF">2009-11-24T19:24:42Z</dcterms:created>
  <dcterms:modified xsi:type="dcterms:W3CDTF">2010-01-18T23:28:20Z</dcterms:modified>
</cp:coreProperties>
</file>