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0033CC"/>
    <a:srgbClr val="DCE6F2"/>
    <a:srgbClr val="0000FF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09" autoAdjust="0"/>
  </p:normalViewPr>
  <p:slideViewPr>
    <p:cSldViewPr>
      <p:cViewPr varScale="1">
        <p:scale>
          <a:sx n="59" d="100"/>
          <a:sy n="59" d="100"/>
        </p:scale>
        <p:origin x="-56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697EA-A830-4AC4-B64C-D9C0FE49AACF}" type="datetimeFigureOut">
              <a:rPr lang="en-US" smtClean="0"/>
              <a:pPr/>
              <a:t>1/22/2010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A8C2A-8373-455E-91DE-E6586E3422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Title Slide</a:t>
            </a:r>
            <a:r>
              <a:rPr lang="en-US" dirty="0" smtClean="0"/>
              <a:t>: New Testament</a:t>
            </a:r>
            <a:r>
              <a:rPr lang="en-US" baseline="0" dirty="0" smtClean="0"/>
              <a:t> Survey: </a:t>
            </a:r>
            <a:r>
              <a:rPr lang="en-US" b="1" baseline="0" dirty="0" smtClean="0"/>
              <a:t>Book of Ephesians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A8C2A-8373-455E-91DE-E6586E34228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 page 74… Fullness</a:t>
            </a:r>
            <a:r>
              <a:rPr lang="en-US" baseline="0" dirty="0" smtClean="0"/>
              <a:t> of God’s grace can be enjoyed only through Christ’s </a:t>
            </a:r>
            <a:r>
              <a:rPr lang="en-US" baseline="0" smtClean="0"/>
              <a:t>sacrifice and </a:t>
            </a:r>
            <a:r>
              <a:rPr lang="en-US" baseline="0" dirty="0" smtClean="0"/>
              <a:t>the church…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A8C2A-8373-455E-91DE-E6586E34228A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 page 74… Fullness</a:t>
            </a:r>
            <a:r>
              <a:rPr lang="en-US" baseline="0" dirty="0" smtClean="0"/>
              <a:t> of God’s grace can be enjoyed only through Christ’s sacrifice and the church…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A8C2A-8373-455E-91DE-E6586E34228A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 page 75… Fullness</a:t>
            </a:r>
            <a:r>
              <a:rPr lang="en-US" baseline="0" dirty="0" smtClean="0"/>
              <a:t> of God’s grace can be enjoyed only through Christ’s sacrifice and the church…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A8C2A-8373-455E-91DE-E6586E34228A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 page 75… Fullness</a:t>
            </a:r>
            <a:r>
              <a:rPr lang="en-US" baseline="0" dirty="0" smtClean="0"/>
              <a:t> see the notes on the Colossian church…the church as the “fullness of Christ.” All that God means to a human soul and the grace provided for our redemption can be found only in Christ (</a:t>
            </a:r>
            <a:r>
              <a:rPr lang="en-US" b="1" baseline="0" dirty="0" smtClean="0"/>
              <a:t>1:3</a:t>
            </a:r>
            <a:r>
              <a:rPr lang="en-US" baseline="0" dirty="0" smtClean="0"/>
              <a:t>)—it’s a spiritual blessing. Provisions of God’s grace can only be accessed through Christ, in His church!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A8C2A-8373-455E-91DE-E6586E34228A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 page 76…  </a:t>
            </a:r>
            <a:r>
              <a:rPr lang="en-US" b="1" dirty="0" smtClean="0"/>
              <a:t>CHRIST AND THE CHURCH…</a:t>
            </a:r>
            <a:r>
              <a:rPr lang="en-US" dirty="0" smtClean="0"/>
              <a:t>there</a:t>
            </a:r>
            <a:r>
              <a:rPr lang="en-US" baseline="0" dirty="0" smtClean="0"/>
              <a:t> are three main arguments offered to prove the point of 5:22-32..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A8C2A-8373-455E-91DE-E6586E34228A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 page 76…  </a:t>
            </a:r>
            <a:r>
              <a:rPr lang="en-US" b="1" dirty="0" smtClean="0"/>
              <a:t>PLAN OF SALVATION…</a:t>
            </a:r>
            <a:r>
              <a:rPr lang="en-US" b="0" dirty="0" smtClean="0"/>
              <a:t>before</a:t>
            </a:r>
            <a:r>
              <a:rPr lang="en-US" b="1" baseline="0" dirty="0" smtClean="0"/>
              <a:t> </a:t>
            </a:r>
            <a:r>
              <a:rPr lang="en-US" b="0" baseline="0" dirty="0" smtClean="0"/>
              <a:t>the world began!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A8C2A-8373-455E-91DE-E6586E34228A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 page 76…  </a:t>
            </a:r>
            <a:r>
              <a:rPr lang="en-US" b="1" dirty="0" smtClean="0"/>
              <a:t>WALK…</a:t>
            </a:r>
            <a:r>
              <a:rPr lang="en-US" b="0" dirty="0" smtClean="0"/>
              <a:t>the</a:t>
            </a:r>
            <a:r>
              <a:rPr lang="en-US" b="0" baseline="0" dirty="0" smtClean="0"/>
              <a:t> manner of our lives…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A8C2A-8373-455E-91DE-E6586E34228A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 page 76…  </a:t>
            </a:r>
            <a:r>
              <a:rPr lang="en-US" b="1" dirty="0" smtClean="0"/>
              <a:t>UNITY…</a:t>
            </a:r>
            <a:r>
              <a:rPr lang="en-US" b="0" dirty="0" smtClean="0"/>
              <a:t>the</a:t>
            </a:r>
            <a:r>
              <a:rPr lang="en-US" b="0" baseline="0" dirty="0" smtClean="0"/>
              <a:t> desired effect…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A8C2A-8373-455E-91DE-E6586E34228A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 page 76…  </a:t>
            </a:r>
            <a:r>
              <a:rPr lang="en-US" b="1" smtClean="0"/>
              <a:t>UNITY…</a:t>
            </a:r>
            <a:r>
              <a:rPr lang="en-US" b="0" smtClean="0"/>
              <a:t>the</a:t>
            </a:r>
            <a:r>
              <a:rPr lang="en-US" b="0" baseline="0" smtClean="0"/>
              <a:t> pillars of unity…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A8C2A-8373-455E-91DE-E6586E34228A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 page 73… See about goddess Diana in </a:t>
            </a:r>
            <a:r>
              <a:rPr lang="en-US" b="1" dirty="0" smtClean="0"/>
              <a:t>Acts 19:23-41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A8C2A-8373-455E-91DE-E6586E34228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Pics</a:t>
            </a:r>
            <a:r>
              <a:rPr lang="en-US" dirty="0" smtClean="0"/>
              <a:t> of the ruins of Ephesus…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A8C2A-8373-455E-91DE-E6586E34228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 </a:t>
            </a:r>
            <a:r>
              <a:rPr lang="en-US" smtClean="0"/>
              <a:t>out Ephesus…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A8C2A-8373-455E-91DE-E6586E34228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 page 73… While Paul was preaching in Asia, much evangelism was carried</a:t>
            </a:r>
            <a:r>
              <a:rPr lang="en-US" baseline="0" dirty="0" smtClean="0"/>
              <a:t> on throughout Asia Minor…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A8C2A-8373-455E-91DE-E6586E34228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 page 73… While Paul was preaching in Asia, much evangelism was carried</a:t>
            </a:r>
            <a:r>
              <a:rPr lang="en-US" baseline="0" dirty="0" smtClean="0"/>
              <a:t> on throughout Asia Minor…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A8C2A-8373-455E-91DE-E6586E34228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 page 73 and 74… preventive</a:t>
            </a:r>
            <a:r>
              <a:rPr lang="en-US" baseline="0" dirty="0" smtClean="0"/>
              <a:t> preaching…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A8C2A-8373-455E-91DE-E6586E34228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 page 74… preventive</a:t>
            </a:r>
            <a:r>
              <a:rPr lang="en-US" baseline="0" dirty="0" smtClean="0"/>
              <a:t> preaching…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A8C2A-8373-455E-91DE-E6586E34228A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 page 74… Fullness</a:t>
            </a:r>
            <a:r>
              <a:rPr lang="en-US" baseline="0" dirty="0" smtClean="0"/>
              <a:t> of God’s grace can be enjoyed only through Christ’s sacrifice and the church…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A8C2A-8373-455E-91DE-E6586E34228A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4C0C-694C-494C-BB86-543BA56E7CD1}" type="datetimeFigureOut">
              <a:rPr lang="en-US" smtClean="0"/>
              <a:pPr/>
              <a:t>1/22/2010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F4D2-09FF-4ADD-ABC5-71D4A8529E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4C0C-694C-494C-BB86-543BA56E7CD1}" type="datetimeFigureOut">
              <a:rPr lang="en-US" smtClean="0"/>
              <a:pPr/>
              <a:t>1/22/2010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F4D2-09FF-4ADD-ABC5-71D4A8529E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4C0C-694C-494C-BB86-543BA56E7CD1}" type="datetimeFigureOut">
              <a:rPr lang="en-US" smtClean="0"/>
              <a:pPr/>
              <a:t>1/22/2010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F4D2-09FF-4ADD-ABC5-71D4A8529E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4C0C-694C-494C-BB86-543BA56E7CD1}" type="datetimeFigureOut">
              <a:rPr lang="en-US" smtClean="0"/>
              <a:pPr/>
              <a:t>1/22/2010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F4D2-09FF-4ADD-ABC5-71D4A8529E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4C0C-694C-494C-BB86-543BA56E7CD1}" type="datetimeFigureOut">
              <a:rPr lang="en-US" smtClean="0"/>
              <a:pPr/>
              <a:t>1/22/2010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F4D2-09FF-4ADD-ABC5-71D4A8529E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4C0C-694C-494C-BB86-543BA56E7CD1}" type="datetimeFigureOut">
              <a:rPr lang="en-US" smtClean="0"/>
              <a:pPr/>
              <a:t>1/22/2010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F4D2-09FF-4ADD-ABC5-71D4A8529E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4C0C-694C-494C-BB86-543BA56E7CD1}" type="datetimeFigureOut">
              <a:rPr lang="en-US" smtClean="0"/>
              <a:pPr/>
              <a:t>1/22/2010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F4D2-09FF-4ADD-ABC5-71D4A8529E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4C0C-694C-494C-BB86-543BA56E7CD1}" type="datetimeFigureOut">
              <a:rPr lang="en-US" smtClean="0"/>
              <a:pPr/>
              <a:t>1/22/2010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F4D2-09FF-4ADD-ABC5-71D4A8529E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4C0C-694C-494C-BB86-543BA56E7CD1}" type="datetimeFigureOut">
              <a:rPr lang="en-US" smtClean="0"/>
              <a:pPr/>
              <a:t>1/22/2010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F4D2-09FF-4ADD-ABC5-71D4A8529E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4C0C-694C-494C-BB86-543BA56E7CD1}" type="datetimeFigureOut">
              <a:rPr lang="en-US" smtClean="0"/>
              <a:pPr/>
              <a:t>1/22/2010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F4D2-09FF-4ADD-ABC5-71D4A8529E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4C0C-694C-494C-BB86-543BA56E7CD1}" type="datetimeFigureOut">
              <a:rPr lang="en-US" smtClean="0"/>
              <a:pPr/>
              <a:t>1/22/2010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F4D2-09FF-4ADD-ABC5-71D4A8529E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84C0C-694C-494C-BB86-543BA56E7CD1}" type="datetimeFigureOut">
              <a:rPr lang="en-US" smtClean="0"/>
              <a:pPr/>
              <a:t>1/22/2010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0F4D2-09FF-4ADD-ABC5-71D4A8529E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New Testament Survey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b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Book of Ephesians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8400" y="2743200"/>
            <a:ext cx="2209800" cy="1752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street in Ephesus</a:t>
            </a:r>
            <a:endParaRPr lang="en-US" sz="3600" b="1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034" y="2286000"/>
            <a:ext cx="5394366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486400"/>
          </a:xfrm>
          <a:solidFill>
            <a:srgbClr val="DCE6F2">
              <a:alpha val="80000"/>
            </a:srgb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Scheme of Redemption for all humanity; no distinction between Jew and Gentile.</a:t>
            </a:r>
          </a:p>
          <a:p>
            <a:pPr>
              <a:spcBef>
                <a:spcPts val="1200"/>
              </a:spcBef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Both were brought together into ONE body by Christ’s death on the cross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(2:11-16).</a:t>
            </a:r>
          </a:p>
          <a:p>
            <a:pPr>
              <a:spcBef>
                <a:spcPts val="1200"/>
              </a:spcBef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Broke down the wall that separated Jews and Gentiles—the Law!</a:t>
            </a:r>
          </a:p>
          <a:p>
            <a:pPr>
              <a:spcBef>
                <a:spcPts val="1200"/>
              </a:spcBef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Characterized by complete unity in both principle and arrangement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(4:1-6).</a:t>
            </a:r>
          </a:p>
          <a:p>
            <a:pPr>
              <a:spcBef>
                <a:spcPts val="1200"/>
              </a:spcBef>
            </a:pPr>
            <a:endParaRPr lang="en-US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Contents and Character</a:t>
            </a:r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486400"/>
          </a:xfrm>
          <a:solidFill>
            <a:srgbClr val="DCE6F2">
              <a:alpha val="80000"/>
            </a:srgbClr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Redemption provided in God’s plan, in all its fullness, can only be enjoyed in His church.</a:t>
            </a:r>
          </a:p>
          <a:p>
            <a:pPr>
              <a:spcBef>
                <a:spcPts val="1200"/>
              </a:spcBef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 is the Savior of the body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(5:25).</a:t>
            </a:r>
          </a:p>
          <a:p>
            <a:pPr>
              <a:spcBef>
                <a:spcPts val="1200"/>
              </a:spcBef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 is Head of His church </a:t>
            </a:r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(1:19-23).</a:t>
            </a:r>
          </a:p>
          <a:p>
            <a:pPr lvl="1"/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(2:13-16)</a:t>
            </a:r>
          </a:p>
          <a:p>
            <a:pPr lvl="1"/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2:19-22</a:t>
            </a:r>
          </a:p>
          <a:p>
            <a:pPr lvl="1"/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3:13-21</a:t>
            </a:r>
          </a:p>
          <a:p>
            <a:endParaRPr lang="en-US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Contents and Character</a:t>
            </a:r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486400"/>
          </a:xfrm>
          <a:solidFill>
            <a:srgbClr val="DCE6F2">
              <a:alpha val="80000"/>
            </a:srgbClr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Had been dead in their sins; now redeemed by God’s grace through faith.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To continue enjoying this redemption, must continue to walk in works ordained by God</a:t>
            </a:r>
            <a:r>
              <a:rPr lang="en-US" b="1" dirty="0" smtClean="0">
                <a:latin typeface="Arial Narrow" pitchFamily="34" charset="0"/>
                <a:cs typeface="Arial" pitchFamily="34" charset="0"/>
              </a:rPr>
              <a:t> </a:t>
            </a:r>
            <a:br>
              <a:rPr lang="en-US" b="1" dirty="0" smtClean="0">
                <a:latin typeface="Arial Narrow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(2:1-10; 4:17-5:13).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Admonishes them they cannot be careless and indifferent, but diligent in all their relationships </a:t>
            </a:r>
            <a:r>
              <a:rPr lang="en-US" b="1" dirty="0" smtClean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(5:14—6:9).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He closes the letter by exhorting them to put on the whole armor of God so they can fight and defeat their enemies</a:t>
            </a:r>
            <a:r>
              <a:rPr lang="en-US" b="1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(6:10-24).</a:t>
            </a:r>
          </a:p>
          <a:p>
            <a:endParaRPr lang="en-US" b="1" dirty="0" smtClean="0">
              <a:solidFill>
                <a:srgbClr val="800000"/>
              </a:solidFill>
              <a:latin typeface="Arial Narrow" pitchFamily="34" charset="0"/>
              <a:cs typeface="Arial" pitchFamily="34" charset="0"/>
            </a:endParaRPr>
          </a:p>
          <a:p>
            <a:endParaRPr lang="en-US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Contents and Character</a:t>
            </a:r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Distinctive Themes</a:t>
            </a:r>
            <a:endParaRPr lang="en-US" b="1" u="sng" dirty="0">
              <a:solidFill>
                <a:schemeClr val="accent1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486400"/>
          </a:xfrm>
          <a:solidFill>
            <a:srgbClr val="DCE6F2">
              <a:alpha val="80000"/>
            </a:srgbClr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Great epistle concerning Christ and His church.</a:t>
            </a:r>
          </a:p>
          <a:p>
            <a:pPr lvl="1"/>
            <a:r>
              <a:rPr lang="en-US" sz="3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Body of Christ (1:23)</a:t>
            </a:r>
          </a:p>
          <a:p>
            <a:pPr lvl="1"/>
            <a:r>
              <a:rPr lang="en-US" sz="3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Temple of God—habitation in the Spirit (2:19-22)</a:t>
            </a:r>
          </a:p>
          <a:p>
            <a:pPr lvl="1"/>
            <a:r>
              <a:rPr lang="en-US" sz="3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Family of God (2:19; 3:14,15)</a:t>
            </a:r>
          </a:p>
          <a:p>
            <a:pPr lvl="1"/>
            <a:r>
              <a:rPr lang="en-US" sz="3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The Bride of Christ (5:22-32)</a:t>
            </a:r>
          </a:p>
          <a:p>
            <a:pPr lvl="1"/>
            <a:r>
              <a:rPr lang="en-US" sz="3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Fullness of Him (1:23)</a:t>
            </a:r>
          </a:p>
          <a:p>
            <a:pPr lvl="1"/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486400"/>
          </a:xfrm>
          <a:solidFill>
            <a:srgbClr val="DCE6F2">
              <a:alpha val="80000"/>
            </a:srgbClr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Christ and the Church</a:t>
            </a:r>
          </a:p>
          <a:p>
            <a:pPr>
              <a:spcBef>
                <a:spcPts val="1200"/>
              </a:spcBef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Climax of this discussion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(5:22-32)</a:t>
            </a:r>
          </a:p>
          <a:p>
            <a:pPr lvl="1">
              <a:spcBef>
                <a:spcPts val="1200"/>
              </a:spcBef>
            </a:pPr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Christ’s attitude toward His church—His love for her</a:t>
            </a:r>
          </a:p>
          <a:p>
            <a:pPr lvl="1">
              <a:spcBef>
                <a:spcPts val="1200"/>
              </a:spcBef>
            </a:pPr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Christ’s sacrifice for His church—He died for her.</a:t>
            </a:r>
          </a:p>
          <a:p>
            <a:pPr lvl="1">
              <a:spcBef>
                <a:spcPts val="1200"/>
              </a:spcBef>
            </a:pPr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The vital relationship Christ sustains with the church</a:t>
            </a:r>
          </a:p>
          <a:p>
            <a:pPr lvl="1"/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Distinctive Themes</a:t>
            </a:r>
            <a:endParaRPr lang="en-US" b="1" u="sng" dirty="0">
              <a:solidFill>
                <a:schemeClr val="accent1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486400"/>
          </a:xfrm>
          <a:solidFill>
            <a:srgbClr val="DCE6F2">
              <a:alpha val="80000"/>
            </a:srgbClr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Plan of Salvation; revealed in the gospel; formulated in God’s “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eternal purpose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pPr lvl="1">
              <a:spcBef>
                <a:spcPts val="1200"/>
              </a:spcBef>
            </a:pPr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Christ as the Savior</a:t>
            </a:r>
          </a:p>
          <a:p>
            <a:pPr lvl="1">
              <a:spcBef>
                <a:spcPts val="1200"/>
              </a:spcBef>
            </a:pPr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The mystery revealed in the gospel of Christ </a:t>
            </a:r>
          </a:p>
          <a:p>
            <a:pPr lvl="1">
              <a:spcBef>
                <a:spcPts val="1200"/>
              </a:spcBef>
            </a:pPr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The church as the fullness of Christ</a:t>
            </a:r>
          </a:p>
          <a:p>
            <a:pPr lvl="2">
              <a:spcBef>
                <a:spcPts val="1200"/>
              </a:spcBef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3:1-12; 1:3-14</a:t>
            </a:r>
          </a:p>
          <a:p>
            <a:pPr lvl="1">
              <a:spcBef>
                <a:spcPts val="1200"/>
              </a:spcBef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endParaRPr lang="en-US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Distinctive Themes</a:t>
            </a:r>
            <a:endParaRPr lang="en-US" b="1" u="sng" dirty="0">
              <a:solidFill>
                <a:schemeClr val="accent1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486400"/>
          </a:xfrm>
          <a:solidFill>
            <a:srgbClr val="DCE6F2">
              <a:alpha val="80000"/>
            </a:srgbClr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WALK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—Course of conduct; manner of life</a:t>
            </a:r>
          </a:p>
          <a:p>
            <a:pPr lvl="1"/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Past, according to the world (2:2)</a:t>
            </a:r>
          </a:p>
          <a:p>
            <a:pPr lvl="1"/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Walk in good works (2:10)</a:t>
            </a:r>
          </a:p>
          <a:p>
            <a:pPr lvl="1"/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Walk worthy of vocation (4:1)</a:t>
            </a:r>
          </a:p>
          <a:p>
            <a:pPr lvl="1"/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Walk not in vanity of our minds (4:17)</a:t>
            </a:r>
          </a:p>
          <a:p>
            <a:pPr lvl="1"/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Walk in love (5:21)</a:t>
            </a:r>
          </a:p>
          <a:p>
            <a:pPr lvl="1"/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Walk as children of light (5:8)</a:t>
            </a:r>
          </a:p>
          <a:p>
            <a:pPr lvl="1"/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Walk as wise (5:15)</a:t>
            </a:r>
          </a:p>
          <a:p>
            <a:pPr lvl="1"/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Distinctive Themes</a:t>
            </a:r>
            <a:endParaRPr lang="en-US" b="1" u="sng" dirty="0">
              <a:solidFill>
                <a:schemeClr val="accent1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486400"/>
          </a:xfrm>
          <a:solidFill>
            <a:srgbClr val="DCE6F2">
              <a:alpha val="80000"/>
            </a:srgbClr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b="1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UNITY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—made possible through Christ’s death</a:t>
            </a:r>
          </a:p>
          <a:p>
            <a:pPr lvl="1">
              <a:spcBef>
                <a:spcPts val="1200"/>
              </a:spcBef>
            </a:pPr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One new man making peace (2:15)</a:t>
            </a:r>
          </a:p>
          <a:p>
            <a:pPr lvl="1">
              <a:spcBef>
                <a:spcPts val="1200"/>
              </a:spcBef>
            </a:pPr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Reconciled by the cross (2:16)</a:t>
            </a:r>
          </a:p>
          <a:p>
            <a:pPr lvl="1">
              <a:spcBef>
                <a:spcPts val="1200"/>
              </a:spcBef>
            </a:pPr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Access by One Spirit to the Father (2:18)</a:t>
            </a:r>
          </a:p>
          <a:p>
            <a:pPr lvl="1">
              <a:spcBef>
                <a:spcPts val="1200"/>
              </a:spcBef>
            </a:pPr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Endeavoring to keep the unity of the Spirit in bond of peace (4:3)</a:t>
            </a:r>
          </a:p>
          <a:p>
            <a:pPr lvl="1">
              <a:spcBef>
                <a:spcPts val="1200"/>
              </a:spcBef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endParaRPr lang="en-US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Distinctive Themes</a:t>
            </a:r>
            <a:endParaRPr lang="en-US" b="1" u="sng" dirty="0">
              <a:solidFill>
                <a:schemeClr val="accent1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486400"/>
          </a:xfrm>
          <a:solidFill>
            <a:srgbClr val="DCE6F2">
              <a:alpha val="80000"/>
            </a:srgbClr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UNITY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—seven pillars of unity (4:4-6)</a:t>
            </a:r>
          </a:p>
          <a:p>
            <a:pPr lvl="1">
              <a:spcBef>
                <a:spcPts val="1200"/>
              </a:spcBef>
            </a:pPr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One </a:t>
            </a:r>
            <a:r>
              <a:rPr lang="en-US" b="1" u="sng" cap="small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God</a:t>
            </a:r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–unity in worship</a:t>
            </a:r>
          </a:p>
          <a:p>
            <a:pPr lvl="1">
              <a:spcBef>
                <a:spcPts val="1200"/>
              </a:spcBef>
            </a:pPr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One </a:t>
            </a:r>
            <a:r>
              <a:rPr lang="en-US" b="1" u="sng" cap="small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Lord</a:t>
            </a:r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—unity in authority</a:t>
            </a:r>
          </a:p>
          <a:p>
            <a:pPr lvl="1">
              <a:spcBef>
                <a:spcPts val="1200"/>
              </a:spcBef>
            </a:pPr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One </a:t>
            </a:r>
            <a:r>
              <a:rPr lang="en-US" b="1" u="sng" cap="small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Spirit</a:t>
            </a:r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—unity in life</a:t>
            </a:r>
          </a:p>
          <a:p>
            <a:pPr lvl="1">
              <a:spcBef>
                <a:spcPts val="1200"/>
              </a:spcBef>
            </a:pPr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One </a:t>
            </a:r>
            <a:r>
              <a:rPr lang="en-US" b="1" u="sng" cap="small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Faith</a:t>
            </a:r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—unity in message</a:t>
            </a:r>
          </a:p>
          <a:p>
            <a:pPr lvl="1">
              <a:spcBef>
                <a:spcPts val="1200"/>
              </a:spcBef>
            </a:pPr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One </a:t>
            </a:r>
            <a:r>
              <a:rPr lang="en-US" b="1" u="sng" cap="small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Baptism</a:t>
            </a:r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—unity in obedience</a:t>
            </a:r>
          </a:p>
          <a:p>
            <a:pPr lvl="1">
              <a:spcBef>
                <a:spcPts val="1200"/>
              </a:spcBef>
            </a:pPr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One </a:t>
            </a:r>
            <a:r>
              <a:rPr lang="en-US" b="1" u="sng" cap="small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Body</a:t>
            </a:r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—unity in organization and fellowship</a:t>
            </a:r>
          </a:p>
          <a:p>
            <a:pPr lvl="1">
              <a:spcBef>
                <a:spcPts val="1200"/>
              </a:spcBef>
            </a:pPr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One </a:t>
            </a:r>
            <a:r>
              <a:rPr lang="en-US" b="1" u="sng" cap="small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Hope</a:t>
            </a:r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—unity of desire and expectation</a:t>
            </a:r>
          </a:p>
          <a:p>
            <a:pPr lvl="1"/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Distinctive Themes</a:t>
            </a:r>
            <a:endParaRPr lang="en-US" b="1" u="sng" dirty="0">
              <a:solidFill>
                <a:schemeClr val="accent1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The City of Ephesus</a:t>
            </a:r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  <a:solidFill>
            <a:srgbClr val="DCE6F2">
              <a:alpha val="80000"/>
            </a:srgb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Capital city of Pro-consular Asia</a:t>
            </a:r>
          </a:p>
          <a:p>
            <a:pPr>
              <a:spcBef>
                <a:spcPts val="1200"/>
              </a:spcBef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Great religious, commercial, and political center of Asia</a:t>
            </a:r>
          </a:p>
          <a:p>
            <a:pPr>
              <a:spcBef>
                <a:spcPts val="1200"/>
              </a:spcBef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Great theatre—seating capacity of 50,000</a:t>
            </a:r>
          </a:p>
          <a:p>
            <a:pPr>
              <a:spcBef>
                <a:spcPts val="1200"/>
              </a:spcBef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Temple of Diana—one of the seven wonders of the world.</a:t>
            </a:r>
          </a:p>
          <a:p>
            <a:pPr lvl="1">
              <a:spcBef>
                <a:spcPts val="1200"/>
              </a:spcBef>
            </a:pP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342 feet long; 164 feet wide; built of finest marble. Supported by mass of columns 56 feet high. Took 220 years to build!</a:t>
            </a:r>
          </a:p>
          <a:p>
            <a:pPr>
              <a:spcBef>
                <a:spcPts val="1200"/>
              </a:spcBef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304800"/>
            <a:ext cx="369804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04800"/>
            <a:ext cx="4343400" cy="296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486150"/>
            <a:ext cx="70866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Left Arrow 2"/>
          <p:cNvSpPr/>
          <p:nvPr/>
        </p:nvSpPr>
        <p:spPr>
          <a:xfrm rot="19460971">
            <a:off x="3935747" y="1763714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  <a:solidFill>
            <a:srgbClr val="DCE6F2">
              <a:alpha val="80000"/>
            </a:srgb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The church in Ephesus was established during Paul’s second journey </a:t>
            </a:r>
            <a:r>
              <a:rPr lang="en-US" b="1" dirty="0" smtClean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(Acts 18:18-21).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Priscilla and Aquila remained there.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Paul spent three years preaching there during his third journey</a:t>
            </a:r>
            <a:r>
              <a:rPr lang="en-US" b="1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(Acts 20:31).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Paul’s preaching against the heathen gods aroused the people, caused a riot, and endangered his life</a:t>
            </a:r>
            <a:r>
              <a:rPr lang="en-US" b="1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(Acts 20:16-38).</a:t>
            </a:r>
          </a:p>
          <a:p>
            <a:r>
              <a:rPr lang="en-US" b="1" u="sng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One of the seven churches of Asia addressed in Revelation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The City of Ephesus</a:t>
            </a:r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Date of Writing</a:t>
            </a:r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  <a:solidFill>
            <a:srgbClr val="DCE6F2">
              <a:alpha val="80000"/>
            </a:srgb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Clearly written while Paul was in prison </a:t>
            </a:r>
          </a:p>
          <a:p>
            <a:pPr>
              <a:spcBef>
                <a:spcPts val="1200"/>
              </a:spcBef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Paul was imprisoned in three different places: Caesarea, Rome, Ephesus.</a:t>
            </a:r>
          </a:p>
          <a:p>
            <a:pPr>
              <a:spcBef>
                <a:spcPts val="1200"/>
              </a:spcBef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Weight of evidence indicates this was one of the </a:t>
            </a:r>
            <a:r>
              <a:rPr lang="en-US" b="1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prison epistles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written while Paul was imprisoned in Rome.</a:t>
            </a:r>
          </a:p>
          <a:p>
            <a:pPr>
              <a:spcBef>
                <a:spcPts val="1200"/>
              </a:spcBef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Date was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62 or 63 A.D. 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(during the first imprisonment)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Purpose of the Letter</a:t>
            </a:r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  <a:solidFill>
            <a:srgbClr val="DCE6F2">
              <a:alpha val="80000"/>
            </a:srgb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From Paul’s conversation with the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Ephesian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elders in</a:t>
            </a:r>
            <a:r>
              <a:rPr lang="en-US" b="1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Acts 20,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we know that apostasy was inevitable.</a:t>
            </a:r>
          </a:p>
          <a:p>
            <a:pPr>
              <a:lnSpc>
                <a:spcPct val="110000"/>
              </a:lnSpc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The Church was being threatened by two forms of false doctrine.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Judaism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Gnosticism</a:t>
            </a:r>
          </a:p>
          <a:p>
            <a:pPr>
              <a:lnSpc>
                <a:spcPct val="110000"/>
              </a:lnSpc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Problems evident in all of Asia Minor.</a:t>
            </a:r>
          </a:p>
          <a:p>
            <a:pPr>
              <a:lnSpc>
                <a:spcPct val="110000"/>
              </a:lnSpc>
            </a:pP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They were in danger of returning to the heathen religion from which they had turned away!</a:t>
            </a:r>
          </a:p>
          <a:p>
            <a:pPr>
              <a:lnSpc>
                <a:spcPct val="110000"/>
              </a:lnSpc>
              <a:buNone/>
            </a:pPr>
            <a:endParaRPr lang="en-US" dirty="0"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  <a:solidFill>
            <a:srgbClr val="DCE6F2">
              <a:alpha val="80000"/>
            </a:srgb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Probably intended to be an epistle for churches in Asia Minor area.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b="1" i="1" u="sng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Ephesus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” found in numerous manuscripts.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Some seem to believe this may be the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Laodicean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epistle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(Colossians 4:16).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Passages like </a:t>
            </a:r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1:15ff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6:22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seem to suggest that Paul had a definite group in mind.</a:t>
            </a: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Purpose of the Letter</a:t>
            </a:r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Contents and Character</a:t>
            </a:r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486400"/>
          </a:xfrm>
          <a:solidFill>
            <a:srgbClr val="DCE6F2">
              <a:alpha val="80000"/>
            </a:srgb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Falls naturally into two divisions of about equal length.</a:t>
            </a:r>
          </a:p>
          <a:p>
            <a:pPr lvl="1"/>
            <a:r>
              <a:rPr lang="en-US" b="1" dirty="0" smtClean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First argumentative</a:t>
            </a:r>
          </a:p>
          <a:p>
            <a:pPr lvl="1"/>
            <a:r>
              <a:rPr lang="en-US" b="1" dirty="0" smtClean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Second practical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God’s eternal plan for human redemption through Christ Jesus and the church</a:t>
            </a:r>
            <a:r>
              <a:rPr lang="en-US" b="1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(1:3-23; 3:8-12).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Human redemption was in God’s mind before He created the world.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Fulfilled in the coming of the Savior.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Establishment of the church </a:t>
            </a:r>
            <a:r>
              <a:rPr lang="en-US" b="1" dirty="0" smtClean="0">
                <a:solidFill>
                  <a:srgbClr val="0033CC"/>
                </a:solidFill>
                <a:latin typeface="Arial Narrow" pitchFamily="34" charset="0"/>
                <a:cs typeface="Arial" pitchFamily="34" charset="0"/>
              </a:rPr>
              <a:t>(1:9-14; 3:1-7).</a:t>
            </a:r>
          </a:p>
          <a:p>
            <a:endParaRPr lang="en-US" b="1" dirty="0" smtClean="0">
              <a:solidFill>
                <a:srgbClr val="800000"/>
              </a:solidFill>
              <a:latin typeface="Arial Narrow" pitchFamily="34" charset="0"/>
              <a:cs typeface="Arial" pitchFamily="34" charset="0"/>
            </a:endParaRPr>
          </a:p>
          <a:p>
            <a:endParaRPr lang="en-US" dirty="0"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1068</Words>
  <Application>Microsoft Office PowerPoint</Application>
  <PresentationFormat>On-screen Show (4:3)</PresentationFormat>
  <Paragraphs>147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New Testament Survey: Book of Ephesians</vt:lpstr>
      <vt:lpstr>The City of Ephesus</vt:lpstr>
      <vt:lpstr>Slide 3</vt:lpstr>
      <vt:lpstr>Slide 4</vt:lpstr>
      <vt:lpstr>The City of Ephesus</vt:lpstr>
      <vt:lpstr>Date of Writing</vt:lpstr>
      <vt:lpstr>Purpose of the Letter</vt:lpstr>
      <vt:lpstr>Purpose of the Letter</vt:lpstr>
      <vt:lpstr>Contents and Character</vt:lpstr>
      <vt:lpstr>Contents and Character</vt:lpstr>
      <vt:lpstr>Contents and Character</vt:lpstr>
      <vt:lpstr>Contents and Character</vt:lpstr>
      <vt:lpstr>Distinctive Themes</vt:lpstr>
      <vt:lpstr>Distinctive Themes</vt:lpstr>
      <vt:lpstr>Distinctive Themes</vt:lpstr>
      <vt:lpstr>Distinctive Themes</vt:lpstr>
      <vt:lpstr>Distinctive Themes</vt:lpstr>
      <vt:lpstr>Distinctive Themes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Testament Survey: Book of Ephesians</dc:title>
  <dc:creator>Keith Greer</dc:creator>
  <cp:lastModifiedBy>Keith Greer</cp:lastModifiedBy>
  <cp:revision>18</cp:revision>
  <dcterms:created xsi:type="dcterms:W3CDTF">2008-01-29T16:32:09Z</dcterms:created>
  <dcterms:modified xsi:type="dcterms:W3CDTF">2010-01-22T20:00:41Z</dcterms:modified>
</cp:coreProperties>
</file>