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CC"/>
    <a:srgbClr val="DCE6F2"/>
    <a:srgbClr val="000000"/>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3681" autoAdjust="0"/>
  </p:normalViewPr>
  <p:slideViewPr>
    <p:cSldViewPr>
      <p:cViewPr>
        <p:scale>
          <a:sx n="50" d="100"/>
          <a:sy n="50" d="100"/>
        </p:scale>
        <p:origin x="-571" y="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086B93-7BA0-44C4-92FD-DACCE679B371}" type="datetimeFigureOut">
              <a:rPr lang="en-US" smtClean="0"/>
              <a:pPr/>
              <a:t>1/13/2010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FE1683-587B-4184-9D06-5FEB8E01449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Title Slide</a:t>
            </a:r>
            <a:r>
              <a:rPr lang="en-US" b="1" dirty="0" smtClean="0"/>
              <a:t>: I and My Father Are One (Jno.10:30)</a:t>
            </a:r>
            <a:endParaRPr lang="en-US" b="1"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Can We Understand</a:t>
            </a:r>
            <a:r>
              <a:rPr lang="en-US" b="1" u="none" dirty="0" smtClean="0"/>
              <a:t>… </a:t>
            </a:r>
          </a:p>
          <a:p>
            <a:pPr marL="228600" indent="-228600">
              <a:spcBef>
                <a:spcPts val="600"/>
              </a:spcBef>
              <a:buFont typeface="Arial" pitchFamily="34" charset="0"/>
              <a:buChar char="•"/>
            </a:pPr>
            <a:r>
              <a:rPr lang="en-US" b="1" i="1" u="none" cap="small" baseline="0" dirty="0" smtClean="0"/>
              <a:t>I Am Equal With The President. </a:t>
            </a:r>
          </a:p>
          <a:p>
            <a:pPr marL="228600" indent="-228600">
              <a:spcBef>
                <a:spcPts val="600"/>
              </a:spcBef>
              <a:buFont typeface="Arial" pitchFamily="34" charset="0"/>
              <a:buChar char="•"/>
            </a:pPr>
            <a:r>
              <a:rPr lang="en-US" b="0" u="none" baseline="0" dirty="0" smtClean="0"/>
              <a:t>Is this a correct statement? (</a:t>
            </a:r>
            <a:r>
              <a:rPr lang="en-US" b="1" u="none" baseline="0" dirty="0" smtClean="0"/>
              <a:t>1 Pet.1:17 </a:t>
            </a:r>
            <a:r>
              <a:rPr lang="en-US" b="0" u="none" baseline="0" dirty="0" smtClean="0"/>
              <a:t>) Yes, all men will be judged by the same standard (</a:t>
            </a:r>
            <a:r>
              <a:rPr lang="en-US" b="1" u="none" baseline="0" dirty="0" smtClean="0"/>
              <a:t>Jno.12:48</a:t>
            </a:r>
            <a:r>
              <a:rPr lang="en-US" b="0" u="none" baseline="0" dirty="0" smtClean="0"/>
              <a:t>), no matter what status or position they attained in this life. We’re all different people, but there will be equality in judgment. Is this not what Watergate proved? President Nixon was not above the law—he had to turn over the tapes. Yes, he was impeached, and he resigned from the presidency, but the nation survived even though its leader fell.</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Can We Understand</a:t>
            </a:r>
            <a:r>
              <a:rPr lang="en-US" b="1" u="none" dirty="0" smtClean="0"/>
              <a:t>… </a:t>
            </a:r>
          </a:p>
          <a:p>
            <a:pPr marL="228600" indent="-228600">
              <a:buFont typeface="Arial" pitchFamily="34" charset="0"/>
              <a:buChar char="•"/>
            </a:pPr>
            <a:r>
              <a:rPr lang="en-US" b="1" i="1" u="none" cap="small" baseline="0" dirty="0" smtClean="0"/>
              <a:t>Husband and Wife Are One. </a:t>
            </a:r>
          </a:p>
          <a:p>
            <a:pPr marL="228600" indent="-228600">
              <a:buFont typeface="Arial" pitchFamily="34" charset="0"/>
              <a:buChar char="•"/>
            </a:pPr>
            <a:r>
              <a:rPr lang="en-US" b="0" u="none" baseline="0" dirty="0" smtClean="0"/>
              <a:t>Is this a correct statement? (</a:t>
            </a:r>
            <a:r>
              <a:rPr lang="en-US" b="1" u="none" baseline="0" dirty="0" smtClean="0"/>
              <a:t>Matt.19:6</a:t>
            </a:r>
            <a:r>
              <a:rPr lang="en-US" b="0" u="none" baseline="0" dirty="0" smtClean="0"/>
              <a:t>) Yes; husband and wife are TWO people, but one in the sexual union, and should be in the marriage relationship—a close and intimate relationship.</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Can We Understand</a:t>
            </a:r>
            <a:r>
              <a:rPr lang="en-US" b="1" u="none" dirty="0" smtClean="0"/>
              <a:t>… </a:t>
            </a:r>
          </a:p>
          <a:p>
            <a:pPr marL="228600" indent="-228600">
              <a:buFont typeface="Arial" pitchFamily="34" charset="0"/>
              <a:buChar char="•"/>
            </a:pPr>
            <a:r>
              <a:rPr lang="en-US" b="1" i="1" u="none" cap="small" baseline="0" dirty="0" smtClean="0"/>
              <a:t>Husband and Wife Are equal. </a:t>
            </a:r>
          </a:p>
          <a:p>
            <a:pPr marL="228600" indent="-228600">
              <a:buFont typeface="Arial" pitchFamily="34" charset="0"/>
              <a:buChar char="•"/>
            </a:pPr>
            <a:r>
              <a:rPr lang="en-US" b="0" u="none" baseline="0" dirty="0" smtClean="0"/>
              <a:t>Is this a correct statement? (</a:t>
            </a:r>
            <a:r>
              <a:rPr lang="en-US" b="1" u="none" baseline="0" dirty="0" smtClean="0"/>
              <a:t>Gal.3:28</a:t>
            </a:r>
            <a:r>
              <a:rPr lang="en-US" b="0" u="none" baseline="0" dirty="0" smtClean="0"/>
              <a:t>) Yes; husband and wife are equal in the eyes of God. It matters not which gender one is. That difference means nothing to God—spiritually speaking, all are ONE!</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Can We Understand</a:t>
            </a:r>
            <a:r>
              <a:rPr lang="en-US" b="1" u="none" dirty="0" smtClean="0"/>
              <a:t>… </a:t>
            </a:r>
          </a:p>
          <a:p>
            <a:pPr marL="228600" indent="-228600">
              <a:spcBef>
                <a:spcPts val="600"/>
              </a:spcBef>
              <a:buFont typeface="Arial" pitchFamily="34" charset="0"/>
              <a:buChar char="•"/>
            </a:pPr>
            <a:r>
              <a:rPr lang="en-US" b="1" i="1" u="none" cap="small" baseline="0" dirty="0" smtClean="0"/>
              <a:t>The Husband Is the Head of the Wife. </a:t>
            </a:r>
          </a:p>
          <a:p>
            <a:pPr marL="228600" indent="-228600">
              <a:spcBef>
                <a:spcPts val="600"/>
              </a:spcBef>
              <a:buFont typeface="Arial" pitchFamily="34" charset="0"/>
              <a:buChar char="•"/>
            </a:pPr>
            <a:r>
              <a:rPr lang="en-US" b="0" u="none" baseline="0" dirty="0" smtClean="0"/>
              <a:t>Is this statement correct? (</a:t>
            </a:r>
            <a:r>
              <a:rPr lang="en-US" b="1" u="none" baseline="0" dirty="0" smtClean="0"/>
              <a:t>Eph.5:23</a:t>
            </a:r>
            <a:r>
              <a:rPr lang="en-US" b="0" u="none" baseline="0" dirty="0" smtClean="0"/>
              <a:t>) Yes; the husband is the head of the wife. He fills  the leadership role, but that does not means she is inferior—she just has a different role. Even when one of the mates is an unbeliever, the roles do not change (</a:t>
            </a:r>
            <a:r>
              <a:rPr lang="en-US" b="1" u="none" baseline="0" dirty="0" smtClean="0"/>
              <a:t>1 Pet.3:1)</a:t>
            </a:r>
            <a:r>
              <a:rPr lang="en-US" b="0" u="none" baseline="0" dirty="0" smtClean="0"/>
              <a:t>.</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Can We Understand</a:t>
            </a:r>
            <a:r>
              <a:rPr lang="en-US" b="1" u="none" dirty="0" smtClean="0"/>
              <a:t>… </a:t>
            </a:r>
          </a:p>
          <a:p>
            <a:pPr marL="228600" indent="-228600">
              <a:buFont typeface="Arial" pitchFamily="34" charset="0"/>
              <a:buChar char="•"/>
            </a:pPr>
            <a:r>
              <a:rPr lang="en-US" b="1" i="1" u="none" cap="small" baseline="0" dirty="0" smtClean="0"/>
              <a:t>Paul and </a:t>
            </a:r>
            <a:r>
              <a:rPr lang="en-US" b="1" i="1" u="none" cap="small" baseline="0" dirty="0" err="1" smtClean="0"/>
              <a:t>Apollos</a:t>
            </a:r>
            <a:r>
              <a:rPr lang="en-US" b="1" i="1" u="none" cap="small" baseline="0" dirty="0" smtClean="0"/>
              <a:t> were one. </a:t>
            </a:r>
          </a:p>
          <a:p>
            <a:pPr marL="228600" indent="-228600">
              <a:buFont typeface="Arial" pitchFamily="34" charset="0"/>
              <a:buChar char="•"/>
            </a:pPr>
            <a:r>
              <a:rPr lang="en-US" b="0" u="none" baseline="0" dirty="0" smtClean="0"/>
              <a:t>Is this statement correct? (</a:t>
            </a:r>
            <a:r>
              <a:rPr lang="en-US" b="1" u="none" baseline="0" dirty="0" smtClean="0"/>
              <a:t>1 Cor.3:8</a:t>
            </a:r>
            <a:r>
              <a:rPr lang="en-US" b="0" u="none" baseline="0" dirty="0" smtClean="0"/>
              <a:t>) Yes; neither was in competition with the other. One began the work; the other followed up and continued the work. Two people were doing the same spiritual work.</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Can We Understand</a:t>
            </a:r>
            <a:r>
              <a:rPr lang="en-US" b="1" u="none" dirty="0" smtClean="0"/>
              <a:t>… </a:t>
            </a:r>
          </a:p>
          <a:p>
            <a:pPr marL="228600" indent="-228600">
              <a:spcAft>
                <a:spcPts val="600"/>
              </a:spcAft>
              <a:buFont typeface="Arial" pitchFamily="34" charset="0"/>
              <a:buChar char="•"/>
            </a:pPr>
            <a:r>
              <a:rPr lang="en-US" b="1" i="1" u="none" cap="small" baseline="0" dirty="0" smtClean="0"/>
              <a:t>Paul and </a:t>
            </a:r>
            <a:r>
              <a:rPr lang="en-US" b="1" i="1" u="none" cap="small" baseline="0" dirty="0" err="1" smtClean="0"/>
              <a:t>Apollos</a:t>
            </a:r>
            <a:r>
              <a:rPr lang="en-US" b="1" i="1" u="none" cap="small" baseline="0" dirty="0" smtClean="0"/>
              <a:t> were Equal. </a:t>
            </a:r>
          </a:p>
          <a:p>
            <a:pPr marL="228600" indent="-228600">
              <a:spcAft>
                <a:spcPts val="600"/>
              </a:spcAft>
              <a:buFont typeface="Arial" pitchFamily="34" charset="0"/>
              <a:buChar char="•"/>
            </a:pPr>
            <a:r>
              <a:rPr lang="en-US" b="0" u="none" baseline="0" dirty="0" smtClean="0"/>
              <a:t>Is this statement correct? (</a:t>
            </a:r>
            <a:r>
              <a:rPr lang="en-US" b="1" u="none" baseline="0" dirty="0" smtClean="0"/>
              <a:t>Gal.3:28</a:t>
            </a:r>
            <a:r>
              <a:rPr lang="en-US" b="0" u="none" baseline="0" dirty="0" smtClean="0"/>
              <a:t>) Yes; Paul and </a:t>
            </a:r>
            <a:r>
              <a:rPr lang="en-US" b="0" u="none" baseline="0" dirty="0" err="1" smtClean="0"/>
              <a:t>Apollos</a:t>
            </a:r>
            <a:r>
              <a:rPr lang="en-US" b="0" u="none" baseline="0" dirty="0" smtClean="0"/>
              <a:t> were equal in the sense that one’s work was no more important than the other’s. Spiritually, they were on the same level in the Lord’s sight.</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Can We Understand</a:t>
            </a:r>
            <a:r>
              <a:rPr lang="en-US" b="1" u="none" dirty="0" smtClean="0"/>
              <a:t>… </a:t>
            </a:r>
          </a:p>
          <a:p>
            <a:pPr marL="228600" indent="-228600">
              <a:buFont typeface="Arial" pitchFamily="34" charset="0"/>
              <a:buChar char="•"/>
            </a:pPr>
            <a:r>
              <a:rPr lang="en-US" b="1" i="1" u="none" cap="small" baseline="0" dirty="0" smtClean="0"/>
              <a:t>Paul Was Greater Than </a:t>
            </a:r>
            <a:r>
              <a:rPr lang="en-US" b="1" i="1" u="none" cap="small" baseline="0" dirty="0" err="1" smtClean="0"/>
              <a:t>Apollos</a:t>
            </a:r>
            <a:r>
              <a:rPr lang="en-US" b="1" i="1" u="none" cap="small" baseline="0" dirty="0" smtClean="0"/>
              <a:t>. </a:t>
            </a:r>
          </a:p>
          <a:p>
            <a:pPr marL="228600" indent="-228600">
              <a:buFont typeface="Arial" pitchFamily="34" charset="0"/>
              <a:buChar char="•"/>
            </a:pPr>
            <a:r>
              <a:rPr lang="en-US" b="0" u="none" baseline="0" dirty="0" smtClean="0"/>
              <a:t>Is this statement correct? (</a:t>
            </a:r>
            <a:r>
              <a:rPr lang="en-US" b="1" u="none" baseline="0" dirty="0" smtClean="0"/>
              <a:t>2 Cor.11:5</a:t>
            </a:r>
            <a:r>
              <a:rPr lang="en-US" b="0" u="none" baseline="0" dirty="0" smtClean="0"/>
              <a:t>) Yes; Paul was </a:t>
            </a:r>
            <a:r>
              <a:rPr lang="en-US" b="0" i="1" u="none" baseline="0" dirty="0" smtClean="0"/>
              <a:t>greater</a:t>
            </a:r>
            <a:r>
              <a:rPr lang="en-US" b="0" u="none" baseline="0" dirty="0" smtClean="0"/>
              <a:t> in the sense that he was an apostle—one sent by the Lord--and </a:t>
            </a:r>
            <a:r>
              <a:rPr lang="en-US" b="0" u="none" baseline="0" dirty="0" err="1" smtClean="0"/>
              <a:t>Apollos</a:t>
            </a:r>
            <a:r>
              <a:rPr lang="en-US" b="0" u="none" baseline="0" dirty="0" smtClean="0"/>
              <a:t> was a preacher. This does not mean </a:t>
            </a:r>
            <a:r>
              <a:rPr lang="en-US" b="0" u="none" baseline="0" dirty="0" err="1" smtClean="0"/>
              <a:t>Apollos</a:t>
            </a:r>
            <a:r>
              <a:rPr lang="en-US" b="0" u="none" baseline="0" dirty="0" smtClean="0"/>
              <a:t> was inferior to Paul. Paul just had a greater role and responsibility. </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Line of Authority</a:t>
            </a:r>
            <a:r>
              <a:rPr lang="en-US" b="1" u="none" dirty="0" smtClean="0"/>
              <a:t>… </a:t>
            </a:r>
          </a:p>
          <a:p>
            <a:pPr marL="228600" indent="-228600">
              <a:spcBef>
                <a:spcPts val="600"/>
              </a:spcBef>
              <a:buFont typeface="Arial" pitchFamily="34" charset="0"/>
              <a:buChar char="•"/>
            </a:pPr>
            <a:r>
              <a:rPr lang="en-US" b="1" u="none" dirty="0" smtClean="0"/>
              <a:t>Even in the spiritual sense, there is a </a:t>
            </a:r>
            <a:r>
              <a:rPr lang="en-US" b="1" i="1" u="none" dirty="0" smtClean="0"/>
              <a:t>line of authority.</a:t>
            </a:r>
            <a:r>
              <a:rPr lang="en-US" b="1" u="none" dirty="0" smtClean="0"/>
              <a:t> </a:t>
            </a:r>
          </a:p>
          <a:p>
            <a:pPr marL="228600" indent="-228600">
              <a:spcBef>
                <a:spcPts val="600"/>
              </a:spcBef>
              <a:buFont typeface="Arial" pitchFamily="34" charset="0"/>
              <a:buChar char="•"/>
            </a:pPr>
            <a:r>
              <a:rPr lang="en-US" b="0" u="none" baseline="0" dirty="0" smtClean="0"/>
              <a:t>Is this statement correct? (</a:t>
            </a:r>
            <a:r>
              <a:rPr lang="en-US" b="1" u="none" baseline="0" dirty="0" smtClean="0"/>
              <a:t>1 Cor.11:3</a:t>
            </a:r>
            <a:r>
              <a:rPr lang="en-US" b="0" u="none" baseline="0" dirty="0" smtClean="0"/>
              <a:t>) Yes; there is a </a:t>
            </a:r>
            <a:r>
              <a:rPr lang="en-US" b="0" i="1" u="none" baseline="0" dirty="0" smtClean="0"/>
              <a:t>chain of command</a:t>
            </a:r>
            <a:r>
              <a:rPr lang="en-US" b="0" u="none" baseline="0" dirty="0" smtClean="0"/>
              <a:t> in spiritual authority. CHRIST is the head </a:t>
            </a:r>
            <a:r>
              <a:rPr lang="en-US" b="0" u="none" baseline="0" smtClean="0"/>
              <a:t>of man; </a:t>
            </a:r>
            <a:r>
              <a:rPr lang="en-US" b="0" u="none" baseline="0" dirty="0" smtClean="0"/>
              <a:t>MAN is the head </a:t>
            </a:r>
            <a:r>
              <a:rPr lang="en-US" b="0" u="none" baseline="0" smtClean="0"/>
              <a:t>of woman; </a:t>
            </a:r>
            <a:r>
              <a:rPr lang="en-US" b="0" u="none" baseline="0" dirty="0" smtClean="0"/>
              <a:t>and GOD the Father, </a:t>
            </a:r>
            <a:r>
              <a:rPr lang="en-US" b="0" u="none" baseline="0" smtClean="0"/>
              <a:t>is Christ’s </a:t>
            </a:r>
            <a:r>
              <a:rPr lang="en-US" b="0" u="none" baseline="0" dirty="0" smtClean="0"/>
              <a:t>head… </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Father and Son Equal in:</a:t>
            </a:r>
            <a:r>
              <a:rPr lang="en-US" b="0" u="none" dirty="0" smtClean="0"/>
              <a:t> </a:t>
            </a:r>
          </a:p>
          <a:p>
            <a:r>
              <a:rPr lang="en-US" b="0" u="none" dirty="0" smtClean="0"/>
              <a:t>(1) </a:t>
            </a:r>
            <a:r>
              <a:rPr lang="en-US" b="0" u="sng" dirty="0" smtClean="0"/>
              <a:t>ACTION</a:t>
            </a:r>
            <a:r>
              <a:rPr lang="en-US" b="0" u="none" dirty="0" smtClean="0"/>
              <a:t>. (</a:t>
            </a:r>
            <a:r>
              <a:rPr lang="en-US" b="1" u="none" dirty="0" smtClean="0"/>
              <a:t>Jno.5:17-20</a:t>
            </a:r>
            <a:r>
              <a:rPr lang="en-US" b="0" u="none" dirty="0" smtClean="0"/>
              <a:t>)</a:t>
            </a:r>
            <a:r>
              <a:rPr lang="en-US" b="0" u="none" baseline="0" dirty="0" smtClean="0"/>
              <a:t> The Jews were upset that He claimed equality with God. Yet, He would do greater work—preaching gospel, separation from sins thru redemption, etc.</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Father and Son Equal In:</a:t>
            </a:r>
            <a:r>
              <a:rPr lang="en-US" b="0" u="none" dirty="0" smtClean="0"/>
              <a:t> </a:t>
            </a:r>
          </a:p>
          <a:p>
            <a:r>
              <a:rPr lang="en-US" b="0" u="none" dirty="0" smtClean="0"/>
              <a:t>(1) </a:t>
            </a:r>
            <a:r>
              <a:rPr lang="en-US" b="0" u="sng" dirty="0" smtClean="0"/>
              <a:t>POWER</a:t>
            </a:r>
            <a:r>
              <a:rPr lang="en-US" b="0" u="none" dirty="0" smtClean="0"/>
              <a:t>. (</a:t>
            </a:r>
            <a:r>
              <a:rPr lang="en-US" b="1" u="none" dirty="0" smtClean="0"/>
              <a:t>Jno.5:21</a:t>
            </a:r>
            <a:r>
              <a:rPr lang="en-US" b="0" u="none" dirty="0" smtClean="0"/>
              <a:t>)</a:t>
            </a:r>
            <a:r>
              <a:rPr lang="en-US" b="0" u="none" baseline="0" dirty="0" smtClean="0"/>
              <a:t> Both have power over death. Christ can make men spiritually alive. How? By shedding His blood. God’s Power seen when He </a:t>
            </a:r>
            <a:r>
              <a:rPr lang="en-US" b="0" i="1" u="none" baseline="0" dirty="0" smtClean="0"/>
              <a:t>spoke</a:t>
            </a:r>
            <a:r>
              <a:rPr lang="en-US" b="0" u="none" baseline="0" dirty="0" smtClean="0"/>
              <a:t> the world into existence (</a:t>
            </a:r>
            <a:r>
              <a:rPr lang="en-US" b="1" u="none" baseline="0" dirty="0" smtClean="0"/>
              <a:t>Gen.1:1-4</a:t>
            </a:r>
            <a:r>
              <a:rPr lang="en-US" b="0" u="none" baseline="0" dirty="0" smtClean="0"/>
              <a:t>).</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 the religious world thinks in </a:t>
            </a:r>
            <a:r>
              <a:rPr lang="en-US" b="1" u="sng" dirty="0" smtClean="0"/>
              <a:t>ecumenical</a:t>
            </a:r>
            <a:r>
              <a:rPr lang="en-US" dirty="0" smtClean="0"/>
              <a:t> terms. This is why President </a:t>
            </a:r>
            <a:r>
              <a:rPr lang="en-US" dirty="0" err="1" smtClean="0"/>
              <a:t>Obama</a:t>
            </a:r>
            <a:r>
              <a:rPr lang="en-US" dirty="0" smtClean="0"/>
              <a:t> could have Rick Warren, a Catholic Priest, a Jewish Rabbi, and Muslim clergy</a:t>
            </a:r>
            <a:r>
              <a:rPr lang="en-US" baseline="0" dirty="0" smtClean="0"/>
              <a:t> all pray for him during his swearing-in ceremony. All faiths are acceptable. There are three main religious branches: (1) </a:t>
            </a:r>
            <a:r>
              <a:rPr lang="en-US" b="1" baseline="0" dirty="0" smtClean="0"/>
              <a:t>Jewish</a:t>
            </a:r>
            <a:r>
              <a:rPr lang="en-US" baseline="0" dirty="0" smtClean="0"/>
              <a:t> (2) </a:t>
            </a:r>
            <a:r>
              <a:rPr lang="en-US" b="1" baseline="0" dirty="0" smtClean="0"/>
              <a:t>Christian</a:t>
            </a:r>
            <a:r>
              <a:rPr lang="en-US" baseline="0" dirty="0" smtClean="0"/>
              <a:t> (3) </a:t>
            </a:r>
            <a:r>
              <a:rPr lang="en-US" b="1" baseline="0" dirty="0" smtClean="0"/>
              <a:t>Muslim</a:t>
            </a:r>
            <a:r>
              <a:rPr lang="en-US" baseline="0" dirty="0" smtClean="0"/>
              <a:t>.  </a:t>
            </a:r>
          </a:p>
          <a:p>
            <a:endParaRPr lang="en-US" baseline="0" dirty="0" smtClean="0"/>
          </a:p>
          <a:p>
            <a:r>
              <a:rPr lang="en-US" b="1" i="1" baseline="0" dirty="0" smtClean="0"/>
              <a:t>We all worship the same God—we just follow different paths</a:t>
            </a:r>
            <a:r>
              <a:rPr lang="en-US" baseline="0" dirty="0" smtClean="0"/>
              <a:t>. </a:t>
            </a:r>
          </a:p>
          <a:p>
            <a:endParaRPr lang="en-US" baseline="0" dirty="0" smtClean="0"/>
          </a:p>
          <a:p>
            <a:r>
              <a:rPr lang="en-US" baseline="0" dirty="0" smtClean="0"/>
              <a:t>Different faiths, different doctrines…yet, we will still come out in same place…Really?</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Father and Son Equal in:</a:t>
            </a:r>
            <a:r>
              <a:rPr lang="en-US" b="0" u="none" dirty="0" smtClean="0"/>
              <a:t> </a:t>
            </a:r>
          </a:p>
          <a:p>
            <a:r>
              <a:rPr lang="en-US" b="0" u="none" dirty="0" smtClean="0"/>
              <a:t>(1) </a:t>
            </a:r>
            <a:r>
              <a:rPr lang="en-US" b="0" u="sng" dirty="0" smtClean="0"/>
              <a:t>Judgment</a:t>
            </a:r>
            <a:r>
              <a:rPr lang="en-US" b="0" u="none" dirty="0" smtClean="0"/>
              <a:t>. (</a:t>
            </a:r>
            <a:r>
              <a:rPr lang="en-US" b="1" u="none" dirty="0" smtClean="0"/>
              <a:t>Jno.5:22,27</a:t>
            </a:r>
            <a:r>
              <a:rPr lang="en-US" b="0" u="none" dirty="0" smtClean="0"/>
              <a:t>)</a:t>
            </a:r>
            <a:r>
              <a:rPr lang="en-US" b="0" u="none" baseline="0" dirty="0" smtClean="0"/>
              <a:t> The Father is the one who gave over that judgment—He must have had it, or He would not have been able to turn it over to another. (</a:t>
            </a:r>
            <a:r>
              <a:rPr lang="en-US" b="1" u="none" baseline="0" dirty="0" smtClean="0"/>
              <a:t>Acts.17:31</a:t>
            </a:r>
            <a:r>
              <a:rPr lang="en-US" b="0" u="none" baseline="0" dirty="0" smtClean="0"/>
              <a:t>) The Father is behind the judgment, but He delegated the duty to His Son. </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Father and Son Equal in:</a:t>
            </a:r>
            <a:r>
              <a:rPr lang="en-US" b="0" u="none" dirty="0" smtClean="0"/>
              <a:t> </a:t>
            </a:r>
          </a:p>
          <a:p>
            <a:r>
              <a:rPr lang="en-US" b="0" u="none" dirty="0" smtClean="0"/>
              <a:t>(1) </a:t>
            </a:r>
            <a:r>
              <a:rPr lang="en-US" b="0" u="sng" dirty="0" smtClean="0"/>
              <a:t>Honor</a:t>
            </a:r>
            <a:r>
              <a:rPr lang="en-US" b="0" u="none" dirty="0" smtClean="0"/>
              <a:t>. (</a:t>
            </a:r>
            <a:r>
              <a:rPr lang="en-US" b="1" u="none" dirty="0" smtClean="0"/>
              <a:t>Jno.5:23</a:t>
            </a:r>
            <a:r>
              <a:rPr lang="en-US" b="0" u="none" dirty="0" smtClean="0"/>
              <a:t>)</a:t>
            </a:r>
            <a:r>
              <a:rPr lang="en-US" b="0" u="none" baseline="0" dirty="0" smtClean="0"/>
              <a:t> One who rejects the Son also rejects the Father. One unwilling to honor Christ as Deity also fails to honor His Father who sent Him!</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Father and Son Equal in:</a:t>
            </a:r>
            <a:r>
              <a:rPr lang="en-US" b="0" u="none" dirty="0" smtClean="0"/>
              <a:t> </a:t>
            </a:r>
          </a:p>
          <a:p>
            <a:r>
              <a:rPr lang="en-US" b="0" u="none" dirty="0" smtClean="0"/>
              <a:t>(1) </a:t>
            </a:r>
            <a:r>
              <a:rPr lang="en-US" b="0" u="sng" dirty="0" smtClean="0"/>
              <a:t>Reconciliation</a:t>
            </a:r>
            <a:r>
              <a:rPr lang="en-US" b="0" u="none" dirty="0" smtClean="0"/>
              <a:t>. (</a:t>
            </a:r>
            <a:r>
              <a:rPr lang="en-US" b="1" u="none" dirty="0" smtClean="0"/>
              <a:t>Jno.5:24,26</a:t>
            </a:r>
            <a:r>
              <a:rPr lang="en-US" b="0" u="none" dirty="0" smtClean="0"/>
              <a:t>)</a:t>
            </a:r>
            <a:r>
              <a:rPr lang="en-US" b="0" u="none" baseline="0" dirty="0" smtClean="0"/>
              <a:t> Both God and the Son can give life. Also read </a:t>
            </a:r>
            <a:r>
              <a:rPr lang="en-US" b="1" u="none" baseline="0" dirty="0" smtClean="0"/>
              <a:t>2 Cor.5:19 </a:t>
            </a:r>
            <a:r>
              <a:rPr lang="en-US" b="0" u="none" baseline="0" dirty="0" smtClean="0"/>
              <a:t>(God in Christ) and </a:t>
            </a:r>
            <a:r>
              <a:rPr lang="en-US" b="1" u="none" baseline="0" dirty="0" smtClean="0"/>
              <a:t>Eph.2:16</a:t>
            </a:r>
            <a:r>
              <a:rPr lang="en-US" b="0" u="none" baseline="0" dirty="0" smtClean="0"/>
              <a:t> (reconciled to God in one body).</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Father and Son Equal in:</a:t>
            </a:r>
            <a:r>
              <a:rPr lang="en-US" b="0" u="none" dirty="0" smtClean="0"/>
              <a:t> </a:t>
            </a:r>
          </a:p>
          <a:p>
            <a:r>
              <a:rPr lang="en-US" b="0" u="none" dirty="0" smtClean="0"/>
              <a:t>(1) </a:t>
            </a:r>
            <a:r>
              <a:rPr lang="en-US" b="0" u="sng" dirty="0" smtClean="0"/>
              <a:t>Business</a:t>
            </a:r>
            <a:r>
              <a:rPr lang="en-US" b="0" u="sng" baseline="0" dirty="0" smtClean="0"/>
              <a:t> and will</a:t>
            </a:r>
            <a:r>
              <a:rPr lang="en-US" b="0" u="none" dirty="0" smtClean="0"/>
              <a:t>. (</a:t>
            </a:r>
            <a:r>
              <a:rPr lang="en-US" b="1" u="none" dirty="0" smtClean="0"/>
              <a:t>Jno.6:38,39</a:t>
            </a:r>
            <a:r>
              <a:rPr lang="en-US" b="0" u="none" dirty="0" smtClean="0"/>
              <a:t>)</a:t>
            </a:r>
            <a:r>
              <a:rPr lang="en-US" b="0" u="none" baseline="0" dirty="0" smtClean="0"/>
              <a:t> The Son came down from heaven to do His Father’s will. Early in His life on earth, He knew whose </a:t>
            </a:r>
            <a:r>
              <a:rPr lang="en-US" b="0" i="1" u="none" baseline="0" dirty="0" smtClean="0"/>
              <a:t>business</a:t>
            </a:r>
            <a:r>
              <a:rPr lang="en-US" b="0" u="none" baseline="0" dirty="0" smtClean="0"/>
              <a:t> in which He should be busy—</a:t>
            </a:r>
            <a:r>
              <a:rPr lang="en-US" b="1" u="none" baseline="0" dirty="0" smtClean="0"/>
              <a:t>Lk.2:49</a:t>
            </a:r>
            <a:r>
              <a:rPr lang="en-US" b="0" u="none" baseline="0" dirty="0" smtClean="0"/>
              <a:t>.</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Father and Son Equal in:</a:t>
            </a:r>
            <a:r>
              <a:rPr lang="en-US" b="0" u="none" dirty="0" smtClean="0"/>
              <a:t> </a:t>
            </a:r>
          </a:p>
          <a:p>
            <a:r>
              <a:rPr lang="en-US" b="0" u="none" dirty="0" smtClean="0"/>
              <a:t>(1) </a:t>
            </a:r>
            <a:r>
              <a:rPr lang="en-US" b="0" u="sng" dirty="0" smtClean="0"/>
              <a:t>WORD</a:t>
            </a:r>
            <a:r>
              <a:rPr lang="en-US" b="0" u="none" dirty="0" smtClean="0"/>
              <a:t>. (</a:t>
            </a:r>
            <a:r>
              <a:rPr lang="en-US" b="1" u="none" dirty="0" smtClean="0"/>
              <a:t>Jno.12:48,49</a:t>
            </a:r>
            <a:r>
              <a:rPr lang="en-US" b="0" u="none" dirty="0" smtClean="0"/>
              <a:t>)</a:t>
            </a:r>
            <a:r>
              <a:rPr lang="en-US" b="0" u="none" baseline="0" dirty="0" smtClean="0"/>
              <a:t> The Father gave His words to the Son—and His Son gave them to us. Look at </a:t>
            </a:r>
            <a:r>
              <a:rPr lang="en-US" b="1" u="none" baseline="0" dirty="0" smtClean="0"/>
              <a:t>Jno.17:8</a:t>
            </a:r>
            <a:r>
              <a:rPr lang="en-US" b="0" u="none" baseline="0" dirty="0" smtClean="0"/>
              <a:t>—Christ gave the words He received from the Father. </a:t>
            </a:r>
            <a:r>
              <a:rPr lang="en-US" b="1" u="none" baseline="0" dirty="0" smtClean="0"/>
              <a:t>Jno.17:14</a:t>
            </a:r>
            <a:r>
              <a:rPr lang="en-US" b="0" u="none" baseline="0" dirty="0" smtClean="0"/>
              <a:t>—He gave them His Father’s words.</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Father and Son Equal in:</a:t>
            </a:r>
            <a:r>
              <a:rPr lang="en-US" b="0" u="none" dirty="0" smtClean="0"/>
              <a:t> </a:t>
            </a:r>
          </a:p>
          <a:p>
            <a:r>
              <a:rPr lang="en-US" b="0" u="none" dirty="0" smtClean="0"/>
              <a:t>(1) </a:t>
            </a:r>
            <a:r>
              <a:rPr lang="en-US" b="0" u="sng" dirty="0" smtClean="0"/>
              <a:t>Fellowship</a:t>
            </a:r>
            <a:r>
              <a:rPr lang="en-US" b="0" u="none" dirty="0" smtClean="0"/>
              <a:t>. (</a:t>
            </a:r>
            <a:r>
              <a:rPr lang="en-US" b="1" u="none" dirty="0" smtClean="0"/>
              <a:t>Jno.13:20; 1 Jno.1:3</a:t>
            </a:r>
            <a:r>
              <a:rPr lang="en-US" b="0" u="none" dirty="0" smtClean="0"/>
              <a:t>)</a:t>
            </a:r>
            <a:r>
              <a:rPr lang="en-US" b="0" u="none" baseline="0" dirty="0" smtClean="0"/>
              <a:t> For one to have fellowship with the Father, he must have it with the Son! Also read </a:t>
            </a:r>
            <a:r>
              <a:rPr lang="en-US" b="1" u="none" baseline="0" dirty="0" smtClean="0"/>
              <a:t>1 Jno.2:23 </a:t>
            </a:r>
            <a:r>
              <a:rPr lang="en-US" b="0" u="none" baseline="0" dirty="0" smtClean="0"/>
              <a:t>(to acknowledge the Father is to  acknowledge the Son). </a:t>
            </a:r>
            <a:r>
              <a:rPr lang="en-US" b="1" u="none" baseline="0" dirty="0" smtClean="0"/>
              <a:t>1 Jno.4:6; 2 Jno.9 </a:t>
            </a:r>
            <a:r>
              <a:rPr lang="en-US" b="0" u="none" baseline="0" dirty="0" smtClean="0"/>
              <a:t>If</a:t>
            </a:r>
            <a:r>
              <a:rPr lang="en-US" b="1" u="none" baseline="0" dirty="0" smtClean="0"/>
              <a:t> </a:t>
            </a:r>
            <a:r>
              <a:rPr lang="en-US" b="0" u="none" baseline="0" dirty="0" smtClean="0"/>
              <a:t>you receive the apostles, you receive ME; if you receive Me, you receive the Father…</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Father and Son Equal in</a:t>
            </a:r>
            <a:r>
              <a:rPr lang="en-US" b="1" u="none" dirty="0" smtClean="0"/>
              <a:t>:</a:t>
            </a:r>
            <a:r>
              <a:rPr lang="en-US" b="0" u="none" dirty="0" smtClean="0"/>
              <a:t> </a:t>
            </a:r>
          </a:p>
          <a:p>
            <a:r>
              <a:rPr lang="en-US" b="0" u="none" dirty="0" smtClean="0"/>
              <a:t>(1) </a:t>
            </a:r>
            <a:r>
              <a:rPr lang="en-US" b="0" u="sng" dirty="0" smtClean="0"/>
              <a:t>Rejection</a:t>
            </a:r>
            <a:r>
              <a:rPr lang="en-US" b="0" u="none" dirty="0" smtClean="0"/>
              <a:t>. (</a:t>
            </a:r>
            <a:r>
              <a:rPr lang="en-US" b="1" u="none" dirty="0" smtClean="0"/>
              <a:t>Jno.15:23; 1 Jno.2:23</a:t>
            </a:r>
            <a:r>
              <a:rPr lang="en-US" b="0" u="none" dirty="0" smtClean="0"/>
              <a:t>)</a:t>
            </a:r>
            <a:r>
              <a:rPr lang="en-US" b="0" u="none" baseline="0" dirty="0" smtClean="0"/>
              <a:t> One who rejects </a:t>
            </a:r>
            <a:r>
              <a:rPr lang="en-US" b="0" u="none" baseline="0" smtClean="0"/>
              <a:t>the Son also </a:t>
            </a:r>
            <a:r>
              <a:rPr lang="en-US" b="0" u="none" baseline="0" dirty="0" smtClean="0"/>
              <a:t>rejects </a:t>
            </a:r>
            <a:r>
              <a:rPr lang="en-US" b="0" u="none" baseline="0" smtClean="0"/>
              <a:t>the Father.</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Father and Son Equal </a:t>
            </a:r>
            <a:r>
              <a:rPr lang="en-US" b="1" u="sng" dirty="0" smtClean="0"/>
              <a:t>in</a:t>
            </a:r>
            <a:r>
              <a:rPr lang="en-US" b="1" u="none" dirty="0" smtClean="0"/>
              <a:t>:</a:t>
            </a:r>
            <a:r>
              <a:rPr lang="en-US" b="0" u="none" dirty="0" smtClean="0"/>
              <a:t> </a:t>
            </a:r>
          </a:p>
          <a:p>
            <a:r>
              <a:rPr lang="en-US" b="0" u="none" dirty="0" smtClean="0"/>
              <a:t>(</a:t>
            </a:r>
            <a:r>
              <a:rPr lang="en-US" b="0" u="none" dirty="0" smtClean="0"/>
              <a:t>1) </a:t>
            </a:r>
            <a:r>
              <a:rPr lang="en-US" b="0" u="sng" dirty="0" smtClean="0"/>
              <a:t>Knowledge</a:t>
            </a:r>
            <a:r>
              <a:rPr lang="en-US" b="0" u="none" dirty="0" smtClean="0"/>
              <a:t>. </a:t>
            </a:r>
            <a:r>
              <a:rPr lang="en-US" b="0" u="none" dirty="0" smtClean="0"/>
              <a:t>(</a:t>
            </a:r>
            <a:r>
              <a:rPr lang="en-US" b="1" u="none" dirty="0" smtClean="0"/>
              <a:t>Jno.8:19; Jno.14:7</a:t>
            </a:r>
            <a:r>
              <a:rPr lang="en-US" b="0" u="none" dirty="0" smtClean="0"/>
              <a:t>)</a:t>
            </a:r>
            <a:r>
              <a:rPr lang="en-US" b="0" u="none" baseline="0" dirty="0" smtClean="0"/>
              <a:t> To </a:t>
            </a:r>
            <a:r>
              <a:rPr lang="en-US" b="0" u="none" baseline="0" dirty="0" smtClean="0"/>
              <a:t>know the Father, one </a:t>
            </a:r>
            <a:r>
              <a:rPr lang="en-US" b="0" u="none" baseline="0" dirty="0" smtClean="0"/>
              <a:t>MUST know the Son!</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Father and Son Equal </a:t>
            </a:r>
            <a:r>
              <a:rPr lang="en-US" b="1" u="sng" dirty="0" smtClean="0"/>
              <a:t>in:</a:t>
            </a:r>
            <a:r>
              <a:rPr lang="en-US" b="0" u="none" dirty="0" smtClean="0"/>
              <a:t> </a:t>
            </a:r>
          </a:p>
          <a:p>
            <a:pPr marL="228600" indent="-228600">
              <a:buAutoNum type="arabicParenBoth"/>
            </a:pPr>
            <a:r>
              <a:rPr lang="en-US" b="0" u="sng" dirty="0" smtClean="0"/>
              <a:t>Eternal Life</a:t>
            </a:r>
            <a:r>
              <a:rPr lang="en-US" b="0" u="none" dirty="0" smtClean="0"/>
              <a:t>. (</a:t>
            </a:r>
            <a:r>
              <a:rPr lang="en-US" b="1" u="none" dirty="0" smtClean="0"/>
              <a:t>Jno.17:3; 1 Jno.5:11,12</a:t>
            </a:r>
            <a:r>
              <a:rPr lang="en-US" b="0" u="none" dirty="0" smtClean="0"/>
              <a:t>)</a:t>
            </a:r>
            <a:r>
              <a:rPr lang="en-US" b="0" u="none" baseline="0" dirty="0" smtClean="0"/>
              <a:t> This is the record—In HIS SON…SON is LIFE—NO SON—NO LIFE! </a:t>
            </a:r>
            <a:r>
              <a:rPr lang="en-US" b="0" u="none" baseline="0" dirty="0" smtClean="0"/>
              <a:t>One can </a:t>
            </a:r>
            <a:r>
              <a:rPr lang="en-US" b="0" u="none" baseline="0" dirty="0" smtClean="0"/>
              <a:t>NEVER gain ETERNAL LIFE without </a:t>
            </a:r>
            <a:r>
              <a:rPr lang="en-US" b="0" u="none" baseline="0" dirty="0" smtClean="0"/>
              <a:t>accepting </a:t>
            </a:r>
            <a:r>
              <a:rPr lang="en-US" b="0" u="none" baseline="0" dirty="0" smtClean="0"/>
              <a:t>the Son’s relationship with the Father!</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We </a:t>
            </a:r>
            <a:r>
              <a:rPr lang="en-US" b="1" u="sng" dirty="0" smtClean="0"/>
              <a:t>Know</a:t>
            </a:r>
            <a:r>
              <a:rPr lang="en-US" b="1" u="none" dirty="0" smtClean="0"/>
              <a:t>…</a:t>
            </a:r>
            <a:r>
              <a:rPr lang="en-US" b="0" u="sng" dirty="0" smtClean="0"/>
              <a:t>Keep the Commandments</a:t>
            </a:r>
            <a:r>
              <a:rPr lang="en-US" b="0" u="none" dirty="0" smtClean="0"/>
              <a:t>. </a:t>
            </a:r>
            <a:r>
              <a:rPr lang="en-US" b="0" u="none" dirty="0" smtClean="0"/>
              <a:t>(</a:t>
            </a:r>
            <a:r>
              <a:rPr lang="en-US" b="1" u="none" dirty="0" smtClean="0"/>
              <a:t>1 Jno.2:3-5</a:t>
            </a:r>
            <a:r>
              <a:rPr lang="en-US" b="0" u="none" dirty="0" smtClean="0"/>
              <a:t>)</a:t>
            </a:r>
            <a:r>
              <a:rPr lang="en-US" b="0" u="none" baseline="0" dirty="0" smtClean="0"/>
              <a:t> One cannot </a:t>
            </a:r>
            <a:r>
              <a:rPr lang="en-US" b="0" u="none" baseline="0" dirty="0" smtClean="0"/>
              <a:t>have </a:t>
            </a:r>
            <a:r>
              <a:rPr lang="en-US" b="0" u="none" baseline="0" dirty="0" smtClean="0"/>
              <a:t>a true relationship with the Father/Son without </a:t>
            </a:r>
            <a:r>
              <a:rPr lang="en-US" b="0" u="none" baseline="0" dirty="0" smtClean="0"/>
              <a:t>keeping </a:t>
            </a:r>
            <a:r>
              <a:rPr lang="en-US" b="0" u="none" baseline="0" dirty="0" smtClean="0"/>
              <a:t>the commandments</a:t>
            </a:r>
            <a:r>
              <a:rPr lang="en-US" b="0" u="none" baseline="0" dirty="0" smtClean="0"/>
              <a:t>. Those who seek </a:t>
            </a:r>
            <a:r>
              <a:rPr lang="en-US" b="0" u="none" baseline="0" dirty="0" smtClean="0"/>
              <a:t>to </a:t>
            </a:r>
            <a:r>
              <a:rPr lang="en-US" b="0" u="none" baseline="0" dirty="0" smtClean="0"/>
              <a:t>do so are liars! </a:t>
            </a:r>
            <a:r>
              <a:rPr lang="en-US" b="0" u="none" baseline="0" dirty="0" smtClean="0"/>
              <a:t>Only by </a:t>
            </a:r>
            <a:r>
              <a:rPr lang="en-US" b="0" u="none" baseline="0" dirty="0" smtClean="0"/>
              <a:t>keeping the word </a:t>
            </a:r>
            <a:r>
              <a:rPr lang="en-US" b="0" u="none" baseline="0" dirty="0" smtClean="0"/>
              <a:t>can </a:t>
            </a:r>
            <a:r>
              <a:rPr lang="en-US" b="0" u="none" baseline="0" dirty="0" smtClean="0"/>
              <a:t>we </a:t>
            </a:r>
            <a:r>
              <a:rPr lang="en-US" b="0" i="1" u="none" baseline="0" dirty="0" smtClean="0"/>
              <a:t>perfect</a:t>
            </a:r>
            <a:r>
              <a:rPr lang="en-US" b="0" u="none" baseline="0" dirty="0" smtClean="0"/>
              <a:t> </a:t>
            </a:r>
            <a:r>
              <a:rPr lang="en-US" b="0" u="none" baseline="0" dirty="0" smtClean="0"/>
              <a:t>(make </a:t>
            </a:r>
            <a:r>
              <a:rPr lang="en-US" b="0" u="none" baseline="0" dirty="0" smtClean="0"/>
              <a:t>complete) God’s love in our lives</a:t>
            </a:r>
            <a:r>
              <a:rPr lang="en-US" b="0" u="none" baseline="0" dirty="0" smtClean="0"/>
              <a:t>…</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Arial" pitchFamily="34" charset="0"/>
              <a:buChar char="•"/>
            </a:pPr>
            <a:r>
              <a:rPr lang="en-US" dirty="0" smtClean="0"/>
              <a:t>Sadly, the Pentecostal religion</a:t>
            </a:r>
            <a:r>
              <a:rPr lang="en-US" baseline="0" dirty="0" smtClean="0"/>
              <a:t> (</a:t>
            </a:r>
            <a:r>
              <a:rPr lang="en-US" b="1" baseline="0" dirty="0" smtClean="0"/>
              <a:t>UPC</a:t>
            </a:r>
            <a:r>
              <a:rPr lang="en-US" baseline="0" dirty="0" smtClean="0"/>
              <a:t>) has adopted and taught the false </a:t>
            </a:r>
            <a:r>
              <a:rPr lang="en-US" b="1" baseline="0" dirty="0" smtClean="0"/>
              <a:t>Jesus-Only</a:t>
            </a:r>
            <a:r>
              <a:rPr lang="en-US" baseline="0" dirty="0" smtClean="0"/>
              <a:t> theory.</a:t>
            </a:r>
          </a:p>
          <a:p>
            <a:pPr marL="228600" indent="-228600">
              <a:buFont typeface="Arial" pitchFamily="34" charset="0"/>
              <a:buChar char="•"/>
            </a:pPr>
            <a:r>
              <a:rPr lang="en-US" baseline="0" dirty="0" smtClean="0"/>
              <a:t>There is </a:t>
            </a:r>
            <a:r>
              <a:rPr lang="en-US" b="1" baseline="0" dirty="0" smtClean="0"/>
              <a:t>ONE GOD</a:t>
            </a:r>
            <a:r>
              <a:rPr lang="en-US" baseline="0" dirty="0" smtClean="0"/>
              <a:t>, but He is </a:t>
            </a:r>
            <a:r>
              <a:rPr lang="en-US" b="1" i="1" u="sng" baseline="0" dirty="0" smtClean="0"/>
              <a:t>manifested</a:t>
            </a:r>
            <a:r>
              <a:rPr lang="en-US" baseline="0" dirty="0" smtClean="0"/>
              <a:t> in three ways—Father, Son, and Holy Spirit.</a:t>
            </a:r>
          </a:p>
          <a:p>
            <a:pPr marL="228600" indent="-228600">
              <a:buFont typeface="Arial" pitchFamily="34" charset="0"/>
              <a:buChar char="•"/>
            </a:pPr>
            <a:r>
              <a:rPr lang="en-US" baseline="0" dirty="0" smtClean="0"/>
              <a:t>The Bible speaks of ONE true God—in </a:t>
            </a:r>
            <a:r>
              <a:rPr lang="en-US" b="1" baseline="0" dirty="0" smtClean="0"/>
              <a:t>three </a:t>
            </a:r>
            <a:r>
              <a:rPr lang="en-US" baseline="0" dirty="0" smtClean="0"/>
              <a:t>distinct </a:t>
            </a:r>
            <a:r>
              <a:rPr lang="en-US" b="1" baseline="0" dirty="0" smtClean="0"/>
              <a:t>Persons</a:t>
            </a:r>
            <a:r>
              <a:rPr lang="en-US" baseline="0" dirty="0" smtClean="0"/>
              <a:t>. Many times, people try to show that this is also true in a physical sense with us. I am both father and husband, yet one person. True, but if you want to talk about husband—another person—the wife. Father—but my children are different people!</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Concluding Thoughts</a:t>
            </a:r>
            <a:r>
              <a:rPr lang="en-US" b="0" u="none" dirty="0" smtClean="0"/>
              <a:t>…Summary </a:t>
            </a:r>
            <a:r>
              <a:rPr lang="en-US" b="0" u="none" smtClean="0"/>
              <a:t>and Invitation…</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30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Cannot Separate Father</a:t>
            </a:r>
            <a:r>
              <a:rPr lang="en-US" b="1" u="sng" baseline="0" dirty="0" smtClean="0"/>
              <a:t>/Son</a:t>
            </a:r>
            <a:r>
              <a:rPr lang="en-US" baseline="0" dirty="0" smtClean="0"/>
              <a:t>! </a:t>
            </a:r>
          </a:p>
          <a:p>
            <a:pPr>
              <a:spcBef>
                <a:spcPts val="600"/>
              </a:spcBef>
            </a:pPr>
            <a:r>
              <a:rPr lang="en-US" baseline="0" dirty="0" smtClean="0"/>
              <a:t>(1) If one doesn’t believe in the Son, God’s wrath is upon him. (</a:t>
            </a:r>
            <a:r>
              <a:rPr lang="en-US" b="1" baseline="0" dirty="0" smtClean="0"/>
              <a:t>Jno.3:36</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Cannot Separate the Father</a:t>
            </a:r>
            <a:r>
              <a:rPr lang="en-US" b="1" u="sng" baseline="0" dirty="0" smtClean="0"/>
              <a:t>/Son</a:t>
            </a:r>
            <a:r>
              <a:rPr lang="en-US" baseline="0" dirty="0" smtClean="0"/>
              <a:t>! (1) Those who do not believe in the Son will die in their sins. (</a:t>
            </a:r>
            <a:r>
              <a:rPr lang="en-US" b="1" baseline="0" dirty="0" smtClean="0"/>
              <a:t>Jno.8:24</a:t>
            </a:r>
            <a:r>
              <a:rPr lang="en-US" baseline="0" dirty="0" smtClean="0"/>
              <a:t>) In the previous verses, beginning in 21, Jesus told them He was going back to the Father. Why? He was from above—not from the world!</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Cannot Separate the Father</a:t>
            </a:r>
            <a:r>
              <a:rPr lang="en-US" b="1" u="sng" baseline="0" dirty="0" smtClean="0"/>
              <a:t>/Son</a:t>
            </a:r>
            <a:r>
              <a:rPr lang="en-US" baseline="0" dirty="0" smtClean="0"/>
              <a:t>! </a:t>
            </a:r>
          </a:p>
          <a:p>
            <a:r>
              <a:rPr lang="en-US" baseline="0" dirty="0" smtClean="0"/>
              <a:t>(1) We must believe in the Son; He is our only access to the father. (</a:t>
            </a:r>
            <a:r>
              <a:rPr lang="en-US" b="1" baseline="0" dirty="0" smtClean="0"/>
              <a:t>Jno.14:6</a:t>
            </a:r>
            <a:r>
              <a:rPr lang="en-US" baseline="0" dirty="0" smtClean="0"/>
              <a:t>) Where does this place the Jews? What about the Muslims? Truth is, any person who is part of a religion that does not accept the Deity of Christ—can have no relationship with the Father.</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Cannot Separate the Father</a:t>
            </a:r>
            <a:r>
              <a:rPr lang="en-US" b="1" u="sng" baseline="0" dirty="0" smtClean="0"/>
              <a:t>/Son</a:t>
            </a:r>
            <a:r>
              <a:rPr lang="en-US" baseline="0" dirty="0" smtClean="0"/>
              <a:t>! </a:t>
            </a:r>
          </a:p>
          <a:p>
            <a:r>
              <a:rPr lang="en-US" baseline="0" dirty="0" smtClean="0"/>
              <a:t>(1) Only one name ever given to secure man’s salvation—that given by the Father to His Son. (</a:t>
            </a:r>
            <a:r>
              <a:rPr lang="en-US" b="1" baseline="0" dirty="0" smtClean="0"/>
              <a:t>Acts 4:12</a:t>
            </a:r>
            <a:r>
              <a:rPr lang="en-US" baseline="0" dirty="0" smtClean="0"/>
              <a:t>) Jesus must be in the equation or there can be no salvation. Is this COC teaching, or doctrine? No, it’s God’s word.</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What About This Passage?</a:t>
            </a:r>
            <a:r>
              <a:rPr lang="en-US" b="0" u="none" baseline="0" dirty="0" smtClean="0"/>
              <a:t>  </a:t>
            </a:r>
          </a:p>
          <a:p>
            <a:r>
              <a:rPr lang="en-US" b="0" u="none" baseline="0" dirty="0" smtClean="0"/>
              <a:t>Some think they have found, in </a:t>
            </a:r>
            <a:r>
              <a:rPr lang="en-US" b="1" u="none" baseline="0" dirty="0" smtClean="0"/>
              <a:t>Jno.14:28,</a:t>
            </a:r>
            <a:r>
              <a:rPr lang="en-US" b="0" u="none" baseline="0" dirty="0" smtClean="0"/>
              <a:t> a </a:t>
            </a:r>
            <a:r>
              <a:rPr lang="en-US" b="0" i="1" u="none" baseline="0" dirty="0" smtClean="0"/>
              <a:t>hole</a:t>
            </a:r>
            <a:r>
              <a:rPr lang="en-US" b="0" u="none" baseline="0" dirty="0" smtClean="0"/>
              <a:t> in the </a:t>
            </a:r>
            <a:r>
              <a:rPr lang="en-US" b="0" i="1" u="none" baseline="0" dirty="0" smtClean="0"/>
              <a:t>equal</a:t>
            </a:r>
            <a:r>
              <a:rPr lang="en-US" b="0" u="none" baseline="0" dirty="0" smtClean="0"/>
              <a:t> argument concerning the Father and Son. Have they? How can this passage be reconciled?</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Can We Understand</a:t>
            </a:r>
            <a:r>
              <a:rPr lang="en-US" b="1" u="none" dirty="0" smtClean="0"/>
              <a:t>… </a:t>
            </a:r>
          </a:p>
          <a:p>
            <a:pPr marL="228600" indent="-228600">
              <a:spcBef>
                <a:spcPts val="600"/>
              </a:spcBef>
              <a:buFont typeface="Arial" pitchFamily="34" charset="0"/>
              <a:buChar char="•"/>
            </a:pPr>
            <a:r>
              <a:rPr lang="en-US" b="1" i="1" u="none" cap="small" baseline="0" dirty="0" smtClean="0"/>
              <a:t>The President and I are one? </a:t>
            </a:r>
          </a:p>
          <a:p>
            <a:pPr marL="228600" indent="-228600">
              <a:spcBef>
                <a:spcPts val="600"/>
              </a:spcBef>
              <a:buFont typeface="Arial" pitchFamily="34" charset="0"/>
              <a:buChar char="•"/>
            </a:pPr>
            <a:r>
              <a:rPr lang="en-US" b="0" u="none" baseline="0" dirty="0" smtClean="0"/>
              <a:t>Is this a correct statement? (</a:t>
            </a:r>
            <a:r>
              <a:rPr lang="en-US" b="1" u="none" baseline="0" dirty="0" smtClean="0"/>
              <a:t>Acts 17:26</a:t>
            </a:r>
            <a:r>
              <a:rPr lang="en-US" b="0" u="none" baseline="0" dirty="0" smtClean="0"/>
              <a:t>) Yes, we all come from the same blood—there’s one bloodline for all mankind.</a:t>
            </a:r>
            <a:endParaRPr lang="en-US" dirty="0"/>
          </a:p>
        </p:txBody>
      </p:sp>
      <p:sp>
        <p:nvSpPr>
          <p:cNvPr id="4" name="Slide Number Placeholder 3"/>
          <p:cNvSpPr>
            <a:spLocks noGrp="1"/>
          </p:cNvSpPr>
          <p:nvPr>
            <p:ph type="sldNum" sz="quarter" idx="10"/>
          </p:nvPr>
        </p:nvSpPr>
        <p:spPr/>
        <p:txBody>
          <a:bodyPr/>
          <a:lstStyle/>
          <a:p>
            <a:fld id="{CCFE1683-587B-4184-9D06-5FEB8E01449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D4B805-2D3D-4AF7-A0F2-397430767C64}" type="datetimeFigureOut">
              <a:rPr lang="en-US" smtClean="0"/>
              <a:pPr/>
              <a:t>1/13/2010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8B8216-A5D8-4CC9-8F63-46C75E4FED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D4B805-2D3D-4AF7-A0F2-397430767C64}" type="datetimeFigureOut">
              <a:rPr lang="en-US" smtClean="0"/>
              <a:pPr/>
              <a:t>1/13/2010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8B8216-A5D8-4CC9-8F63-46C75E4FEDB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D4B805-2D3D-4AF7-A0F2-397430767C64}" type="datetimeFigureOut">
              <a:rPr lang="en-US" smtClean="0"/>
              <a:pPr/>
              <a:t>1/13/2010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8B8216-A5D8-4CC9-8F63-46C75E4FEDB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D4B805-2D3D-4AF7-A0F2-397430767C64}" type="datetimeFigureOut">
              <a:rPr lang="en-US" smtClean="0"/>
              <a:pPr/>
              <a:t>1/13/2010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8B8216-A5D8-4CC9-8F63-46C75E4FEDB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D4B805-2D3D-4AF7-A0F2-397430767C64}" type="datetimeFigureOut">
              <a:rPr lang="en-US" smtClean="0"/>
              <a:pPr/>
              <a:t>1/13/2010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8B8216-A5D8-4CC9-8F63-46C75E4FEDB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D4B805-2D3D-4AF7-A0F2-397430767C64}" type="datetimeFigureOut">
              <a:rPr lang="en-US" smtClean="0"/>
              <a:pPr/>
              <a:t>1/13/2010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8B8216-A5D8-4CC9-8F63-46C75E4FEDB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D4B805-2D3D-4AF7-A0F2-397430767C64}" type="datetimeFigureOut">
              <a:rPr lang="en-US" smtClean="0"/>
              <a:pPr/>
              <a:t>1/13/2010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48B8216-A5D8-4CC9-8F63-46C75E4FEDB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D4B805-2D3D-4AF7-A0F2-397430767C64}" type="datetimeFigureOut">
              <a:rPr lang="en-US" smtClean="0"/>
              <a:pPr/>
              <a:t>1/13/2010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48B8216-A5D8-4CC9-8F63-46C75E4FEDB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D4B805-2D3D-4AF7-A0F2-397430767C64}" type="datetimeFigureOut">
              <a:rPr lang="en-US" smtClean="0"/>
              <a:pPr/>
              <a:t>1/13/2010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48B8216-A5D8-4CC9-8F63-46C75E4FEDB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D4B805-2D3D-4AF7-A0F2-397430767C64}" type="datetimeFigureOut">
              <a:rPr lang="en-US" smtClean="0"/>
              <a:pPr/>
              <a:t>1/13/2010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8B8216-A5D8-4CC9-8F63-46C75E4FEDB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D4B805-2D3D-4AF7-A0F2-397430767C64}" type="datetimeFigureOut">
              <a:rPr lang="en-US" smtClean="0"/>
              <a:pPr/>
              <a:t>1/13/2010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8B8216-A5D8-4CC9-8F63-46C75E4FEDB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4B805-2D3D-4AF7-A0F2-397430767C64}" type="datetimeFigureOut">
              <a:rPr lang="en-US" smtClean="0"/>
              <a:pPr/>
              <a:t>1/13/2010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8B8216-A5D8-4CC9-8F63-46C75E4FEDB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noAutofit/>
          </a:bodyPr>
          <a:lstStyle/>
          <a:p>
            <a:r>
              <a:rPr lang="en-US" b="1" dirty="0" smtClean="0">
                <a:solidFill>
                  <a:srgbClr val="FFFF99"/>
                </a:solidFill>
                <a:latin typeface="Arial" pitchFamily="34" charset="0"/>
                <a:cs typeface="Arial" pitchFamily="34" charset="0"/>
              </a:rPr>
              <a:t>I and My Father </a:t>
            </a:r>
            <a:br>
              <a:rPr lang="en-US" b="1" dirty="0" smtClean="0">
                <a:solidFill>
                  <a:srgbClr val="FFFF99"/>
                </a:solidFill>
                <a:latin typeface="Arial" pitchFamily="34" charset="0"/>
                <a:cs typeface="Arial" pitchFamily="34" charset="0"/>
              </a:rPr>
            </a:br>
            <a:r>
              <a:rPr lang="en-US" b="1" dirty="0" smtClean="0">
                <a:solidFill>
                  <a:srgbClr val="FFFF99"/>
                </a:solidFill>
                <a:latin typeface="Arial" pitchFamily="34" charset="0"/>
                <a:cs typeface="Arial" pitchFamily="34" charset="0"/>
              </a:rPr>
              <a:t>Are One</a:t>
            </a:r>
            <a:endParaRPr lang="en-US" b="1" dirty="0">
              <a:solidFill>
                <a:srgbClr val="FFFF99"/>
              </a:solidFill>
              <a:latin typeface="Arial" pitchFamily="34" charset="0"/>
              <a:cs typeface="Arial" pitchFamily="34" charset="0"/>
            </a:endParaRPr>
          </a:p>
        </p:txBody>
      </p:sp>
      <p:sp>
        <p:nvSpPr>
          <p:cNvPr id="3" name="Subtitle 2"/>
          <p:cNvSpPr>
            <a:spLocks noGrp="1"/>
          </p:cNvSpPr>
          <p:nvPr>
            <p:ph type="subTitle" idx="1"/>
          </p:nvPr>
        </p:nvSpPr>
        <p:spPr>
          <a:xfrm>
            <a:off x="1066800" y="4648200"/>
            <a:ext cx="7086600" cy="1752600"/>
          </a:xfrm>
        </p:spPr>
        <p:txBody>
          <a:bodyPr>
            <a:normAutofit/>
          </a:bodyPr>
          <a:lstStyle/>
          <a:p>
            <a:r>
              <a:rPr lang="en-US" sz="4000" b="1" i="1" dirty="0" smtClean="0">
                <a:solidFill>
                  <a:srgbClr val="FFC000"/>
                </a:solidFill>
                <a:latin typeface="Arial" pitchFamily="34" charset="0"/>
                <a:cs typeface="Arial" pitchFamily="34" charset="0"/>
              </a:rPr>
              <a:t>“I and My Father are One.” {John 10:30}</a:t>
            </a:r>
            <a:endParaRPr lang="en-US" sz="4000" b="1" i="1" dirty="0">
              <a:solidFill>
                <a:srgbClr val="FFC000"/>
              </a:solidFill>
              <a:latin typeface="Arial" pitchFamily="34" charset="0"/>
              <a:cs typeface="Arial" pitchFamily="34" charset="0"/>
            </a:endParaRPr>
          </a:p>
        </p:txBody>
      </p:sp>
      <p:pic>
        <p:nvPicPr>
          <p:cNvPr id="1026" name="Picture 2" descr="C:\Users\Keith Greer\AppData\Local\Microsoft\Windows\Temporary Internet Files\Content.IE5\3OJCOVYS\MCj04347260000[1].png"/>
          <p:cNvPicPr>
            <a:picLocks noChangeAspect="1" noChangeArrowheads="1"/>
          </p:cNvPicPr>
          <p:nvPr/>
        </p:nvPicPr>
        <p:blipFill>
          <a:blip r:embed="rId3"/>
          <a:srcRect/>
          <a:stretch>
            <a:fillRect/>
          </a:stretch>
        </p:blipFill>
        <p:spPr bwMode="auto">
          <a:xfrm>
            <a:off x="3429143" y="2286143"/>
            <a:ext cx="2285714" cy="228571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525963"/>
          </a:xfrm>
          <a:solidFill>
            <a:srgbClr val="FFFFFF">
              <a:alpha val="69804"/>
            </a:srgbClr>
          </a:solidFill>
          <a:ln>
            <a:solidFill>
              <a:srgbClr val="0000CC"/>
            </a:solidFill>
          </a:ln>
        </p:spPr>
        <p:txBody>
          <a:bodyPr/>
          <a:lstStyle/>
          <a:p>
            <a:pPr>
              <a:spcBef>
                <a:spcPts val="1200"/>
              </a:spcBef>
            </a:pPr>
            <a:r>
              <a:rPr lang="en-US" b="1" u="sng" dirty="0" smtClean="0">
                <a:solidFill>
                  <a:srgbClr val="0000CC"/>
                </a:solidFill>
                <a:latin typeface="Arial" pitchFamily="34" charset="0"/>
                <a:cs typeface="Arial" pitchFamily="34" charset="0"/>
              </a:rPr>
              <a:t>The president and I are equal</a:t>
            </a:r>
            <a:r>
              <a:rPr lang="en-US" b="1" dirty="0" smtClean="0">
                <a:solidFill>
                  <a:srgbClr val="0000CC"/>
                </a:solidFill>
                <a:latin typeface="Arial" pitchFamily="34" charset="0"/>
                <a:cs typeface="Arial" pitchFamily="34" charset="0"/>
              </a:rPr>
              <a:t>.</a:t>
            </a:r>
            <a:endParaRPr lang="en-US" dirty="0" smtClean="0">
              <a:solidFill>
                <a:srgbClr val="0000CC"/>
              </a:solidFill>
              <a:latin typeface="Arial" pitchFamily="34" charset="0"/>
              <a:cs typeface="Arial" pitchFamily="34" charset="0"/>
            </a:endParaRPr>
          </a:p>
          <a:p>
            <a:pPr>
              <a:spcBef>
                <a:spcPts val="1200"/>
              </a:spcBef>
            </a:pPr>
            <a:r>
              <a:rPr lang="en-US" b="1" dirty="0" smtClean="0">
                <a:solidFill>
                  <a:srgbClr val="0000CC"/>
                </a:solidFill>
                <a:latin typeface="Arial" pitchFamily="34" charset="0"/>
                <a:cs typeface="Arial" pitchFamily="34" charset="0"/>
              </a:rPr>
              <a:t>Is this statement correct?</a:t>
            </a:r>
          </a:p>
          <a:p>
            <a:pPr lvl="1">
              <a:spcBef>
                <a:spcPts val="1200"/>
              </a:spcBef>
            </a:pPr>
            <a:r>
              <a:rPr lang="en-US" b="1" i="1" dirty="0" smtClean="0">
                <a:solidFill>
                  <a:schemeClr val="tx2">
                    <a:lumMod val="50000"/>
                  </a:schemeClr>
                </a:solidFill>
                <a:latin typeface="Arial" pitchFamily="34" charset="0"/>
                <a:cs typeface="Arial" pitchFamily="34" charset="0"/>
              </a:rPr>
              <a:t>“And if you call on the Father, who without partiality </a:t>
            </a:r>
            <a:r>
              <a:rPr lang="en-US" b="1" i="1" u="sng" dirty="0" smtClean="0">
                <a:solidFill>
                  <a:schemeClr val="tx2">
                    <a:lumMod val="50000"/>
                  </a:schemeClr>
                </a:solidFill>
                <a:latin typeface="Arial" pitchFamily="34" charset="0"/>
                <a:cs typeface="Arial" pitchFamily="34" charset="0"/>
              </a:rPr>
              <a:t>judges</a:t>
            </a:r>
            <a:r>
              <a:rPr lang="en-US" b="1" i="1" dirty="0" smtClean="0">
                <a:solidFill>
                  <a:schemeClr val="tx2">
                    <a:lumMod val="50000"/>
                  </a:schemeClr>
                </a:solidFill>
                <a:latin typeface="Arial" pitchFamily="34" charset="0"/>
                <a:cs typeface="Arial" pitchFamily="34" charset="0"/>
              </a:rPr>
              <a:t> according to each one's work, conduct yourselves throughout the time of your stay here in fear.” </a:t>
            </a:r>
            <a:br>
              <a:rPr lang="en-US" b="1" i="1" dirty="0" smtClean="0">
                <a:solidFill>
                  <a:schemeClr val="tx2">
                    <a:lumMod val="50000"/>
                  </a:schemeClr>
                </a:solidFill>
                <a:latin typeface="Arial" pitchFamily="34" charset="0"/>
                <a:cs typeface="Arial" pitchFamily="34" charset="0"/>
              </a:rPr>
            </a:br>
            <a:r>
              <a:rPr lang="en-US" b="1" i="1" dirty="0" smtClean="0">
                <a:solidFill>
                  <a:schemeClr val="tx2">
                    <a:lumMod val="50000"/>
                  </a:schemeClr>
                </a:solidFill>
                <a:latin typeface="Arial" pitchFamily="34" charset="0"/>
                <a:cs typeface="Arial" pitchFamily="34" charset="0"/>
              </a:rPr>
              <a:t>{1 Peter 1:17}</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Can We Understand</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525963"/>
          </a:xfrm>
          <a:solidFill>
            <a:srgbClr val="FFFFFF">
              <a:alpha val="69804"/>
            </a:srgbClr>
          </a:solidFill>
          <a:ln>
            <a:solidFill>
              <a:srgbClr val="0000CC"/>
            </a:solidFill>
          </a:ln>
        </p:spPr>
        <p:txBody>
          <a:bodyPr/>
          <a:lstStyle/>
          <a:p>
            <a:pPr>
              <a:spcBef>
                <a:spcPts val="1200"/>
              </a:spcBef>
            </a:pPr>
            <a:r>
              <a:rPr lang="en-US" b="1" u="sng" dirty="0" smtClean="0">
                <a:solidFill>
                  <a:srgbClr val="0000CC"/>
                </a:solidFill>
                <a:latin typeface="Arial" pitchFamily="34" charset="0"/>
                <a:cs typeface="Arial" pitchFamily="34" charset="0"/>
              </a:rPr>
              <a:t>Husband and wife are one</a:t>
            </a:r>
            <a:r>
              <a:rPr lang="en-US" b="1" dirty="0" smtClean="0">
                <a:solidFill>
                  <a:srgbClr val="0000CC"/>
                </a:solidFill>
                <a:latin typeface="Arial" pitchFamily="34" charset="0"/>
                <a:cs typeface="Arial" pitchFamily="34" charset="0"/>
              </a:rPr>
              <a:t>.</a:t>
            </a:r>
            <a:endParaRPr lang="en-US" dirty="0" smtClean="0">
              <a:solidFill>
                <a:srgbClr val="0000CC"/>
              </a:solidFill>
              <a:latin typeface="Arial" pitchFamily="34" charset="0"/>
              <a:cs typeface="Arial" pitchFamily="34" charset="0"/>
            </a:endParaRPr>
          </a:p>
          <a:p>
            <a:pPr>
              <a:spcBef>
                <a:spcPts val="1200"/>
              </a:spcBef>
            </a:pPr>
            <a:r>
              <a:rPr lang="en-US" b="1" dirty="0" smtClean="0">
                <a:solidFill>
                  <a:srgbClr val="0000CC"/>
                </a:solidFill>
                <a:latin typeface="Arial" pitchFamily="34" charset="0"/>
                <a:cs typeface="Arial" pitchFamily="34" charset="0"/>
              </a:rPr>
              <a:t>Is this statement correct?</a:t>
            </a:r>
          </a:p>
          <a:p>
            <a:pPr lvl="1">
              <a:spcBef>
                <a:spcPts val="1200"/>
              </a:spcBef>
            </a:pPr>
            <a:r>
              <a:rPr lang="en-US" b="1" i="1" dirty="0" smtClean="0">
                <a:solidFill>
                  <a:schemeClr val="tx2">
                    <a:lumMod val="50000"/>
                  </a:schemeClr>
                </a:solidFill>
                <a:latin typeface="Arial" pitchFamily="34" charset="0"/>
                <a:cs typeface="Arial" pitchFamily="34" charset="0"/>
              </a:rPr>
              <a:t>“So then, they are no longer two but</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one flesh</a:t>
            </a:r>
            <a:r>
              <a:rPr lang="en-US" b="1" i="1" dirty="0" smtClean="0">
                <a:solidFill>
                  <a:srgbClr val="0000CC"/>
                </a:solidFill>
                <a:latin typeface="Arial" pitchFamily="34" charset="0"/>
                <a:cs typeface="Arial" pitchFamily="34" charset="0"/>
              </a:rPr>
              <a:t>.</a:t>
            </a:r>
            <a:r>
              <a:rPr lang="en-US" b="1" i="1" dirty="0" smtClean="0">
                <a:solidFill>
                  <a:srgbClr val="FFFF00"/>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Therefore what God has joined together, let not man separate</a:t>
            </a:r>
            <a:r>
              <a:rPr lang="en-US" b="1" i="1" dirty="0" smtClean="0">
                <a:solidFill>
                  <a:schemeClr val="tx2">
                    <a:lumMod val="50000"/>
                  </a:schemeClr>
                </a:solidFill>
                <a:latin typeface="Arial" pitchFamily="34" charset="0"/>
                <a:cs typeface="Arial" pitchFamily="34" charset="0"/>
              </a:rPr>
              <a:t>.”</a:t>
            </a:r>
            <a:br>
              <a:rPr lang="en-US" b="1" i="1" dirty="0" smtClean="0">
                <a:solidFill>
                  <a:schemeClr val="tx2">
                    <a:lumMod val="50000"/>
                  </a:schemeClr>
                </a:solidFill>
                <a:latin typeface="Arial" pitchFamily="34" charset="0"/>
                <a:cs typeface="Arial" pitchFamily="34" charset="0"/>
              </a:rPr>
            </a:br>
            <a:r>
              <a:rPr lang="en-US" b="1" i="1" dirty="0" smtClean="0">
                <a:solidFill>
                  <a:schemeClr val="tx2">
                    <a:lumMod val="50000"/>
                  </a:schemeClr>
                </a:solidFill>
                <a:latin typeface="Arial" pitchFamily="34" charset="0"/>
                <a:cs typeface="Arial" pitchFamily="34" charset="0"/>
              </a:rPr>
              <a:t>{</a:t>
            </a:r>
            <a:r>
              <a:rPr lang="en-US" b="1" i="1" dirty="0" smtClean="0">
                <a:solidFill>
                  <a:schemeClr val="tx2">
                    <a:lumMod val="50000"/>
                  </a:schemeClr>
                </a:solidFill>
                <a:latin typeface="Arial" pitchFamily="34" charset="0"/>
                <a:cs typeface="Arial" pitchFamily="34" charset="0"/>
              </a:rPr>
              <a:t>Matthew 19:6}</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Can We Understand</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525963"/>
          </a:xfrm>
          <a:solidFill>
            <a:srgbClr val="FFFFFF">
              <a:alpha val="69804"/>
            </a:srgbClr>
          </a:solidFill>
          <a:ln>
            <a:solidFill>
              <a:srgbClr val="0000CC"/>
            </a:solidFill>
          </a:ln>
        </p:spPr>
        <p:txBody>
          <a:bodyPr/>
          <a:lstStyle/>
          <a:p>
            <a:pPr>
              <a:spcBef>
                <a:spcPts val="1200"/>
              </a:spcBef>
            </a:pPr>
            <a:r>
              <a:rPr lang="en-US" b="1" u="sng" dirty="0" smtClean="0">
                <a:solidFill>
                  <a:srgbClr val="0000CC"/>
                </a:solidFill>
                <a:latin typeface="Arial" pitchFamily="34" charset="0"/>
                <a:cs typeface="Arial" pitchFamily="34" charset="0"/>
              </a:rPr>
              <a:t>Husband and wife are equal</a:t>
            </a:r>
            <a:r>
              <a:rPr lang="en-US" b="1" dirty="0" smtClean="0">
                <a:solidFill>
                  <a:srgbClr val="0000CC"/>
                </a:solidFill>
                <a:latin typeface="Arial" pitchFamily="34" charset="0"/>
                <a:cs typeface="Arial" pitchFamily="34" charset="0"/>
              </a:rPr>
              <a:t>.</a:t>
            </a:r>
            <a:endParaRPr lang="en-US" dirty="0" smtClean="0">
              <a:solidFill>
                <a:srgbClr val="0000CC"/>
              </a:solidFill>
              <a:latin typeface="Arial" pitchFamily="34" charset="0"/>
              <a:cs typeface="Arial" pitchFamily="34" charset="0"/>
            </a:endParaRPr>
          </a:p>
          <a:p>
            <a:pPr>
              <a:spcBef>
                <a:spcPts val="1200"/>
              </a:spcBef>
            </a:pPr>
            <a:r>
              <a:rPr lang="en-US" b="1" dirty="0" smtClean="0">
                <a:solidFill>
                  <a:srgbClr val="0000CC"/>
                </a:solidFill>
                <a:latin typeface="Arial" pitchFamily="34" charset="0"/>
                <a:cs typeface="Arial" pitchFamily="34" charset="0"/>
              </a:rPr>
              <a:t>Is this statement correct?</a:t>
            </a:r>
            <a:endParaRPr lang="en-US" dirty="0" smtClean="0">
              <a:solidFill>
                <a:srgbClr val="FFC000"/>
              </a:solidFill>
              <a:latin typeface="Arial" pitchFamily="34" charset="0"/>
              <a:cs typeface="Arial" pitchFamily="34" charset="0"/>
            </a:endParaRPr>
          </a:p>
          <a:p>
            <a:pPr lvl="1">
              <a:spcBef>
                <a:spcPts val="1200"/>
              </a:spcBef>
            </a:pPr>
            <a:r>
              <a:rPr lang="en-US" b="1" i="1" dirty="0" smtClean="0">
                <a:solidFill>
                  <a:schemeClr val="tx2">
                    <a:lumMod val="50000"/>
                  </a:schemeClr>
                </a:solidFill>
                <a:latin typeface="Arial" pitchFamily="34" charset="0"/>
                <a:cs typeface="Arial" pitchFamily="34" charset="0"/>
              </a:rPr>
              <a:t>“There is neither Jew nor Greek, there is neither slave nor free, there is neither</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male nor female</a:t>
            </a:r>
            <a:r>
              <a:rPr lang="en-US" b="1" i="1" dirty="0" smtClean="0">
                <a:solidFill>
                  <a:srgbClr val="0000CC"/>
                </a:solidFill>
                <a:latin typeface="Arial" pitchFamily="34" charset="0"/>
                <a:cs typeface="Arial" pitchFamily="34" charset="0"/>
              </a:rPr>
              <a:t>;</a:t>
            </a:r>
            <a:r>
              <a:rPr lang="en-US" b="1" i="1" dirty="0" smtClean="0">
                <a:solidFill>
                  <a:srgbClr val="FFFF00"/>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for you are all one in Christ Jesus.” {Galatians 3:28}</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Can We Understand</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525963"/>
          </a:xfrm>
          <a:solidFill>
            <a:srgbClr val="FFFFFF">
              <a:alpha val="69804"/>
            </a:srgbClr>
          </a:solidFill>
        </p:spPr>
        <p:txBody>
          <a:bodyPr/>
          <a:lstStyle/>
          <a:p>
            <a:pPr>
              <a:spcBef>
                <a:spcPts val="1200"/>
              </a:spcBef>
            </a:pPr>
            <a:r>
              <a:rPr lang="en-US" b="1" u="sng" dirty="0" smtClean="0">
                <a:solidFill>
                  <a:srgbClr val="0000CC"/>
                </a:solidFill>
                <a:latin typeface="Arial" pitchFamily="34" charset="0"/>
                <a:cs typeface="Arial" pitchFamily="34" charset="0"/>
              </a:rPr>
              <a:t>The husband is head of the wife</a:t>
            </a:r>
            <a:r>
              <a:rPr lang="en-US" b="1" dirty="0" smtClean="0">
                <a:solidFill>
                  <a:srgbClr val="0000CC"/>
                </a:solidFill>
                <a:latin typeface="Arial" pitchFamily="34" charset="0"/>
                <a:cs typeface="Arial" pitchFamily="34" charset="0"/>
              </a:rPr>
              <a:t>.</a:t>
            </a:r>
            <a:endParaRPr lang="en-US" dirty="0" smtClean="0">
              <a:solidFill>
                <a:srgbClr val="0000CC"/>
              </a:solidFill>
              <a:latin typeface="Arial" pitchFamily="34" charset="0"/>
              <a:cs typeface="Arial" pitchFamily="34" charset="0"/>
            </a:endParaRPr>
          </a:p>
          <a:p>
            <a:pPr>
              <a:spcBef>
                <a:spcPts val="1200"/>
              </a:spcBef>
            </a:pPr>
            <a:r>
              <a:rPr lang="en-US" b="1" dirty="0" smtClean="0">
                <a:solidFill>
                  <a:srgbClr val="0000CC"/>
                </a:solidFill>
                <a:latin typeface="Arial" pitchFamily="34" charset="0"/>
                <a:cs typeface="Arial" pitchFamily="34" charset="0"/>
              </a:rPr>
              <a:t>Is this statement correct?</a:t>
            </a:r>
            <a:endParaRPr lang="en-US" dirty="0" smtClean="0">
              <a:solidFill>
                <a:srgbClr val="0000CC"/>
              </a:solidFill>
              <a:latin typeface="Arial" pitchFamily="34" charset="0"/>
              <a:cs typeface="Arial" pitchFamily="34" charset="0"/>
            </a:endParaRPr>
          </a:p>
          <a:p>
            <a:pPr lvl="1">
              <a:spcBef>
                <a:spcPts val="1200"/>
              </a:spcBef>
            </a:pPr>
            <a:r>
              <a:rPr lang="en-US" b="1" i="1" dirty="0" smtClean="0">
                <a:solidFill>
                  <a:schemeClr val="tx2">
                    <a:lumMod val="50000"/>
                  </a:schemeClr>
                </a:solidFill>
                <a:latin typeface="Arial" pitchFamily="34" charset="0"/>
                <a:cs typeface="Arial" pitchFamily="34" charset="0"/>
              </a:rPr>
              <a:t>“For the husband is</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head of the wife</a:t>
            </a:r>
            <a:r>
              <a:rPr lang="en-US" b="1" i="1" dirty="0" smtClean="0">
                <a:solidFill>
                  <a:srgbClr val="0000CC"/>
                </a:solidFill>
                <a:latin typeface="Arial" pitchFamily="34" charset="0"/>
                <a:cs typeface="Arial" pitchFamily="34" charset="0"/>
              </a:rPr>
              <a:t>,</a:t>
            </a:r>
            <a:r>
              <a:rPr lang="en-US" b="1" i="1" dirty="0" smtClean="0">
                <a:solidFill>
                  <a:srgbClr val="FFFF00"/>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as also Christ is head of the church; and He is the Savior of the body.” </a:t>
            </a:r>
            <a:br>
              <a:rPr lang="en-US" b="1" i="1" dirty="0" smtClean="0">
                <a:solidFill>
                  <a:schemeClr val="tx2">
                    <a:lumMod val="50000"/>
                  </a:schemeClr>
                </a:solidFill>
                <a:latin typeface="Arial" pitchFamily="34" charset="0"/>
                <a:cs typeface="Arial" pitchFamily="34" charset="0"/>
              </a:rPr>
            </a:br>
            <a:r>
              <a:rPr lang="en-US" b="1" i="1" dirty="0" smtClean="0">
                <a:solidFill>
                  <a:schemeClr val="tx2">
                    <a:lumMod val="50000"/>
                  </a:schemeClr>
                </a:solidFill>
                <a:latin typeface="Arial" pitchFamily="34" charset="0"/>
                <a:cs typeface="Arial" pitchFamily="34" charset="0"/>
              </a:rPr>
              <a:t>{Ephesians 5:23}</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Can We Understand</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525963"/>
          </a:xfrm>
          <a:solidFill>
            <a:srgbClr val="FFFFFF">
              <a:alpha val="69804"/>
            </a:srgbClr>
          </a:solidFill>
          <a:ln>
            <a:solidFill>
              <a:srgbClr val="0000CC"/>
            </a:solidFill>
          </a:ln>
        </p:spPr>
        <p:txBody>
          <a:bodyPr/>
          <a:lstStyle/>
          <a:p>
            <a:pPr>
              <a:spcBef>
                <a:spcPts val="1200"/>
              </a:spcBef>
            </a:pPr>
            <a:r>
              <a:rPr lang="en-US" b="1" u="sng" dirty="0" smtClean="0">
                <a:solidFill>
                  <a:srgbClr val="0000CC"/>
                </a:solidFill>
                <a:latin typeface="Arial" pitchFamily="34" charset="0"/>
                <a:cs typeface="Arial" pitchFamily="34" charset="0"/>
              </a:rPr>
              <a:t>Paul and </a:t>
            </a:r>
            <a:r>
              <a:rPr lang="en-US" b="1" u="sng" dirty="0" err="1" smtClean="0">
                <a:solidFill>
                  <a:srgbClr val="0000CC"/>
                </a:solidFill>
                <a:latin typeface="Arial" pitchFamily="34" charset="0"/>
                <a:cs typeface="Arial" pitchFamily="34" charset="0"/>
              </a:rPr>
              <a:t>Apollos</a:t>
            </a:r>
            <a:r>
              <a:rPr lang="en-US" b="1" u="sng" dirty="0" smtClean="0">
                <a:solidFill>
                  <a:srgbClr val="0000CC"/>
                </a:solidFill>
                <a:latin typeface="Arial" pitchFamily="34" charset="0"/>
                <a:cs typeface="Arial" pitchFamily="34" charset="0"/>
              </a:rPr>
              <a:t> were one</a:t>
            </a:r>
            <a:r>
              <a:rPr lang="en-US" b="1" dirty="0" smtClean="0">
                <a:solidFill>
                  <a:srgbClr val="0000CC"/>
                </a:solidFill>
                <a:latin typeface="Arial" pitchFamily="34" charset="0"/>
                <a:cs typeface="Arial" pitchFamily="34" charset="0"/>
              </a:rPr>
              <a:t>.</a:t>
            </a:r>
            <a:endParaRPr lang="en-US" dirty="0" smtClean="0">
              <a:solidFill>
                <a:srgbClr val="0000CC"/>
              </a:solidFill>
              <a:latin typeface="Arial" pitchFamily="34" charset="0"/>
              <a:cs typeface="Arial" pitchFamily="34" charset="0"/>
            </a:endParaRPr>
          </a:p>
          <a:p>
            <a:pPr>
              <a:spcBef>
                <a:spcPts val="1200"/>
              </a:spcBef>
            </a:pPr>
            <a:r>
              <a:rPr lang="en-US" b="1" dirty="0" smtClean="0">
                <a:solidFill>
                  <a:srgbClr val="0000CC"/>
                </a:solidFill>
                <a:latin typeface="Arial" pitchFamily="34" charset="0"/>
                <a:cs typeface="Arial" pitchFamily="34" charset="0"/>
              </a:rPr>
              <a:t>Is this statement correct?</a:t>
            </a:r>
          </a:p>
          <a:p>
            <a:pPr lvl="1">
              <a:spcBef>
                <a:spcPts val="1200"/>
              </a:spcBef>
            </a:pPr>
            <a:r>
              <a:rPr lang="en-US" b="1" i="1" dirty="0" smtClean="0">
                <a:solidFill>
                  <a:schemeClr val="tx2">
                    <a:lumMod val="50000"/>
                  </a:schemeClr>
                </a:solidFill>
                <a:latin typeface="Arial" pitchFamily="34" charset="0"/>
                <a:cs typeface="Arial" pitchFamily="34" charset="0"/>
              </a:rPr>
              <a:t>“Now he who plants and he who waters </a:t>
            </a:r>
            <a:r>
              <a:rPr lang="en-US" b="1" i="1" u="sng" dirty="0" smtClean="0">
                <a:solidFill>
                  <a:srgbClr val="0000CC"/>
                </a:solidFill>
                <a:latin typeface="Arial" pitchFamily="34" charset="0"/>
                <a:cs typeface="Arial" pitchFamily="34" charset="0"/>
              </a:rPr>
              <a:t>are one</a:t>
            </a:r>
            <a:r>
              <a:rPr lang="en-US" b="1" i="1" dirty="0" smtClean="0">
                <a:solidFill>
                  <a:srgbClr val="0000CC"/>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and each one will receive his own reward according to his own labor</a:t>
            </a:r>
            <a:r>
              <a:rPr lang="en-US" b="1" i="1" dirty="0" smtClean="0">
                <a:solidFill>
                  <a:schemeClr val="tx2">
                    <a:lumMod val="50000"/>
                  </a:schemeClr>
                </a:solidFill>
                <a:latin typeface="Arial" pitchFamily="34" charset="0"/>
                <a:cs typeface="Arial" pitchFamily="34" charset="0"/>
              </a:rPr>
              <a:t>.”</a:t>
            </a:r>
            <a:br>
              <a:rPr lang="en-US" b="1" i="1" dirty="0" smtClean="0">
                <a:solidFill>
                  <a:schemeClr val="tx2">
                    <a:lumMod val="50000"/>
                  </a:schemeClr>
                </a:solidFill>
                <a:latin typeface="Arial" pitchFamily="34" charset="0"/>
                <a:cs typeface="Arial" pitchFamily="34" charset="0"/>
              </a:rPr>
            </a:br>
            <a:r>
              <a:rPr lang="en-US" b="1" i="1" dirty="0" smtClean="0">
                <a:solidFill>
                  <a:schemeClr val="tx2">
                    <a:lumMod val="50000"/>
                  </a:schemeClr>
                </a:solidFill>
                <a:latin typeface="Arial" pitchFamily="34" charset="0"/>
                <a:cs typeface="Arial" pitchFamily="34" charset="0"/>
              </a:rPr>
              <a:t>{</a:t>
            </a:r>
            <a:r>
              <a:rPr lang="en-US" b="1" i="1" dirty="0" smtClean="0">
                <a:solidFill>
                  <a:schemeClr val="tx2">
                    <a:lumMod val="50000"/>
                  </a:schemeClr>
                </a:solidFill>
                <a:latin typeface="Arial" pitchFamily="34" charset="0"/>
                <a:cs typeface="Arial" pitchFamily="34" charset="0"/>
              </a:rPr>
              <a:t>1 Corinthians 3:8}</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Can We Understand</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525963"/>
          </a:xfrm>
          <a:solidFill>
            <a:srgbClr val="FFFFFF">
              <a:alpha val="69804"/>
            </a:srgbClr>
          </a:solidFill>
          <a:ln>
            <a:solidFill>
              <a:srgbClr val="0000CC"/>
            </a:solidFill>
          </a:ln>
        </p:spPr>
        <p:txBody>
          <a:bodyPr/>
          <a:lstStyle/>
          <a:p>
            <a:pPr>
              <a:spcBef>
                <a:spcPts val="1200"/>
              </a:spcBef>
            </a:pPr>
            <a:r>
              <a:rPr lang="en-US" b="1" u="sng" dirty="0" smtClean="0">
                <a:solidFill>
                  <a:srgbClr val="0000CC"/>
                </a:solidFill>
                <a:latin typeface="Arial" pitchFamily="34" charset="0"/>
                <a:cs typeface="Arial" pitchFamily="34" charset="0"/>
              </a:rPr>
              <a:t>Paul and </a:t>
            </a:r>
            <a:r>
              <a:rPr lang="en-US" b="1" u="sng" dirty="0" err="1" smtClean="0">
                <a:solidFill>
                  <a:srgbClr val="0000CC"/>
                </a:solidFill>
                <a:latin typeface="Arial" pitchFamily="34" charset="0"/>
                <a:cs typeface="Arial" pitchFamily="34" charset="0"/>
              </a:rPr>
              <a:t>Apollos</a:t>
            </a:r>
            <a:r>
              <a:rPr lang="en-US" b="1" u="sng" dirty="0" smtClean="0">
                <a:solidFill>
                  <a:srgbClr val="0000CC"/>
                </a:solidFill>
                <a:latin typeface="Arial" pitchFamily="34" charset="0"/>
                <a:cs typeface="Arial" pitchFamily="34" charset="0"/>
              </a:rPr>
              <a:t> were equal</a:t>
            </a:r>
            <a:r>
              <a:rPr lang="en-US" b="1" dirty="0" smtClean="0">
                <a:solidFill>
                  <a:srgbClr val="0000CC"/>
                </a:solidFill>
                <a:latin typeface="Arial" pitchFamily="34" charset="0"/>
                <a:cs typeface="Arial" pitchFamily="34" charset="0"/>
              </a:rPr>
              <a:t>.</a:t>
            </a:r>
            <a:endParaRPr lang="en-US" dirty="0" smtClean="0">
              <a:solidFill>
                <a:srgbClr val="0000CC"/>
              </a:solidFill>
              <a:latin typeface="Arial" pitchFamily="34" charset="0"/>
              <a:cs typeface="Arial" pitchFamily="34" charset="0"/>
            </a:endParaRPr>
          </a:p>
          <a:p>
            <a:pPr>
              <a:spcBef>
                <a:spcPts val="1200"/>
              </a:spcBef>
            </a:pPr>
            <a:r>
              <a:rPr lang="en-US" b="1" dirty="0" smtClean="0">
                <a:solidFill>
                  <a:srgbClr val="0000CC"/>
                </a:solidFill>
                <a:latin typeface="Arial" pitchFamily="34" charset="0"/>
                <a:cs typeface="Arial" pitchFamily="34" charset="0"/>
              </a:rPr>
              <a:t>Is this statement correct?</a:t>
            </a:r>
          </a:p>
          <a:p>
            <a:pPr lvl="1">
              <a:spcBef>
                <a:spcPts val="1200"/>
              </a:spcBef>
            </a:pPr>
            <a:r>
              <a:rPr lang="en-US" b="1" i="1" dirty="0" smtClean="0">
                <a:solidFill>
                  <a:schemeClr val="tx2">
                    <a:lumMod val="50000"/>
                  </a:schemeClr>
                </a:solidFill>
                <a:latin typeface="Arial" pitchFamily="34" charset="0"/>
                <a:cs typeface="Arial" pitchFamily="34" charset="0"/>
              </a:rPr>
              <a:t>“There is neither Jew nor Greek, there is neither slave nor free, there is neither male nor female; for you are</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all one</a:t>
            </a:r>
            <a:r>
              <a:rPr lang="en-US" b="1" i="1" dirty="0" smtClean="0">
                <a:solidFill>
                  <a:srgbClr val="0000CC"/>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in Christ Jesus.” {Galatians 3:28}</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Can We Understand</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525963"/>
          </a:xfrm>
          <a:solidFill>
            <a:srgbClr val="FFFFFF">
              <a:alpha val="69804"/>
            </a:srgbClr>
          </a:solidFill>
          <a:ln>
            <a:solidFill>
              <a:srgbClr val="0000CC"/>
            </a:solidFill>
          </a:ln>
        </p:spPr>
        <p:txBody>
          <a:bodyPr/>
          <a:lstStyle/>
          <a:p>
            <a:pPr>
              <a:spcBef>
                <a:spcPts val="1200"/>
              </a:spcBef>
            </a:pPr>
            <a:r>
              <a:rPr lang="en-US" b="1" u="sng" dirty="0" smtClean="0">
                <a:solidFill>
                  <a:srgbClr val="0000CC"/>
                </a:solidFill>
                <a:latin typeface="Arial" pitchFamily="34" charset="0"/>
                <a:cs typeface="Arial" pitchFamily="34" charset="0"/>
              </a:rPr>
              <a:t>Paul was greater than </a:t>
            </a:r>
            <a:r>
              <a:rPr lang="en-US" b="1" u="sng" dirty="0" err="1" smtClean="0">
                <a:solidFill>
                  <a:srgbClr val="0000CC"/>
                </a:solidFill>
                <a:latin typeface="Arial" pitchFamily="34" charset="0"/>
                <a:cs typeface="Arial" pitchFamily="34" charset="0"/>
              </a:rPr>
              <a:t>Apollos</a:t>
            </a:r>
            <a:r>
              <a:rPr lang="en-US" b="1" dirty="0" smtClean="0">
                <a:solidFill>
                  <a:srgbClr val="0000CC"/>
                </a:solidFill>
                <a:latin typeface="Arial" pitchFamily="34" charset="0"/>
                <a:cs typeface="Arial" pitchFamily="34" charset="0"/>
              </a:rPr>
              <a:t>.</a:t>
            </a:r>
            <a:endParaRPr lang="en-US" dirty="0" smtClean="0">
              <a:solidFill>
                <a:srgbClr val="0000CC"/>
              </a:solidFill>
              <a:latin typeface="Arial" pitchFamily="34" charset="0"/>
              <a:cs typeface="Arial" pitchFamily="34" charset="0"/>
            </a:endParaRPr>
          </a:p>
          <a:p>
            <a:pPr>
              <a:spcBef>
                <a:spcPts val="1200"/>
              </a:spcBef>
            </a:pPr>
            <a:r>
              <a:rPr lang="en-US" b="1" dirty="0" smtClean="0">
                <a:solidFill>
                  <a:srgbClr val="0000CC"/>
                </a:solidFill>
                <a:latin typeface="Arial" pitchFamily="34" charset="0"/>
                <a:cs typeface="Arial" pitchFamily="34" charset="0"/>
              </a:rPr>
              <a:t>Is this statement correct?</a:t>
            </a:r>
          </a:p>
          <a:p>
            <a:pPr lvl="1">
              <a:spcBef>
                <a:spcPts val="1200"/>
              </a:spcBef>
            </a:pPr>
            <a:r>
              <a:rPr lang="en-US" b="1" i="1" dirty="0" smtClean="0">
                <a:solidFill>
                  <a:schemeClr val="tx2">
                    <a:lumMod val="50000"/>
                  </a:schemeClr>
                </a:solidFill>
                <a:latin typeface="Arial" pitchFamily="34" charset="0"/>
                <a:cs typeface="Arial" pitchFamily="34" charset="0"/>
              </a:rPr>
              <a:t>“For I consider that I am not at all inferior to the most eminent</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apostles</a:t>
            </a:r>
            <a:r>
              <a:rPr lang="en-US" b="1" i="1" dirty="0" smtClean="0">
                <a:solidFill>
                  <a:srgbClr val="0000CC"/>
                </a:solidFill>
                <a:latin typeface="Arial" pitchFamily="34" charset="0"/>
                <a:cs typeface="Arial" pitchFamily="34" charset="0"/>
              </a:rPr>
              <a:t>.”</a:t>
            </a:r>
            <a:br>
              <a:rPr lang="en-US" b="1" i="1" dirty="0" smtClean="0">
                <a:solidFill>
                  <a:srgbClr val="0000CC"/>
                </a:solidFill>
                <a:latin typeface="Arial" pitchFamily="34" charset="0"/>
                <a:cs typeface="Arial" pitchFamily="34" charset="0"/>
              </a:rPr>
            </a:br>
            <a:r>
              <a:rPr lang="en-US" b="1" i="1" dirty="0" smtClean="0">
                <a:solidFill>
                  <a:schemeClr val="tx2">
                    <a:lumMod val="50000"/>
                  </a:schemeClr>
                </a:solidFill>
                <a:latin typeface="Arial" pitchFamily="34" charset="0"/>
                <a:cs typeface="Arial" pitchFamily="34" charset="0"/>
              </a:rPr>
              <a:t>{2 Corinthians 11:5</a:t>
            </a:r>
            <a:r>
              <a:rPr lang="en-US" b="1" i="1" dirty="0" smtClean="0">
                <a:solidFill>
                  <a:schemeClr val="tx2">
                    <a:lumMod val="50000"/>
                  </a:schemeClr>
                </a:solidFill>
                <a:latin typeface="Arial" pitchFamily="34" charset="0"/>
                <a:cs typeface="Arial" pitchFamily="34" charset="0"/>
              </a:rPr>
              <a:t>}</a:t>
            </a:r>
            <a:endParaRPr lang="en-US" b="1" i="1" dirty="0" smtClean="0">
              <a:solidFill>
                <a:schemeClr val="tx2">
                  <a:lumMod val="50000"/>
                </a:schemeClr>
              </a:solidFill>
              <a:latin typeface="Arial" pitchFamily="34" charset="0"/>
              <a:cs typeface="Arial" pitchFamily="34" charset="0"/>
            </a:endParaRPr>
          </a:p>
        </p:txBody>
      </p:sp>
      <p:sp>
        <p:nvSpPr>
          <p:cNvPr id="6"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Can We Understand</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Line of Authority</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
        <p:nvSpPr>
          <p:cNvPr id="3" name="Content Placeholder 2"/>
          <p:cNvSpPr>
            <a:spLocks noGrp="1"/>
          </p:cNvSpPr>
          <p:nvPr>
            <p:ph idx="1"/>
          </p:nvPr>
        </p:nvSpPr>
        <p:spPr>
          <a:xfrm>
            <a:off x="457200" y="1905000"/>
            <a:ext cx="8229600" cy="4525963"/>
          </a:xfrm>
          <a:solidFill>
            <a:srgbClr val="FFFFFF">
              <a:alpha val="69804"/>
            </a:srgbClr>
          </a:solidFill>
          <a:ln>
            <a:solidFill>
              <a:srgbClr val="0000CC"/>
            </a:solidFill>
          </a:ln>
        </p:spPr>
        <p:txBody>
          <a:bodyPr/>
          <a:lstStyle/>
          <a:p>
            <a:pPr>
              <a:spcBef>
                <a:spcPts val="1200"/>
              </a:spcBef>
            </a:pPr>
            <a:r>
              <a:rPr lang="en-US" b="1" dirty="0" smtClean="0">
                <a:solidFill>
                  <a:srgbClr val="0000CC"/>
                </a:solidFill>
                <a:latin typeface="Arial" pitchFamily="34" charset="0"/>
                <a:cs typeface="Arial" pitchFamily="34" charset="0"/>
              </a:rPr>
              <a:t>Even in the spiritual sense, there is a </a:t>
            </a:r>
            <a:r>
              <a:rPr lang="en-US" b="1" i="1" dirty="0" smtClean="0">
                <a:solidFill>
                  <a:srgbClr val="0000CC"/>
                </a:solidFill>
                <a:latin typeface="Arial" pitchFamily="34" charset="0"/>
                <a:cs typeface="Arial" pitchFamily="34" charset="0"/>
              </a:rPr>
              <a:t>line of authority.</a:t>
            </a:r>
          </a:p>
          <a:p>
            <a:pPr>
              <a:spcBef>
                <a:spcPts val="1200"/>
              </a:spcBef>
            </a:pPr>
            <a:r>
              <a:rPr lang="en-US" b="1" dirty="0" smtClean="0">
                <a:solidFill>
                  <a:srgbClr val="0000CC"/>
                </a:solidFill>
                <a:latin typeface="Arial" pitchFamily="34" charset="0"/>
                <a:cs typeface="Arial" pitchFamily="34" charset="0"/>
              </a:rPr>
              <a:t>Is this statement correct?</a:t>
            </a:r>
          </a:p>
          <a:p>
            <a:pPr lvl="1">
              <a:spcBef>
                <a:spcPts val="1200"/>
              </a:spcBef>
            </a:pPr>
            <a:r>
              <a:rPr lang="en-US" b="1" i="1" dirty="0" smtClean="0">
                <a:solidFill>
                  <a:schemeClr val="tx2">
                    <a:lumMod val="50000"/>
                  </a:schemeClr>
                </a:solidFill>
                <a:latin typeface="Arial" pitchFamily="34" charset="0"/>
                <a:cs typeface="Arial" pitchFamily="34" charset="0"/>
              </a:rPr>
              <a:t>“But I want you to know that the head of every man is Christ, the head of woman is man, and the head of Christ is God.” </a:t>
            </a:r>
            <a:br>
              <a:rPr lang="en-US" b="1" i="1" dirty="0" smtClean="0">
                <a:solidFill>
                  <a:schemeClr val="tx2">
                    <a:lumMod val="50000"/>
                  </a:schemeClr>
                </a:solidFill>
                <a:latin typeface="Arial" pitchFamily="34" charset="0"/>
                <a:cs typeface="Arial" pitchFamily="34" charset="0"/>
              </a:rPr>
            </a:br>
            <a:r>
              <a:rPr lang="en-US" b="1" i="1" dirty="0" smtClean="0">
                <a:solidFill>
                  <a:schemeClr val="tx2">
                    <a:lumMod val="50000"/>
                  </a:schemeClr>
                </a:solidFill>
                <a:latin typeface="Arial" pitchFamily="34" charset="0"/>
                <a:cs typeface="Arial" pitchFamily="34" charset="0"/>
              </a:rPr>
              <a:t>{1 Corinthians 11:3}</a:t>
            </a:r>
          </a:p>
          <a:p>
            <a:pPr lvl="1">
              <a:spcBef>
                <a:spcPts val="1200"/>
              </a:spcBef>
            </a:pPr>
            <a:endParaRPr lang="en-US" sz="2800"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Father and Son Equal in</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
        <p:nvSpPr>
          <p:cNvPr id="3" name="Content Placeholder 2"/>
          <p:cNvSpPr>
            <a:spLocks noGrp="1"/>
          </p:cNvSpPr>
          <p:nvPr>
            <p:ph idx="1"/>
          </p:nvPr>
        </p:nvSpPr>
        <p:spPr>
          <a:xfrm>
            <a:off x="457200" y="1447800"/>
            <a:ext cx="8229600" cy="4983163"/>
          </a:xfrm>
          <a:solidFill>
            <a:srgbClr val="FFFFFF">
              <a:alpha val="69804"/>
            </a:srgbClr>
          </a:solidFill>
          <a:ln>
            <a:solidFill>
              <a:srgbClr val="0000CC"/>
            </a:solidFill>
          </a:ln>
        </p:spPr>
        <p:txBody>
          <a:bodyPr>
            <a:normAutofit/>
          </a:bodyPr>
          <a:lstStyle/>
          <a:p>
            <a:r>
              <a:rPr lang="en-US" b="1" u="sng" dirty="0" smtClean="0">
                <a:solidFill>
                  <a:srgbClr val="0000CC"/>
                </a:solidFill>
                <a:latin typeface="Arial Narrow" pitchFamily="34" charset="0"/>
                <a:cs typeface="Arial" pitchFamily="34" charset="0"/>
              </a:rPr>
              <a:t>Action</a:t>
            </a:r>
          </a:p>
          <a:p>
            <a:pPr lvl="1"/>
            <a:r>
              <a:rPr lang="en-US" b="1" i="1" dirty="0" smtClean="0">
                <a:solidFill>
                  <a:schemeClr val="tx2">
                    <a:lumMod val="50000"/>
                  </a:schemeClr>
                </a:solidFill>
                <a:latin typeface="Arial Narrow" pitchFamily="34" charset="0"/>
                <a:cs typeface="Arial" pitchFamily="34" charset="0"/>
              </a:rPr>
              <a:t>“But Jesus answered them, ‘My Father has been working until now, and I have been working. Therefore the Jews sought all the more to kill Him, because He not only broke the Sabbath, but also said that God was His Father, making Himself equal with God. Then Jesus answered and said to them, ‘Most assuredly, I say to you, the</a:t>
            </a:r>
            <a:r>
              <a:rPr lang="en-US" b="1" i="1" dirty="0" smtClean="0">
                <a:solidFill>
                  <a:srgbClr val="FFFF00"/>
                </a:solidFill>
                <a:latin typeface="Arial Narrow" pitchFamily="34" charset="0"/>
                <a:cs typeface="Arial" pitchFamily="34" charset="0"/>
              </a:rPr>
              <a:t> </a:t>
            </a:r>
            <a:r>
              <a:rPr lang="en-US" b="1" i="1" dirty="0" smtClean="0">
                <a:solidFill>
                  <a:srgbClr val="0000CC"/>
                </a:solidFill>
                <a:latin typeface="Arial Narrow" pitchFamily="34" charset="0"/>
                <a:cs typeface="Arial" pitchFamily="34" charset="0"/>
              </a:rPr>
              <a:t>Son can do nothing of Himself, but what He sees the Father do; for whatever He does, the Son also does in like manner.” </a:t>
            </a:r>
            <a:r>
              <a:rPr lang="en-US" b="1" i="1" dirty="0" smtClean="0">
                <a:solidFill>
                  <a:schemeClr val="tx2">
                    <a:lumMod val="50000"/>
                  </a:schemeClr>
                </a:solidFill>
                <a:latin typeface="Arial Narrow" pitchFamily="34" charset="0"/>
                <a:cs typeface="Arial" pitchFamily="34" charset="0"/>
              </a:rPr>
              <a:t>{John 5:17-19}</a:t>
            </a:r>
          </a:p>
          <a:p>
            <a:pPr lvl="1"/>
            <a:endParaRPr lang="en-US" sz="2800" dirty="0">
              <a:solidFill>
                <a:srgbClr val="FFFF00"/>
              </a:solidFill>
              <a:latin typeface="Arial Narrow"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83163"/>
          </a:xfrm>
          <a:solidFill>
            <a:srgbClr val="FFFFFF">
              <a:alpha val="69804"/>
            </a:srgbClr>
          </a:solidFill>
          <a:ln>
            <a:solidFill>
              <a:srgbClr val="0000CC"/>
            </a:solidFill>
          </a:ln>
        </p:spPr>
        <p:txBody>
          <a:bodyPr>
            <a:normAutofit/>
          </a:bodyPr>
          <a:lstStyle/>
          <a:p>
            <a:pPr>
              <a:spcBef>
                <a:spcPts val="1200"/>
              </a:spcBef>
            </a:pPr>
            <a:r>
              <a:rPr lang="en-US" b="1" u="sng" dirty="0" smtClean="0">
                <a:solidFill>
                  <a:srgbClr val="0000CC"/>
                </a:solidFill>
                <a:latin typeface="Arial" pitchFamily="34" charset="0"/>
                <a:cs typeface="Arial" pitchFamily="34" charset="0"/>
              </a:rPr>
              <a:t>Power</a:t>
            </a:r>
          </a:p>
          <a:p>
            <a:pPr lvl="1">
              <a:spcBef>
                <a:spcPts val="1200"/>
              </a:spcBef>
            </a:pPr>
            <a:r>
              <a:rPr lang="en-US" b="1" i="1" dirty="0" smtClean="0">
                <a:solidFill>
                  <a:schemeClr val="tx2">
                    <a:lumMod val="50000"/>
                  </a:schemeClr>
                </a:solidFill>
                <a:latin typeface="Arial" pitchFamily="34" charset="0"/>
                <a:cs typeface="Arial" pitchFamily="34" charset="0"/>
              </a:rPr>
              <a:t>“For as the Father raises the dead and gives life to them, even so the Son gives life to whom He will.” {John 5:21}</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Father and Son Equal in</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Ecumenical Thinking</a:t>
            </a:r>
            <a:endParaRPr lang="en-US" sz="4000" b="1" u="sng" dirty="0">
              <a:solidFill>
                <a:srgbClr val="0000CC"/>
              </a:solidFill>
              <a:latin typeface="Arial" pitchFamily="34" charset="0"/>
              <a:cs typeface="Arial" pitchFamily="34" charset="0"/>
            </a:endParaRPr>
          </a:p>
        </p:txBody>
      </p:sp>
      <p:sp>
        <p:nvSpPr>
          <p:cNvPr id="3" name="Content Placeholder 2"/>
          <p:cNvSpPr>
            <a:spLocks noGrp="1"/>
          </p:cNvSpPr>
          <p:nvPr>
            <p:ph idx="1"/>
          </p:nvPr>
        </p:nvSpPr>
        <p:spPr>
          <a:xfrm>
            <a:off x="457200" y="1798637"/>
            <a:ext cx="8229600" cy="4525963"/>
          </a:xfrm>
          <a:solidFill>
            <a:srgbClr val="FFFFFF">
              <a:alpha val="69804"/>
            </a:srgbClr>
          </a:solidFill>
          <a:ln>
            <a:solidFill>
              <a:srgbClr val="0000CC"/>
            </a:solidFill>
          </a:ln>
        </p:spPr>
        <p:txBody>
          <a:bodyPr>
            <a:normAutofit/>
          </a:bodyPr>
          <a:lstStyle/>
          <a:p>
            <a:r>
              <a:rPr lang="en-US" b="1" dirty="0" smtClean="0">
                <a:solidFill>
                  <a:srgbClr val="0000CC"/>
                </a:solidFill>
                <a:latin typeface="Arial" pitchFamily="34" charset="0"/>
                <a:cs typeface="Arial" pitchFamily="34" charset="0"/>
              </a:rPr>
              <a:t>Three major religions</a:t>
            </a:r>
          </a:p>
          <a:p>
            <a:pPr lvl="1"/>
            <a:r>
              <a:rPr lang="en-US" b="1" dirty="0" smtClean="0">
                <a:solidFill>
                  <a:schemeClr val="tx2">
                    <a:lumMod val="50000"/>
                  </a:schemeClr>
                </a:solidFill>
                <a:latin typeface="Arial" pitchFamily="34" charset="0"/>
                <a:cs typeface="Arial" pitchFamily="34" charset="0"/>
              </a:rPr>
              <a:t>Jewish</a:t>
            </a:r>
          </a:p>
          <a:p>
            <a:pPr lvl="1"/>
            <a:r>
              <a:rPr lang="en-US" b="1" dirty="0" smtClean="0">
                <a:solidFill>
                  <a:schemeClr val="tx2">
                    <a:lumMod val="50000"/>
                  </a:schemeClr>
                </a:solidFill>
                <a:latin typeface="Arial" pitchFamily="34" charset="0"/>
                <a:cs typeface="Arial" pitchFamily="34" charset="0"/>
              </a:rPr>
              <a:t>Christian</a:t>
            </a:r>
          </a:p>
          <a:p>
            <a:pPr lvl="1"/>
            <a:r>
              <a:rPr lang="en-US" b="1" dirty="0" smtClean="0">
                <a:solidFill>
                  <a:schemeClr val="tx2">
                    <a:lumMod val="50000"/>
                  </a:schemeClr>
                </a:solidFill>
                <a:latin typeface="Arial" pitchFamily="34" charset="0"/>
                <a:cs typeface="Arial" pitchFamily="34" charset="0"/>
              </a:rPr>
              <a:t>Muslim</a:t>
            </a:r>
          </a:p>
          <a:p>
            <a:pPr>
              <a:spcBef>
                <a:spcPts val="600"/>
              </a:spcBef>
            </a:pPr>
            <a:r>
              <a:rPr lang="en-US" b="1" dirty="0" smtClean="0">
                <a:solidFill>
                  <a:srgbClr val="0000CC"/>
                </a:solidFill>
                <a:latin typeface="Arial" pitchFamily="34" charset="0"/>
                <a:cs typeface="Arial" pitchFamily="34" charset="0"/>
              </a:rPr>
              <a:t>We all worship the same God—we just follow different paths.</a:t>
            </a:r>
          </a:p>
          <a:p>
            <a:pPr>
              <a:spcBef>
                <a:spcPts val="1200"/>
              </a:spcBef>
            </a:pPr>
            <a:r>
              <a:rPr lang="en-US" b="1" dirty="0" smtClean="0">
                <a:solidFill>
                  <a:srgbClr val="0000CC"/>
                </a:solidFill>
                <a:latin typeface="Arial" pitchFamily="34" charset="0"/>
                <a:cs typeface="Arial" pitchFamily="34" charset="0"/>
              </a:rPr>
              <a:t>Different </a:t>
            </a:r>
            <a:r>
              <a:rPr lang="en-US" b="1" dirty="0" smtClean="0">
                <a:solidFill>
                  <a:srgbClr val="0000CC"/>
                </a:solidFill>
                <a:latin typeface="Arial" pitchFamily="34" charset="0"/>
                <a:cs typeface="Arial" pitchFamily="34" charset="0"/>
              </a:rPr>
              <a:t>faiths; </a:t>
            </a:r>
            <a:r>
              <a:rPr lang="en-US" b="1" dirty="0" smtClean="0">
                <a:solidFill>
                  <a:srgbClr val="0000CC"/>
                </a:solidFill>
                <a:latin typeface="Arial" pitchFamily="34" charset="0"/>
                <a:cs typeface="Arial" pitchFamily="34" charset="0"/>
              </a:rPr>
              <a:t>different doctrines; yet, we will </a:t>
            </a:r>
            <a:r>
              <a:rPr lang="en-US" b="1" dirty="0" smtClean="0">
                <a:solidFill>
                  <a:srgbClr val="0000CC"/>
                </a:solidFill>
                <a:latin typeface="Arial" pitchFamily="34" charset="0"/>
                <a:cs typeface="Arial" pitchFamily="34" charset="0"/>
              </a:rPr>
              <a:t>come </a:t>
            </a:r>
            <a:r>
              <a:rPr lang="en-US" b="1" dirty="0" smtClean="0">
                <a:solidFill>
                  <a:srgbClr val="0000CC"/>
                </a:solidFill>
                <a:latin typeface="Arial" pitchFamily="34" charset="0"/>
                <a:cs typeface="Arial" pitchFamily="34" charset="0"/>
              </a:rPr>
              <a:t>out in the same place.</a:t>
            </a:r>
            <a:endParaRPr lang="en-US"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2" end="2"/>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checkerboard(across)">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heckerboard(across)">
                                      <p:cBhvr>
                                        <p:cTn id="3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83163"/>
          </a:xfrm>
          <a:solidFill>
            <a:srgbClr val="FFFFFF">
              <a:alpha val="69804"/>
            </a:srgbClr>
          </a:solidFill>
          <a:ln>
            <a:solidFill>
              <a:srgbClr val="0000CC"/>
            </a:solidFill>
          </a:ln>
        </p:spPr>
        <p:txBody>
          <a:bodyPr>
            <a:normAutofit/>
          </a:bodyPr>
          <a:lstStyle/>
          <a:p>
            <a:pPr>
              <a:spcBef>
                <a:spcPts val="1200"/>
              </a:spcBef>
            </a:pPr>
            <a:r>
              <a:rPr lang="en-US" b="1" u="sng" dirty="0" smtClean="0">
                <a:solidFill>
                  <a:srgbClr val="0000CC"/>
                </a:solidFill>
                <a:latin typeface="Arial" pitchFamily="34" charset="0"/>
                <a:cs typeface="Arial" pitchFamily="34" charset="0"/>
              </a:rPr>
              <a:t>Judgment</a:t>
            </a:r>
          </a:p>
          <a:p>
            <a:pPr lvl="1">
              <a:spcBef>
                <a:spcPts val="1200"/>
              </a:spcBef>
            </a:pPr>
            <a:r>
              <a:rPr lang="en-US" b="1" i="1" dirty="0" smtClean="0">
                <a:solidFill>
                  <a:schemeClr val="tx2">
                    <a:lumMod val="50000"/>
                  </a:schemeClr>
                </a:solidFill>
                <a:latin typeface="Arial" pitchFamily="34" charset="0"/>
                <a:cs typeface="Arial" pitchFamily="34" charset="0"/>
              </a:rPr>
              <a:t>“For the Father judges no one, but has committed all judgment to the Son... and has given Him authority to execute judgment also, because He is the Son of Man.” {John 5:22,27}</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Father and Son Equal in</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83163"/>
          </a:xfrm>
          <a:solidFill>
            <a:srgbClr val="FFFFFF">
              <a:alpha val="69804"/>
            </a:srgbClr>
          </a:solidFill>
          <a:ln>
            <a:solidFill>
              <a:srgbClr val="0000CC"/>
            </a:solidFill>
          </a:ln>
        </p:spPr>
        <p:txBody>
          <a:bodyPr>
            <a:normAutofit/>
          </a:bodyPr>
          <a:lstStyle/>
          <a:p>
            <a:pPr>
              <a:spcBef>
                <a:spcPts val="1200"/>
              </a:spcBef>
            </a:pPr>
            <a:r>
              <a:rPr lang="en-US" b="1" u="sng" dirty="0" smtClean="0">
                <a:solidFill>
                  <a:srgbClr val="0000CC"/>
                </a:solidFill>
                <a:latin typeface="Arial" pitchFamily="34" charset="0"/>
                <a:cs typeface="Arial" pitchFamily="34" charset="0"/>
              </a:rPr>
              <a:t>Honor</a:t>
            </a:r>
          </a:p>
          <a:p>
            <a:pPr lvl="1">
              <a:spcBef>
                <a:spcPts val="1200"/>
              </a:spcBef>
            </a:pPr>
            <a:r>
              <a:rPr lang="en-US" b="1" i="1" dirty="0" smtClean="0">
                <a:solidFill>
                  <a:schemeClr val="tx2">
                    <a:lumMod val="50000"/>
                  </a:schemeClr>
                </a:solidFill>
                <a:latin typeface="Arial" pitchFamily="34" charset="0"/>
                <a:cs typeface="Arial" pitchFamily="34" charset="0"/>
              </a:rPr>
              <a:t>“That all should honor the Son just as they honor the Father. He who</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does not honor the Son</a:t>
            </a:r>
            <a:r>
              <a:rPr lang="en-US" b="1" i="1" dirty="0" smtClean="0">
                <a:solidFill>
                  <a:srgbClr val="0000CC"/>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does not honor the Father</a:t>
            </a:r>
            <a:r>
              <a:rPr lang="en-US" b="1" i="1" dirty="0" smtClean="0">
                <a:solidFill>
                  <a:schemeClr val="bg1"/>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who sent Him.” {John 5:23}</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Father and Son Equal in</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83163"/>
          </a:xfrm>
          <a:solidFill>
            <a:srgbClr val="FFFFFF">
              <a:alpha val="69804"/>
            </a:srgbClr>
          </a:solidFill>
          <a:ln>
            <a:solidFill>
              <a:srgbClr val="0000CC"/>
            </a:solidFill>
          </a:ln>
        </p:spPr>
        <p:txBody>
          <a:bodyPr>
            <a:normAutofit/>
          </a:bodyPr>
          <a:lstStyle/>
          <a:p>
            <a:pPr>
              <a:spcBef>
                <a:spcPts val="1200"/>
              </a:spcBef>
            </a:pPr>
            <a:r>
              <a:rPr lang="en-US" b="1" u="sng" dirty="0" smtClean="0">
                <a:solidFill>
                  <a:srgbClr val="0000CC"/>
                </a:solidFill>
                <a:latin typeface="Arial" pitchFamily="34" charset="0"/>
                <a:cs typeface="Arial" pitchFamily="34" charset="0"/>
              </a:rPr>
              <a:t>Reconciliation</a:t>
            </a:r>
          </a:p>
          <a:p>
            <a:pPr lvl="1">
              <a:spcBef>
                <a:spcPts val="1200"/>
              </a:spcBef>
            </a:pPr>
            <a:r>
              <a:rPr lang="en-US" b="1" i="1" dirty="0" smtClean="0">
                <a:solidFill>
                  <a:schemeClr val="tx2">
                    <a:lumMod val="50000"/>
                  </a:schemeClr>
                </a:solidFill>
                <a:latin typeface="Arial" pitchFamily="34" charset="0"/>
                <a:cs typeface="Arial" pitchFamily="34" charset="0"/>
              </a:rPr>
              <a:t>“Most assuredly, I say to you, he who hears My word and believes in Him who sent Me has everlasting life, and shall not come into judgment, but has passed from death into life... For as the</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Father has life in Himself</a:t>
            </a:r>
            <a:r>
              <a:rPr lang="en-US" b="1" i="1" dirty="0" smtClean="0">
                <a:solidFill>
                  <a:srgbClr val="0000CC"/>
                </a:solidFill>
                <a:latin typeface="Arial" pitchFamily="34" charset="0"/>
                <a:cs typeface="Arial" pitchFamily="34" charset="0"/>
              </a:rPr>
              <a:t>,</a:t>
            </a:r>
            <a:r>
              <a:rPr lang="en-US" b="1" i="1" dirty="0" smtClean="0">
                <a:solidFill>
                  <a:srgbClr val="FFFF00"/>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so He has granted the</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Son to have life in Himself</a:t>
            </a:r>
            <a:r>
              <a:rPr lang="en-US" b="1" i="1" dirty="0" smtClean="0">
                <a:solidFill>
                  <a:srgbClr val="0000CC"/>
                </a:solidFill>
                <a:latin typeface="Arial" pitchFamily="34" charset="0"/>
                <a:cs typeface="Arial" pitchFamily="34" charset="0"/>
              </a:rPr>
              <a:t>.”</a:t>
            </a:r>
            <a:r>
              <a:rPr lang="en-US" b="1" i="1" dirty="0" smtClean="0">
                <a:solidFill>
                  <a:srgbClr val="FFFF00"/>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{John 5:24,26}</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b="1" u="sng" dirty="0" smtClean="0">
                <a:solidFill>
                  <a:srgbClr val="0000CC"/>
                </a:solidFill>
                <a:latin typeface="Arial" pitchFamily="34" charset="0"/>
                <a:cs typeface="Arial" pitchFamily="34" charset="0"/>
              </a:rPr>
              <a:t>Father and Son Equal in</a:t>
            </a:r>
            <a:r>
              <a:rPr lang="en-US" b="1" dirty="0" smtClean="0">
                <a:solidFill>
                  <a:srgbClr val="0000CC"/>
                </a:solidFill>
                <a:latin typeface="Arial" pitchFamily="34" charset="0"/>
                <a:cs typeface="Arial" pitchFamily="34" charset="0"/>
              </a:rPr>
              <a:t>:</a:t>
            </a:r>
            <a:endParaRPr lang="en-US"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83163"/>
          </a:xfrm>
          <a:solidFill>
            <a:srgbClr val="FFFFFF">
              <a:alpha val="69804"/>
            </a:srgbClr>
          </a:solidFill>
          <a:ln>
            <a:solidFill>
              <a:srgbClr val="0000CC"/>
            </a:solidFill>
          </a:ln>
        </p:spPr>
        <p:txBody>
          <a:bodyPr>
            <a:normAutofit/>
          </a:bodyPr>
          <a:lstStyle/>
          <a:p>
            <a:pPr>
              <a:spcBef>
                <a:spcPts val="1200"/>
              </a:spcBef>
            </a:pPr>
            <a:r>
              <a:rPr lang="en-US" b="1" u="sng" dirty="0" smtClean="0">
                <a:solidFill>
                  <a:srgbClr val="0000CC"/>
                </a:solidFill>
                <a:latin typeface="Arial" pitchFamily="34" charset="0"/>
                <a:cs typeface="Arial" pitchFamily="34" charset="0"/>
              </a:rPr>
              <a:t>Business and will</a:t>
            </a:r>
          </a:p>
          <a:p>
            <a:pPr lvl="1">
              <a:spcBef>
                <a:spcPts val="1200"/>
              </a:spcBef>
            </a:pPr>
            <a:r>
              <a:rPr lang="en-US" b="1" i="1" dirty="0" smtClean="0">
                <a:solidFill>
                  <a:schemeClr val="tx2">
                    <a:lumMod val="50000"/>
                  </a:schemeClr>
                </a:solidFill>
                <a:latin typeface="Arial" pitchFamily="34" charset="0"/>
                <a:cs typeface="Arial" pitchFamily="34" charset="0"/>
              </a:rPr>
              <a:t>“For I have come down from heaven, not to do My own will, but the</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will of Him who sent Me</a:t>
            </a:r>
            <a:r>
              <a:rPr lang="en-US" b="1" i="1" dirty="0" smtClean="0">
                <a:solidFill>
                  <a:srgbClr val="0000CC"/>
                </a:solidFill>
                <a:latin typeface="Arial" pitchFamily="34" charset="0"/>
                <a:cs typeface="Arial" pitchFamily="34" charset="0"/>
              </a:rPr>
              <a:t>.</a:t>
            </a:r>
            <a:r>
              <a:rPr lang="en-US" b="1" i="1" dirty="0" smtClean="0">
                <a:solidFill>
                  <a:srgbClr val="FFFF00"/>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This is the will of the Father who sent Me, that of all He has given Me I should lose nothing, but should raise </a:t>
            </a:r>
            <a:r>
              <a:rPr lang="en-US" b="1" i="1" dirty="0" smtClean="0">
                <a:solidFill>
                  <a:schemeClr val="tx2">
                    <a:lumMod val="50000"/>
                  </a:schemeClr>
                </a:solidFill>
                <a:latin typeface="Arial" pitchFamily="34" charset="0"/>
                <a:cs typeface="Arial" pitchFamily="34" charset="0"/>
              </a:rPr>
              <a:t>it up </a:t>
            </a:r>
            <a:r>
              <a:rPr lang="en-US" b="1" i="1" dirty="0" smtClean="0">
                <a:solidFill>
                  <a:schemeClr val="tx2">
                    <a:lumMod val="50000"/>
                  </a:schemeClr>
                </a:solidFill>
                <a:latin typeface="Arial" pitchFamily="34" charset="0"/>
                <a:cs typeface="Arial" pitchFamily="34" charset="0"/>
              </a:rPr>
              <a:t>at the last day.” {John 6:38,39}</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b="1" u="sng" dirty="0" smtClean="0">
                <a:solidFill>
                  <a:srgbClr val="0000CC"/>
                </a:solidFill>
                <a:latin typeface="Arial" pitchFamily="34" charset="0"/>
                <a:cs typeface="Arial" pitchFamily="34" charset="0"/>
              </a:rPr>
              <a:t>Father and Son Equal in</a:t>
            </a:r>
            <a:r>
              <a:rPr lang="en-US" b="1" dirty="0" smtClean="0">
                <a:solidFill>
                  <a:srgbClr val="0000CC"/>
                </a:solidFill>
                <a:latin typeface="Arial" pitchFamily="34" charset="0"/>
                <a:cs typeface="Arial" pitchFamily="34" charset="0"/>
              </a:rPr>
              <a:t>:</a:t>
            </a:r>
            <a:endParaRPr lang="en-US"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83163"/>
          </a:xfrm>
          <a:solidFill>
            <a:srgbClr val="FFFFFF">
              <a:alpha val="69804"/>
            </a:srgbClr>
          </a:solidFill>
          <a:ln>
            <a:solidFill>
              <a:srgbClr val="0000CC"/>
            </a:solidFill>
          </a:ln>
        </p:spPr>
        <p:txBody>
          <a:bodyPr>
            <a:normAutofit/>
          </a:bodyPr>
          <a:lstStyle/>
          <a:p>
            <a:pPr>
              <a:spcBef>
                <a:spcPts val="1200"/>
              </a:spcBef>
            </a:pPr>
            <a:r>
              <a:rPr lang="en-US" b="1" u="sng" dirty="0" smtClean="0">
                <a:solidFill>
                  <a:srgbClr val="0000CC"/>
                </a:solidFill>
                <a:latin typeface="Arial" pitchFamily="34" charset="0"/>
                <a:cs typeface="Arial" pitchFamily="34" charset="0"/>
              </a:rPr>
              <a:t>Word</a:t>
            </a:r>
          </a:p>
          <a:p>
            <a:pPr lvl="1">
              <a:spcBef>
                <a:spcPts val="1200"/>
              </a:spcBef>
            </a:pPr>
            <a:r>
              <a:rPr lang="en-US" b="1" i="1" dirty="0" smtClean="0">
                <a:solidFill>
                  <a:schemeClr val="tx2">
                    <a:lumMod val="50000"/>
                  </a:schemeClr>
                </a:solidFill>
                <a:latin typeface="Arial" pitchFamily="34" charset="0"/>
                <a:cs typeface="Arial" pitchFamily="34" charset="0"/>
              </a:rPr>
              <a:t>“He who rejects Me, and does not receive My words, has that which judges him--the word that I have spoken will judge him in the last day. For I have not spoken on My own authority; but the</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Father who sent Me gave Me a command</a:t>
            </a:r>
            <a:r>
              <a:rPr lang="en-US" b="1" i="1" dirty="0" smtClean="0">
                <a:solidFill>
                  <a:srgbClr val="0000CC"/>
                </a:solidFill>
                <a:latin typeface="Arial" pitchFamily="34" charset="0"/>
                <a:cs typeface="Arial" pitchFamily="34" charset="0"/>
              </a:rPr>
              <a:t>,</a:t>
            </a:r>
            <a:r>
              <a:rPr lang="en-US" b="1" i="1" dirty="0" smtClean="0">
                <a:solidFill>
                  <a:srgbClr val="FFFF00"/>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what I should say and what I should speak.” {John 12:48,49}</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b="1" u="sng" dirty="0" smtClean="0">
                <a:solidFill>
                  <a:srgbClr val="0000CC"/>
                </a:solidFill>
                <a:latin typeface="Arial" pitchFamily="34" charset="0"/>
                <a:cs typeface="Arial" pitchFamily="34" charset="0"/>
              </a:rPr>
              <a:t>Father and Son Equal in</a:t>
            </a:r>
            <a:r>
              <a:rPr lang="en-US" b="1" dirty="0" smtClean="0">
                <a:solidFill>
                  <a:srgbClr val="0000CC"/>
                </a:solidFill>
                <a:latin typeface="Arial" pitchFamily="34" charset="0"/>
                <a:cs typeface="Arial" pitchFamily="34" charset="0"/>
              </a:rPr>
              <a:t>:</a:t>
            </a:r>
            <a:endParaRPr lang="en-US"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83163"/>
          </a:xfrm>
          <a:solidFill>
            <a:srgbClr val="FFFFFF">
              <a:alpha val="69804"/>
            </a:srgbClr>
          </a:solidFill>
          <a:ln>
            <a:solidFill>
              <a:srgbClr val="0000CC"/>
            </a:solidFill>
          </a:ln>
        </p:spPr>
        <p:txBody>
          <a:bodyPr>
            <a:normAutofit/>
          </a:bodyPr>
          <a:lstStyle/>
          <a:p>
            <a:r>
              <a:rPr lang="en-US" b="1" u="sng" dirty="0" smtClean="0">
                <a:solidFill>
                  <a:srgbClr val="0000CC"/>
                </a:solidFill>
                <a:latin typeface="Arial" pitchFamily="34" charset="0"/>
                <a:cs typeface="Arial" pitchFamily="34" charset="0"/>
              </a:rPr>
              <a:t>Fellowship</a:t>
            </a:r>
          </a:p>
          <a:p>
            <a:pPr lvl="1"/>
            <a:r>
              <a:rPr lang="en-US" b="1" i="1" dirty="0" smtClean="0">
                <a:solidFill>
                  <a:schemeClr val="tx2">
                    <a:lumMod val="50000"/>
                  </a:schemeClr>
                </a:solidFill>
                <a:latin typeface="Arial" pitchFamily="34" charset="0"/>
                <a:cs typeface="Arial" pitchFamily="34" charset="0"/>
              </a:rPr>
              <a:t>“Most assuredly, I say to you, he who receives whomever I send receives Me; and he who</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receives Me receives Him who sent Me</a:t>
            </a:r>
            <a:r>
              <a:rPr lang="en-US" b="1" i="1" dirty="0" smtClean="0">
                <a:solidFill>
                  <a:srgbClr val="0000CC"/>
                </a:solidFill>
                <a:latin typeface="Arial" pitchFamily="34" charset="0"/>
                <a:cs typeface="Arial" pitchFamily="34" charset="0"/>
              </a:rPr>
              <a:t>.”</a:t>
            </a:r>
            <a:r>
              <a:rPr lang="en-US" b="1" i="1" dirty="0" smtClean="0">
                <a:solidFill>
                  <a:srgbClr val="FFFF00"/>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{John 13:20}</a:t>
            </a:r>
          </a:p>
          <a:p>
            <a:pPr lvl="1"/>
            <a:r>
              <a:rPr lang="en-US" b="1" i="1" dirty="0" smtClean="0">
                <a:solidFill>
                  <a:schemeClr val="tx2">
                    <a:lumMod val="50000"/>
                  </a:schemeClr>
                </a:solidFill>
                <a:latin typeface="Arial" pitchFamily="34" charset="0"/>
                <a:cs typeface="Arial" pitchFamily="34" charset="0"/>
              </a:rPr>
              <a:t>“That which we have seen and heard we declare to you, that you also may have fellowship with us; and truly our</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fellowship is with the Father and with His Son</a:t>
            </a:r>
            <a:r>
              <a:rPr lang="en-US" b="1" i="1" dirty="0" smtClean="0">
                <a:solidFill>
                  <a:schemeClr val="bg1"/>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Jesus Christ.” {1 John 1:3}</a:t>
            </a:r>
          </a:p>
          <a:p>
            <a:pPr lvl="1"/>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Father and Son Equal in</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83163"/>
          </a:xfrm>
          <a:solidFill>
            <a:srgbClr val="FFFFFF">
              <a:alpha val="69804"/>
            </a:srgbClr>
          </a:solidFill>
          <a:ln>
            <a:solidFill>
              <a:srgbClr val="0000CC"/>
            </a:solidFill>
          </a:ln>
        </p:spPr>
        <p:txBody>
          <a:bodyPr>
            <a:normAutofit/>
          </a:bodyPr>
          <a:lstStyle/>
          <a:p>
            <a:pPr>
              <a:spcBef>
                <a:spcPts val="1200"/>
              </a:spcBef>
            </a:pPr>
            <a:r>
              <a:rPr lang="en-US" b="1" u="sng" dirty="0" smtClean="0">
                <a:solidFill>
                  <a:srgbClr val="0000CC"/>
                </a:solidFill>
                <a:latin typeface="Arial" pitchFamily="34" charset="0"/>
                <a:cs typeface="Arial" pitchFamily="34" charset="0"/>
              </a:rPr>
              <a:t>Rejection</a:t>
            </a:r>
          </a:p>
          <a:p>
            <a:pPr lvl="1">
              <a:spcBef>
                <a:spcPts val="1200"/>
              </a:spcBef>
            </a:pPr>
            <a:r>
              <a:rPr lang="en-US" b="1" i="1" dirty="0" smtClean="0">
                <a:solidFill>
                  <a:schemeClr val="tx2">
                    <a:lumMod val="50000"/>
                  </a:schemeClr>
                </a:solidFill>
                <a:latin typeface="Arial" pitchFamily="34" charset="0"/>
                <a:cs typeface="Arial" pitchFamily="34" charset="0"/>
              </a:rPr>
              <a:t>“He who hates Me </a:t>
            </a:r>
            <a:r>
              <a:rPr lang="en-US" b="1" i="1" u="sng" dirty="0" smtClean="0">
                <a:solidFill>
                  <a:srgbClr val="0000CC"/>
                </a:solidFill>
                <a:latin typeface="Arial" pitchFamily="34" charset="0"/>
                <a:cs typeface="Arial" pitchFamily="34" charset="0"/>
              </a:rPr>
              <a:t>hates My Father</a:t>
            </a:r>
            <a:r>
              <a:rPr lang="en-US" b="1" i="1" dirty="0" smtClean="0">
                <a:solidFill>
                  <a:schemeClr val="bg1"/>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also</a:t>
            </a:r>
            <a:r>
              <a:rPr lang="en-US" b="1" i="1" dirty="0" smtClean="0">
                <a:solidFill>
                  <a:schemeClr val="tx2">
                    <a:lumMod val="50000"/>
                  </a:schemeClr>
                </a:solidFill>
                <a:latin typeface="Arial" pitchFamily="34" charset="0"/>
                <a:cs typeface="Arial" pitchFamily="34" charset="0"/>
              </a:rPr>
              <a:t>.”</a:t>
            </a:r>
            <a:br>
              <a:rPr lang="en-US" b="1" i="1" dirty="0" smtClean="0">
                <a:solidFill>
                  <a:schemeClr val="tx2">
                    <a:lumMod val="50000"/>
                  </a:schemeClr>
                </a:solidFill>
                <a:latin typeface="Arial" pitchFamily="34" charset="0"/>
                <a:cs typeface="Arial" pitchFamily="34" charset="0"/>
              </a:rPr>
            </a:br>
            <a:r>
              <a:rPr lang="en-US" b="1" i="1" dirty="0" smtClean="0">
                <a:solidFill>
                  <a:schemeClr val="tx2">
                    <a:lumMod val="50000"/>
                  </a:schemeClr>
                </a:solidFill>
                <a:latin typeface="Arial" pitchFamily="34" charset="0"/>
                <a:cs typeface="Arial" pitchFamily="34" charset="0"/>
              </a:rPr>
              <a:t>{</a:t>
            </a:r>
            <a:r>
              <a:rPr lang="en-US" b="1" i="1" dirty="0" smtClean="0">
                <a:solidFill>
                  <a:schemeClr val="tx2">
                    <a:lumMod val="50000"/>
                  </a:schemeClr>
                </a:solidFill>
                <a:latin typeface="Arial" pitchFamily="34" charset="0"/>
                <a:cs typeface="Arial" pitchFamily="34" charset="0"/>
              </a:rPr>
              <a:t>John 15:23}</a:t>
            </a:r>
          </a:p>
          <a:p>
            <a:pPr lvl="1">
              <a:spcBef>
                <a:spcPts val="1200"/>
              </a:spcBef>
            </a:pPr>
            <a:r>
              <a:rPr lang="en-US" b="1" i="1" dirty="0" smtClean="0">
                <a:solidFill>
                  <a:schemeClr val="tx2">
                    <a:lumMod val="50000"/>
                  </a:schemeClr>
                </a:solidFill>
                <a:latin typeface="Arial" pitchFamily="34" charset="0"/>
                <a:cs typeface="Arial" pitchFamily="34" charset="0"/>
              </a:rPr>
              <a:t>“Whoever </a:t>
            </a:r>
            <a:r>
              <a:rPr lang="en-US" b="1" i="1" u="sng" dirty="0" smtClean="0">
                <a:solidFill>
                  <a:srgbClr val="0000CC"/>
                </a:solidFill>
                <a:latin typeface="Arial" pitchFamily="34" charset="0"/>
                <a:cs typeface="Arial" pitchFamily="34" charset="0"/>
              </a:rPr>
              <a:t>denies the Son does not have the Father either</a:t>
            </a:r>
            <a:r>
              <a:rPr lang="en-US" b="1" i="1" dirty="0" smtClean="0">
                <a:solidFill>
                  <a:srgbClr val="0000CC"/>
                </a:solidFill>
                <a:latin typeface="Arial" pitchFamily="34" charset="0"/>
                <a:cs typeface="Arial" pitchFamily="34" charset="0"/>
              </a:rPr>
              <a:t>;</a:t>
            </a:r>
            <a:r>
              <a:rPr lang="en-US" b="1" i="1" dirty="0" smtClean="0">
                <a:solidFill>
                  <a:srgbClr val="FFFF00"/>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he who acknowledges the Son has the Father also.” {1 John 2:23}</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Father and Son Equal in</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83163"/>
          </a:xfrm>
          <a:solidFill>
            <a:srgbClr val="FFFFFF">
              <a:alpha val="69804"/>
            </a:srgbClr>
          </a:solidFill>
          <a:ln>
            <a:solidFill>
              <a:srgbClr val="0000CC"/>
            </a:solidFill>
          </a:ln>
        </p:spPr>
        <p:txBody>
          <a:bodyPr>
            <a:normAutofit/>
          </a:bodyPr>
          <a:lstStyle/>
          <a:p>
            <a:pPr>
              <a:spcBef>
                <a:spcPts val="1200"/>
              </a:spcBef>
            </a:pPr>
            <a:r>
              <a:rPr lang="en-US" b="1" u="sng" dirty="0" smtClean="0">
                <a:solidFill>
                  <a:srgbClr val="0000CC"/>
                </a:solidFill>
                <a:latin typeface="Arial" pitchFamily="34" charset="0"/>
                <a:cs typeface="Arial" pitchFamily="34" charset="0"/>
              </a:rPr>
              <a:t>Knowledge</a:t>
            </a:r>
          </a:p>
          <a:p>
            <a:pPr lvl="1">
              <a:spcBef>
                <a:spcPts val="1200"/>
              </a:spcBef>
            </a:pPr>
            <a:r>
              <a:rPr lang="en-US" b="1" i="1" dirty="0" smtClean="0">
                <a:solidFill>
                  <a:schemeClr val="tx2">
                    <a:lumMod val="50000"/>
                  </a:schemeClr>
                </a:solidFill>
                <a:latin typeface="Arial" pitchFamily="34" charset="0"/>
                <a:cs typeface="Arial" pitchFamily="34" charset="0"/>
              </a:rPr>
              <a:t>“Then they said to Him, ‘Where is Your Father?’ Jesus answered, ‘You</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know neither Me nor My Father</a:t>
            </a:r>
            <a:r>
              <a:rPr lang="en-US" b="1" i="1" dirty="0" smtClean="0">
                <a:solidFill>
                  <a:srgbClr val="0000CC"/>
                </a:solidFill>
                <a:latin typeface="Arial" pitchFamily="34" charset="0"/>
                <a:cs typeface="Arial" pitchFamily="34" charset="0"/>
              </a:rPr>
              <a:t>.</a:t>
            </a:r>
            <a:r>
              <a:rPr lang="en-US" b="1" i="1" dirty="0" smtClean="0">
                <a:solidFill>
                  <a:srgbClr val="FFFF00"/>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If you had known Me, you would have known My Father also</a:t>
            </a:r>
            <a:r>
              <a:rPr lang="en-US" b="1" i="1" dirty="0" smtClean="0">
                <a:solidFill>
                  <a:schemeClr val="tx2">
                    <a:lumMod val="50000"/>
                  </a:schemeClr>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{John 8:19}</a:t>
            </a:r>
          </a:p>
          <a:p>
            <a:pPr lvl="1">
              <a:spcBef>
                <a:spcPts val="1200"/>
              </a:spcBef>
            </a:pPr>
            <a:r>
              <a:rPr lang="en-US" b="1" i="1" dirty="0" smtClean="0">
                <a:solidFill>
                  <a:schemeClr val="tx2">
                    <a:lumMod val="50000"/>
                  </a:schemeClr>
                </a:solidFill>
                <a:latin typeface="Arial" pitchFamily="34" charset="0"/>
                <a:cs typeface="Arial" pitchFamily="34" charset="0"/>
              </a:rPr>
              <a:t>“If you had </a:t>
            </a:r>
            <a:r>
              <a:rPr lang="en-US" b="1" i="1" u="sng" dirty="0" smtClean="0">
                <a:solidFill>
                  <a:srgbClr val="0000CC"/>
                </a:solidFill>
                <a:latin typeface="Arial" pitchFamily="34" charset="0"/>
                <a:cs typeface="Arial" pitchFamily="34" charset="0"/>
              </a:rPr>
              <a:t>known Me, you would have known My Father</a:t>
            </a:r>
            <a:r>
              <a:rPr lang="en-US" b="1" i="1" dirty="0" smtClean="0">
                <a:solidFill>
                  <a:schemeClr val="bg1"/>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also; and from now on you know Him and have seen Him</a:t>
            </a:r>
            <a:r>
              <a:rPr lang="en-US" b="1" i="1" dirty="0" smtClean="0">
                <a:solidFill>
                  <a:schemeClr val="tx2">
                    <a:lumMod val="50000"/>
                  </a:schemeClr>
                </a:solidFill>
                <a:latin typeface="Arial" pitchFamily="34" charset="0"/>
                <a:cs typeface="Arial" pitchFamily="34" charset="0"/>
              </a:rPr>
              <a:t>.”</a:t>
            </a:r>
            <a:br>
              <a:rPr lang="en-US" b="1" i="1" dirty="0" smtClean="0">
                <a:solidFill>
                  <a:schemeClr val="tx2">
                    <a:lumMod val="50000"/>
                  </a:schemeClr>
                </a:solidFill>
                <a:latin typeface="Arial" pitchFamily="34" charset="0"/>
                <a:cs typeface="Arial" pitchFamily="34" charset="0"/>
              </a:rPr>
            </a:br>
            <a:r>
              <a:rPr lang="en-US" b="1" i="1" dirty="0" smtClean="0">
                <a:solidFill>
                  <a:schemeClr val="tx2">
                    <a:lumMod val="50000"/>
                  </a:schemeClr>
                </a:solidFill>
                <a:latin typeface="Arial" pitchFamily="34" charset="0"/>
                <a:cs typeface="Arial" pitchFamily="34" charset="0"/>
              </a:rPr>
              <a:t>{John </a:t>
            </a:r>
            <a:r>
              <a:rPr lang="en-US" b="1" i="1" dirty="0" smtClean="0">
                <a:solidFill>
                  <a:schemeClr val="tx2">
                    <a:lumMod val="50000"/>
                  </a:schemeClr>
                </a:solidFill>
                <a:latin typeface="Arial" pitchFamily="34" charset="0"/>
                <a:cs typeface="Arial" pitchFamily="34" charset="0"/>
              </a:rPr>
              <a:t>14:7}</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chemeClr val="bg1">
              <a:alpha val="69804"/>
            </a:scheme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Father and Son Equal in</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83163"/>
          </a:xfrm>
          <a:solidFill>
            <a:srgbClr val="FFFFFF">
              <a:alpha val="69804"/>
            </a:srgbClr>
          </a:solidFill>
          <a:ln>
            <a:solidFill>
              <a:srgbClr val="0000CC"/>
            </a:solidFill>
          </a:ln>
        </p:spPr>
        <p:txBody>
          <a:bodyPr>
            <a:normAutofit/>
          </a:bodyPr>
          <a:lstStyle/>
          <a:p>
            <a:pPr>
              <a:spcBef>
                <a:spcPts val="1200"/>
              </a:spcBef>
            </a:pPr>
            <a:r>
              <a:rPr lang="en-US" b="1" u="sng" dirty="0" smtClean="0">
                <a:solidFill>
                  <a:srgbClr val="0000CC"/>
                </a:solidFill>
                <a:latin typeface="Arial" pitchFamily="34" charset="0"/>
                <a:cs typeface="Arial" pitchFamily="34" charset="0"/>
              </a:rPr>
              <a:t>Eternal Life</a:t>
            </a:r>
          </a:p>
          <a:p>
            <a:pPr lvl="1">
              <a:spcBef>
                <a:spcPts val="1200"/>
              </a:spcBef>
            </a:pPr>
            <a:r>
              <a:rPr lang="en-US" b="1" i="1" dirty="0" smtClean="0">
                <a:solidFill>
                  <a:schemeClr val="tx2">
                    <a:lumMod val="50000"/>
                  </a:schemeClr>
                </a:solidFill>
                <a:latin typeface="Arial" pitchFamily="34" charset="0"/>
                <a:cs typeface="Arial" pitchFamily="34" charset="0"/>
              </a:rPr>
              <a:t>“And this is eternal life, that they</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may know You, the only true God, and Jesus Christ</a:t>
            </a:r>
            <a:r>
              <a:rPr lang="en-US" b="1" i="1" dirty="0" smtClean="0">
                <a:solidFill>
                  <a:schemeClr val="bg1"/>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whom You have sent.” </a:t>
            </a:r>
            <a:r>
              <a:rPr lang="en-US" b="1" i="1" dirty="0" smtClean="0">
                <a:solidFill>
                  <a:schemeClr val="tx2">
                    <a:lumMod val="50000"/>
                  </a:schemeClr>
                </a:solidFill>
                <a:latin typeface="Arial" pitchFamily="34" charset="0"/>
                <a:cs typeface="Arial" pitchFamily="34" charset="0"/>
              </a:rPr>
              <a:t>{</a:t>
            </a:r>
            <a:r>
              <a:rPr lang="en-US" b="1" i="1" dirty="0" smtClean="0">
                <a:solidFill>
                  <a:schemeClr val="tx2">
                    <a:lumMod val="50000"/>
                  </a:schemeClr>
                </a:solidFill>
                <a:latin typeface="Arial" pitchFamily="34" charset="0"/>
                <a:cs typeface="Arial" pitchFamily="34" charset="0"/>
              </a:rPr>
              <a:t>John 17:3}</a:t>
            </a:r>
          </a:p>
          <a:p>
            <a:pPr lvl="1">
              <a:spcBef>
                <a:spcPts val="1200"/>
              </a:spcBef>
            </a:pPr>
            <a:r>
              <a:rPr lang="en-US" b="1" i="1" dirty="0" smtClean="0">
                <a:solidFill>
                  <a:schemeClr val="tx2">
                    <a:lumMod val="50000"/>
                  </a:schemeClr>
                </a:solidFill>
                <a:latin typeface="Arial" pitchFamily="34" charset="0"/>
                <a:cs typeface="Arial" pitchFamily="34" charset="0"/>
              </a:rPr>
              <a:t>“And this is the testimony: that</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God has given us eternal life, and this life is in His Son</a:t>
            </a:r>
            <a:r>
              <a:rPr lang="en-US" b="1" i="1" dirty="0" smtClean="0">
                <a:solidFill>
                  <a:srgbClr val="0000CC"/>
                </a:solidFill>
                <a:latin typeface="Arial" pitchFamily="34" charset="0"/>
                <a:cs typeface="Arial" pitchFamily="34" charset="0"/>
              </a:rPr>
              <a:t>.</a:t>
            </a:r>
            <a:r>
              <a:rPr lang="en-US" b="1" i="1" dirty="0" smtClean="0">
                <a:solidFill>
                  <a:srgbClr val="FFFF00"/>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He who has the Son has life; he who does not have the Son of God does not have life.” </a:t>
            </a:r>
            <a:r>
              <a:rPr lang="en-US" b="1" i="1" dirty="0" smtClean="0">
                <a:solidFill>
                  <a:schemeClr val="tx2">
                    <a:lumMod val="50000"/>
                  </a:schemeClr>
                </a:solidFill>
                <a:latin typeface="Arial" pitchFamily="34" charset="0"/>
                <a:cs typeface="Arial" pitchFamily="34" charset="0"/>
              </a:rPr>
              <a:t>{1 </a:t>
            </a:r>
            <a:r>
              <a:rPr lang="en-US" b="1" i="1" dirty="0" smtClean="0">
                <a:solidFill>
                  <a:schemeClr val="tx2">
                    <a:lumMod val="50000"/>
                  </a:schemeClr>
                </a:solidFill>
                <a:latin typeface="Arial" pitchFamily="34" charset="0"/>
                <a:cs typeface="Arial" pitchFamily="34" charset="0"/>
              </a:rPr>
              <a:t>John 5:11,12}</a:t>
            </a:r>
          </a:p>
          <a:p>
            <a:pPr lvl="1">
              <a:spcBef>
                <a:spcPts val="1200"/>
              </a:spcBef>
            </a:pPr>
            <a:endParaRPr lang="en-US" sz="2800" dirty="0">
              <a:solidFill>
                <a:srgbClr val="FFFF00"/>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Father and Son Equal in</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FF">
              <a:alpha val="69804"/>
            </a:srgbClr>
          </a:solidFill>
          <a:ln>
            <a:solidFill>
              <a:srgbClr val="0000CC"/>
            </a:solidFill>
          </a:ln>
        </p:spPr>
        <p:txBody>
          <a:bodyPr>
            <a:normAutofit/>
          </a:bodyPr>
          <a:lstStyle/>
          <a:p>
            <a:r>
              <a:rPr lang="en-US" b="1" u="sng" dirty="0" smtClean="0">
                <a:solidFill>
                  <a:srgbClr val="0000CC"/>
                </a:solidFill>
                <a:latin typeface="Arial" pitchFamily="34" charset="0"/>
                <a:cs typeface="Arial" pitchFamily="34" charset="0"/>
              </a:rPr>
              <a:t>We Know</a:t>
            </a:r>
            <a:r>
              <a:rPr lang="en-US" b="1" dirty="0" smtClean="0">
                <a:solidFill>
                  <a:srgbClr val="0000CC"/>
                </a:solidFill>
                <a:latin typeface="Arial" pitchFamily="34" charset="0"/>
                <a:cs typeface="Arial" pitchFamily="34" charset="0"/>
              </a:rPr>
              <a:t>…</a:t>
            </a:r>
            <a:endParaRPr lang="en-US" b="1" dirty="0">
              <a:solidFill>
                <a:srgbClr val="0000CC"/>
              </a:solidFill>
              <a:latin typeface="Arial" pitchFamily="34" charset="0"/>
              <a:cs typeface="Arial" pitchFamily="34" charset="0"/>
            </a:endParaRPr>
          </a:p>
        </p:txBody>
      </p:sp>
      <p:sp>
        <p:nvSpPr>
          <p:cNvPr id="3" name="Content Placeholder 2"/>
          <p:cNvSpPr>
            <a:spLocks noGrp="1"/>
          </p:cNvSpPr>
          <p:nvPr>
            <p:ph idx="1"/>
          </p:nvPr>
        </p:nvSpPr>
        <p:spPr>
          <a:xfrm>
            <a:off x="457200" y="1447800"/>
            <a:ext cx="8229600" cy="4983163"/>
          </a:xfrm>
          <a:solidFill>
            <a:srgbClr val="FFFFFF">
              <a:alpha val="69804"/>
            </a:srgbClr>
          </a:solidFill>
          <a:ln>
            <a:solidFill>
              <a:srgbClr val="0000CC"/>
            </a:solidFill>
          </a:ln>
        </p:spPr>
        <p:txBody>
          <a:bodyPr>
            <a:normAutofit/>
          </a:bodyPr>
          <a:lstStyle/>
          <a:p>
            <a:r>
              <a:rPr lang="en-US" b="1" u="sng" dirty="0" smtClean="0">
                <a:solidFill>
                  <a:srgbClr val="0000CC"/>
                </a:solidFill>
                <a:latin typeface="Arial" pitchFamily="34" charset="0"/>
                <a:cs typeface="Arial" pitchFamily="34" charset="0"/>
              </a:rPr>
              <a:t>Keep the Commandments</a:t>
            </a:r>
          </a:p>
          <a:p>
            <a:pPr lvl="1">
              <a:spcBef>
                <a:spcPts val="1200"/>
              </a:spcBef>
            </a:pPr>
            <a:r>
              <a:rPr lang="en-US" b="1" i="1" dirty="0" smtClean="0">
                <a:solidFill>
                  <a:schemeClr val="tx2">
                    <a:lumMod val="50000"/>
                  </a:schemeClr>
                </a:solidFill>
                <a:latin typeface="Arial" pitchFamily="34" charset="0"/>
                <a:cs typeface="Arial" pitchFamily="34" charset="0"/>
              </a:rPr>
              <a:t>“Now by this we know that we</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know Him</a:t>
            </a:r>
            <a:r>
              <a:rPr lang="en-US" b="1" i="1" dirty="0" smtClean="0">
                <a:solidFill>
                  <a:srgbClr val="0000CC"/>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if we</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keep His commandments</a:t>
            </a:r>
            <a:r>
              <a:rPr lang="en-US" b="1" i="1" dirty="0" smtClean="0">
                <a:solidFill>
                  <a:srgbClr val="0000CC"/>
                </a:solidFill>
                <a:latin typeface="Arial" pitchFamily="34" charset="0"/>
                <a:cs typeface="Arial" pitchFamily="34" charset="0"/>
              </a:rPr>
              <a:t>.</a:t>
            </a:r>
            <a:r>
              <a:rPr lang="en-US" b="1" i="1" dirty="0" smtClean="0">
                <a:solidFill>
                  <a:srgbClr val="FFFF00"/>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He who says, </a:t>
            </a:r>
            <a:r>
              <a:rPr lang="en-US" b="1" i="1" dirty="0" smtClean="0">
                <a:solidFill>
                  <a:schemeClr val="tx2">
                    <a:lumMod val="50000"/>
                  </a:schemeClr>
                </a:solidFill>
                <a:latin typeface="Arial" pitchFamily="34" charset="0"/>
                <a:cs typeface="Arial" pitchFamily="34" charset="0"/>
              </a:rPr>
              <a:t>‘I </a:t>
            </a:r>
            <a:r>
              <a:rPr lang="en-US" b="1" i="1" dirty="0" smtClean="0">
                <a:solidFill>
                  <a:schemeClr val="tx2">
                    <a:lumMod val="50000"/>
                  </a:schemeClr>
                </a:solidFill>
                <a:latin typeface="Arial" pitchFamily="34" charset="0"/>
                <a:cs typeface="Arial" pitchFamily="34" charset="0"/>
              </a:rPr>
              <a:t>know Him</a:t>
            </a:r>
            <a:r>
              <a:rPr lang="en-US" b="1" i="1" dirty="0" smtClean="0">
                <a:solidFill>
                  <a:schemeClr val="tx2">
                    <a:lumMod val="50000"/>
                  </a:schemeClr>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and does not keep His commandments, is a</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liar</a:t>
            </a:r>
            <a:r>
              <a:rPr lang="en-US" b="1" i="1" dirty="0" smtClean="0">
                <a:solidFill>
                  <a:srgbClr val="0000CC"/>
                </a:solidFill>
                <a:latin typeface="Arial" pitchFamily="34" charset="0"/>
                <a:cs typeface="Arial" pitchFamily="34" charset="0"/>
              </a:rPr>
              <a:t>,</a:t>
            </a:r>
            <a:r>
              <a:rPr lang="en-US" b="1" i="1" dirty="0" smtClean="0">
                <a:solidFill>
                  <a:srgbClr val="FFFF00"/>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and the truth is not in him. But whoever</a:t>
            </a:r>
            <a:r>
              <a:rPr lang="en-US" b="1" i="1" dirty="0" smtClean="0">
                <a:solidFill>
                  <a:srgbClr val="FFFF00"/>
                </a:solidFill>
                <a:latin typeface="Arial" pitchFamily="34" charset="0"/>
                <a:cs typeface="Arial" pitchFamily="34" charset="0"/>
              </a:rPr>
              <a:t> </a:t>
            </a:r>
            <a:r>
              <a:rPr lang="en-US" b="1" i="1" u="sng" dirty="0" smtClean="0">
                <a:solidFill>
                  <a:srgbClr val="0000CC"/>
                </a:solidFill>
                <a:latin typeface="Arial" pitchFamily="34" charset="0"/>
                <a:cs typeface="Arial" pitchFamily="34" charset="0"/>
              </a:rPr>
              <a:t>keeps His word</a:t>
            </a:r>
            <a:r>
              <a:rPr lang="en-US" b="1" i="1" dirty="0" smtClean="0">
                <a:solidFill>
                  <a:srgbClr val="0000CC"/>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truly the </a:t>
            </a:r>
            <a:r>
              <a:rPr lang="en-US" b="1" i="1" u="sng" dirty="0" smtClean="0">
                <a:solidFill>
                  <a:srgbClr val="0000CC"/>
                </a:solidFill>
                <a:latin typeface="Arial" pitchFamily="34" charset="0"/>
                <a:cs typeface="Arial" pitchFamily="34" charset="0"/>
              </a:rPr>
              <a:t>love of God is perfected</a:t>
            </a:r>
            <a:r>
              <a:rPr lang="en-US" b="1" i="1" dirty="0" smtClean="0">
                <a:solidFill>
                  <a:schemeClr val="bg1"/>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in him. By this we know that we are in Him</a:t>
            </a:r>
            <a:r>
              <a:rPr lang="en-US" b="1" i="1" dirty="0" smtClean="0">
                <a:solidFill>
                  <a:schemeClr val="tx2">
                    <a:lumMod val="50000"/>
                  </a:schemeClr>
                </a:solidFill>
                <a:latin typeface="Arial" pitchFamily="34" charset="0"/>
                <a:cs typeface="Arial" pitchFamily="34" charset="0"/>
              </a:rPr>
              <a:t>.”</a:t>
            </a:r>
            <a:br>
              <a:rPr lang="en-US" b="1" i="1" dirty="0" smtClean="0">
                <a:solidFill>
                  <a:schemeClr val="tx2">
                    <a:lumMod val="50000"/>
                  </a:schemeClr>
                </a:solidFill>
                <a:latin typeface="Arial" pitchFamily="34" charset="0"/>
                <a:cs typeface="Arial" pitchFamily="34" charset="0"/>
              </a:rPr>
            </a:br>
            <a:r>
              <a:rPr lang="en-US" b="1" i="1" dirty="0" smtClean="0">
                <a:solidFill>
                  <a:schemeClr val="tx2">
                    <a:lumMod val="50000"/>
                  </a:schemeClr>
                </a:solidFill>
                <a:latin typeface="Arial" pitchFamily="34" charset="0"/>
                <a:cs typeface="Arial" pitchFamily="34" charset="0"/>
              </a:rPr>
              <a:t>{1 </a:t>
            </a:r>
            <a:r>
              <a:rPr lang="en-US" b="1" i="1" dirty="0" smtClean="0">
                <a:solidFill>
                  <a:schemeClr val="tx2">
                    <a:lumMod val="50000"/>
                  </a:schemeClr>
                </a:solidFill>
                <a:latin typeface="Arial" pitchFamily="34" charset="0"/>
                <a:cs typeface="Arial" pitchFamily="34" charset="0"/>
              </a:rPr>
              <a:t>John 2:3-5}</a:t>
            </a:r>
          </a:p>
          <a:p>
            <a:pPr lvl="1"/>
            <a:endParaRPr lang="en-US" sz="2800"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FF">
              <a:alpha val="69804"/>
            </a:srgbClr>
          </a:solidFill>
          <a:ln>
            <a:solidFill>
              <a:srgbClr val="0000CC"/>
            </a:solidFill>
          </a:ln>
        </p:spPr>
        <p:txBody>
          <a:bodyPr/>
          <a:lstStyle/>
          <a:p>
            <a:r>
              <a:rPr lang="en-US" b="1" u="sng" dirty="0" smtClean="0">
                <a:solidFill>
                  <a:srgbClr val="0000CC"/>
                </a:solidFill>
                <a:latin typeface="Arial" pitchFamily="34" charset="0"/>
                <a:cs typeface="Arial" pitchFamily="34" charset="0"/>
              </a:rPr>
              <a:t>Jesus Only</a:t>
            </a:r>
            <a:endParaRPr lang="en-US" b="1" u="sng" dirty="0">
              <a:solidFill>
                <a:srgbClr val="0000CC"/>
              </a:solidFill>
              <a:latin typeface="Arial" pitchFamily="34" charset="0"/>
              <a:cs typeface="Arial" pitchFamily="34" charset="0"/>
            </a:endParaRPr>
          </a:p>
        </p:txBody>
      </p:sp>
      <p:sp>
        <p:nvSpPr>
          <p:cNvPr id="3" name="Content Placeholder 2"/>
          <p:cNvSpPr>
            <a:spLocks noGrp="1"/>
          </p:cNvSpPr>
          <p:nvPr>
            <p:ph idx="1"/>
          </p:nvPr>
        </p:nvSpPr>
        <p:spPr>
          <a:xfrm>
            <a:off x="457200" y="1722437"/>
            <a:ext cx="8229600" cy="4525963"/>
          </a:xfrm>
          <a:solidFill>
            <a:srgbClr val="FFFFFF">
              <a:alpha val="69804"/>
            </a:srgbClr>
          </a:solidFill>
          <a:ln>
            <a:solidFill>
              <a:srgbClr val="0000CC"/>
            </a:solidFill>
          </a:ln>
        </p:spPr>
        <p:txBody>
          <a:bodyPr/>
          <a:lstStyle/>
          <a:p>
            <a:r>
              <a:rPr lang="en-US" dirty="0" smtClean="0">
                <a:solidFill>
                  <a:srgbClr val="0000CC"/>
                </a:solidFill>
                <a:latin typeface="Arial" pitchFamily="34" charset="0"/>
                <a:cs typeface="Arial" pitchFamily="34" charset="0"/>
              </a:rPr>
              <a:t>There is only </a:t>
            </a:r>
            <a:r>
              <a:rPr lang="en-US" b="1" u="sng" dirty="0" smtClean="0">
                <a:solidFill>
                  <a:srgbClr val="0000CC"/>
                </a:solidFill>
                <a:latin typeface="Arial" pitchFamily="34" charset="0"/>
                <a:cs typeface="Arial" pitchFamily="34" charset="0"/>
              </a:rPr>
              <a:t>ONE</a:t>
            </a:r>
            <a:r>
              <a:rPr lang="en-US" dirty="0" smtClean="0">
                <a:solidFill>
                  <a:srgbClr val="0000CC"/>
                </a:solidFill>
                <a:latin typeface="Arial" pitchFamily="34" charset="0"/>
                <a:cs typeface="Arial" pitchFamily="34" charset="0"/>
              </a:rPr>
              <a:t> God.</a:t>
            </a:r>
          </a:p>
          <a:p>
            <a:pPr>
              <a:spcBef>
                <a:spcPts val="1200"/>
              </a:spcBef>
            </a:pPr>
            <a:r>
              <a:rPr lang="en-US" b="1" i="1" u="sng" dirty="0" smtClean="0">
                <a:solidFill>
                  <a:schemeClr val="tx2">
                    <a:lumMod val="50000"/>
                  </a:schemeClr>
                </a:solidFill>
                <a:latin typeface="Arial" pitchFamily="34" charset="0"/>
                <a:cs typeface="Arial" pitchFamily="34" charset="0"/>
              </a:rPr>
              <a:t>Manifested</a:t>
            </a:r>
            <a:r>
              <a:rPr lang="en-US" dirty="0" smtClean="0">
                <a:solidFill>
                  <a:srgbClr val="FFC000"/>
                </a:solidFill>
                <a:latin typeface="Arial" pitchFamily="34" charset="0"/>
                <a:cs typeface="Arial" pitchFamily="34" charset="0"/>
              </a:rPr>
              <a:t> </a:t>
            </a:r>
            <a:r>
              <a:rPr lang="en-US" dirty="0" smtClean="0">
                <a:solidFill>
                  <a:srgbClr val="0000CC"/>
                </a:solidFill>
                <a:latin typeface="Arial" pitchFamily="34" charset="0"/>
                <a:cs typeface="Arial" pitchFamily="34" charset="0"/>
              </a:rPr>
              <a:t>in three ways—                 Father, Son, and Holy Spirit</a:t>
            </a:r>
          </a:p>
          <a:p>
            <a:pPr>
              <a:spcBef>
                <a:spcPts val="1200"/>
              </a:spcBef>
            </a:pPr>
            <a:r>
              <a:rPr lang="en-US" dirty="0" smtClean="0">
                <a:solidFill>
                  <a:srgbClr val="0000CC"/>
                </a:solidFill>
                <a:latin typeface="Arial" pitchFamily="34" charset="0"/>
                <a:cs typeface="Arial" pitchFamily="34" charset="0"/>
              </a:rPr>
              <a:t>The Bible speaks of </a:t>
            </a:r>
            <a:r>
              <a:rPr lang="en-US" b="1" u="sng" dirty="0" smtClean="0">
                <a:solidFill>
                  <a:srgbClr val="0000CC"/>
                </a:solidFill>
                <a:latin typeface="Arial" pitchFamily="34" charset="0"/>
                <a:cs typeface="Arial" pitchFamily="34" charset="0"/>
              </a:rPr>
              <a:t>ONE</a:t>
            </a:r>
            <a:r>
              <a:rPr lang="en-US" dirty="0" smtClean="0">
                <a:solidFill>
                  <a:srgbClr val="0000CC"/>
                </a:solidFill>
                <a:latin typeface="Arial" pitchFamily="34" charset="0"/>
                <a:cs typeface="Arial" pitchFamily="34" charset="0"/>
              </a:rPr>
              <a:t> God—in</a:t>
            </a:r>
            <a:r>
              <a:rPr lang="en-US" dirty="0" smtClean="0">
                <a:solidFill>
                  <a:srgbClr val="FFC000"/>
                </a:solidFill>
                <a:latin typeface="Arial" pitchFamily="34" charset="0"/>
                <a:cs typeface="Arial" pitchFamily="34" charset="0"/>
              </a:rPr>
              <a:t>                 </a:t>
            </a:r>
            <a:r>
              <a:rPr lang="en-US" b="1" u="sng" dirty="0" smtClean="0">
                <a:solidFill>
                  <a:schemeClr val="tx2">
                    <a:lumMod val="50000"/>
                  </a:schemeClr>
                </a:solidFill>
                <a:latin typeface="Arial" pitchFamily="34" charset="0"/>
                <a:cs typeface="Arial" pitchFamily="34" charset="0"/>
              </a:rPr>
              <a:t>three</a:t>
            </a:r>
            <a:r>
              <a:rPr lang="en-US" b="1" dirty="0" smtClean="0">
                <a:latin typeface="Arial" pitchFamily="34" charset="0"/>
                <a:cs typeface="Arial" pitchFamily="34" charset="0"/>
              </a:rPr>
              <a:t> </a:t>
            </a:r>
            <a:r>
              <a:rPr lang="en-US" dirty="0" smtClean="0">
                <a:solidFill>
                  <a:srgbClr val="0000CC"/>
                </a:solidFill>
                <a:latin typeface="Arial" pitchFamily="34" charset="0"/>
                <a:cs typeface="Arial" pitchFamily="34" charset="0"/>
              </a:rPr>
              <a:t>distinct</a:t>
            </a:r>
            <a:r>
              <a:rPr lang="en-US" dirty="0" smtClean="0">
                <a:solidFill>
                  <a:srgbClr val="FFC000"/>
                </a:solidFill>
                <a:latin typeface="Arial" pitchFamily="34" charset="0"/>
                <a:cs typeface="Arial" pitchFamily="34" charset="0"/>
              </a:rPr>
              <a:t> </a:t>
            </a:r>
            <a:r>
              <a:rPr lang="en-US" b="1" u="sng" dirty="0" smtClean="0">
                <a:solidFill>
                  <a:schemeClr val="tx2">
                    <a:lumMod val="50000"/>
                  </a:schemeClr>
                </a:solidFill>
                <a:latin typeface="Arial" pitchFamily="34" charset="0"/>
                <a:cs typeface="Arial" pitchFamily="34" charset="0"/>
              </a:rPr>
              <a:t>Persons</a:t>
            </a:r>
            <a:r>
              <a:rPr lang="en-US" b="1" dirty="0" smtClean="0">
                <a:latin typeface="Arial" pitchFamily="34" charset="0"/>
                <a:cs typeface="Arial" pitchFamily="34" charset="0"/>
              </a:rPr>
              <a:t>.</a:t>
            </a:r>
            <a:endParaRPr lang="en-US" dirty="0" smtClean="0">
              <a:solidFill>
                <a:srgbClr val="FFC000"/>
              </a:solidFill>
              <a:latin typeface="Arial" pitchFamily="34" charset="0"/>
              <a:cs typeface="Arial" pitchFamily="34" charset="0"/>
            </a:endParaRPr>
          </a:p>
          <a:p>
            <a:pPr>
              <a:spcBef>
                <a:spcPts val="1200"/>
              </a:spcBef>
            </a:pPr>
            <a:r>
              <a:rPr lang="en-US" dirty="0" smtClean="0">
                <a:solidFill>
                  <a:srgbClr val="0000CC"/>
                </a:solidFill>
                <a:latin typeface="Arial" pitchFamily="34" charset="0"/>
                <a:cs typeface="Arial" pitchFamily="34" charset="0"/>
              </a:rPr>
              <a:t>Physical sense—Father/Son</a:t>
            </a:r>
          </a:p>
          <a:p>
            <a:pPr>
              <a:spcBef>
                <a:spcPts val="1200"/>
              </a:spcBef>
            </a:pPr>
            <a:r>
              <a:rPr lang="en-US" dirty="0" smtClean="0">
                <a:solidFill>
                  <a:srgbClr val="0000CC"/>
                </a:solidFill>
                <a:latin typeface="Arial" pitchFamily="34" charset="0"/>
                <a:cs typeface="Arial" pitchFamily="34" charset="0"/>
              </a:rPr>
              <a:t>Yet, two different people!</a:t>
            </a:r>
            <a:endParaRPr lang="en-US" dirty="0">
              <a:solidFill>
                <a:srgbClr val="0000CC"/>
              </a:solidFill>
              <a:latin typeface="Arial" pitchFamily="34" charset="0"/>
              <a:cs typeface="Arial" pitchFamily="34" charset="0"/>
            </a:endParaRPr>
          </a:p>
        </p:txBody>
      </p:sp>
      <p:pic>
        <p:nvPicPr>
          <p:cNvPr id="2050" name="Picture 2"/>
          <p:cNvPicPr>
            <a:picLocks noChangeAspect="1" noChangeArrowheads="1"/>
          </p:cNvPicPr>
          <p:nvPr/>
        </p:nvPicPr>
        <p:blipFill>
          <a:blip r:embed="rId3">
            <a:duotone>
              <a:prstClr val="black"/>
              <a:schemeClr val="tx2">
                <a:tint val="45000"/>
                <a:satMod val="400000"/>
              </a:schemeClr>
            </a:duotone>
          </a:blip>
          <a:srcRect/>
          <a:stretch>
            <a:fillRect/>
          </a:stretch>
        </p:blipFill>
        <p:spPr bwMode="auto">
          <a:xfrm>
            <a:off x="6172200" y="1856930"/>
            <a:ext cx="2535156" cy="416287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6875"/>
            <a:ext cx="8229600" cy="1143000"/>
          </a:xfrm>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Concluding Thoughts</a:t>
            </a:r>
            <a:endParaRPr lang="en-US" sz="4000" b="1" dirty="0">
              <a:solidFill>
                <a:srgbClr val="0000CC"/>
              </a:solidFill>
              <a:latin typeface="Arial" pitchFamily="34" charset="0"/>
              <a:cs typeface="Arial" pitchFamily="34" charset="0"/>
            </a:endParaRPr>
          </a:p>
        </p:txBody>
      </p:sp>
      <p:sp>
        <p:nvSpPr>
          <p:cNvPr id="3" name="Content Placeholder 2"/>
          <p:cNvSpPr>
            <a:spLocks noGrp="1"/>
          </p:cNvSpPr>
          <p:nvPr>
            <p:ph idx="1"/>
          </p:nvPr>
        </p:nvSpPr>
        <p:spPr>
          <a:xfrm>
            <a:off x="457200" y="1570037"/>
            <a:ext cx="8229600" cy="4983163"/>
          </a:xfrm>
          <a:solidFill>
            <a:srgbClr val="FFFFFF">
              <a:alpha val="69804"/>
            </a:srgbClr>
          </a:solidFill>
          <a:ln>
            <a:solidFill>
              <a:srgbClr val="0000CC"/>
            </a:solidFill>
          </a:ln>
        </p:spPr>
        <p:txBody>
          <a:bodyPr>
            <a:normAutofit/>
          </a:bodyPr>
          <a:lstStyle/>
          <a:p>
            <a:pPr>
              <a:spcBef>
                <a:spcPts val="1200"/>
              </a:spcBef>
            </a:pPr>
            <a:r>
              <a:rPr lang="en-US" dirty="0" smtClean="0">
                <a:solidFill>
                  <a:srgbClr val="0000CC"/>
                </a:solidFill>
                <a:latin typeface="Arial" pitchFamily="34" charset="0"/>
                <a:cs typeface="Arial" pitchFamily="34" charset="0"/>
              </a:rPr>
              <a:t>What </a:t>
            </a:r>
            <a:r>
              <a:rPr lang="en-US" dirty="0" smtClean="0">
                <a:solidFill>
                  <a:srgbClr val="0000CC"/>
                </a:solidFill>
                <a:latin typeface="Arial" pitchFamily="34" charset="0"/>
                <a:cs typeface="Arial" pitchFamily="34" charset="0"/>
              </a:rPr>
              <a:t>is your</a:t>
            </a:r>
            <a:r>
              <a:rPr lang="en-US" dirty="0" smtClean="0">
                <a:solidFill>
                  <a:srgbClr val="FFC000"/>
                </a:solidFill>
                <a:latin typeface="Arial" pitchFamily="34" charset="0"/>
                <a:cs typeface="Arial" pitchFamily="34" charset="0"/>
              </a:rPr>
              <a:t> </a:t>
            </a:r>
            <a:r>
              <a:rPr lang="en-US" b="1" i="1" u="sng" dirty="0" smtClean="0">
                <a:solidFill>
                  <a:schemeClr val="tx2">
                    <a:lumMod val="50000"/>
                  </a:schemeClr>
                </a:solidFill>
                <a:latin typeface="Arial" pitchFamily="34" charset="0"/>
                <a:cs typeface="Arial" pitchFamily="34" charset="0"/>
              </a:rPr>
              <a:t>attitude</a:t>
            </a:r>
            <a:r>
              <a:rPr lang="en-US" dirty="0" smtClean="0">
                <a:solidFill>
                  <a:srgbClr val="FFC000"/>
                </a:solidFill>
                <a:latin typeface="Arial" pitchFamily="34" charset="0"/>
                <a:cs typeface="Arial" pitchFamily="34" charset="0"/>
              </a:rPr>
              <a:t> </a:t>
            </a:r>
            <a:r>
              <a:rPr lang="en-US" dirty="0" smtClean="0">
                <a:solidFill>
                  <a:srgbClr val="0000CC"/>
                </a:solidFill>
                <a:latin typeface="Arial" pitchFamily="34" charset="0"/>
                <a:cs typeface="Arial" pitchFamily="34" charset="0"/>
              </a:rPr>
              <a:t>toward this relationship?</a:t>
            </a:r>
          </a:p>
          <a:p>
            <a:pPr>
              <a:spcBef>
                <a:spcPts val="1200"/>
              </a:spcBef>
            </a:pPr>
            <a:r>
              <a:rPr lang="en-US" dirty="0" smtClean="0">
                <a:solidFill>
                  <a:srgbClr val="0000CC"/>
                </a:solidFill>
                <a:latin typeface="Arial" pitchFamily="34" charset="0"/>
                <a:cs typeface="Arial" pitchFamily="34" charset="0"/>
              </a:rPr>
              <a:t>Are you a</a:t>
            </a:r>
            <a:r>
              <a:rPr lang="en-US" dirty="0" smtClean="0">
                <a:solidFill>
                  <a:srgbClr val="FFC000"/>
                </a:solidFill>
                <a:latin typeface="Arial" pitchFamily="34" charset="0"/>
                <a:cs typeface="Arial" pitchFamily="34" charset="0"/>
              </a:rPr>
              <a:t> </a:t>
            </a:r>
            <a:r>
              <a:rPr lang="en-US" b="1" i="1" u="sng" dirty="0" smtClean="0">
                <a:solidFill>
                  <a:schemeClr val="tx2">
                    <a:lumMod val="50000"/>
                  </a:schemeClr>
                </a:solidFill>
                <a:latin typeface="Arial" pitchFamily="34" charset="0"/>
                <a:cs typeface="Arial" pitchFamily="34" charset="0"/>
              </a:rPr>
              <a:t>sunshine</a:t>
            </a:r>
            <a:r>
              <a:rPr lang="en-US" b="1" u="sng" dirty="0" smtClean="0">
                <a:solidFill>
                  <a:schemeClr val="tx2">
                    <a:lumMod val="50000"/>
                  </a:schemeClr>
                </a:solidFill>
                <a:latin typeface="Arial" pitchFamily="34" charset="0"/>
                <a:cs typeface="Arial" pitchFamily="34" charset="0"/>
              </a:rPr>
              <a:t> </a:t>
            </a:r>
            <a:r>
              <a:rPr lang="en-US" b="1" u="sng" dirty="0" smtClean="0">
                <a:solidFill>
                  <a:schemeClr val="tx2">
                    <a:lumMod val="50000"/>
                  </a:schemeClr>
                </a:solidFill>
                <a:latin typeface="Arial" pitchFamily="34" charset="0"/>
                <a:cs typeface="Arial" pitchFamily="34" charset="0"/>
              </a:rPr>
              <a:t>Christian</a:t>
            </a:r>
            <a:r>
              <a:rPr lang="en-US" dirty="0" smtClean="0">
                <a:solidFill>
                  <a:schemeClr val="tx2">
                    <a:lumMod val="50000"/>
                  </a:schemeClr>
                </a:solidFill>
                <a:latin typeface="Arial" pitchFamily="34" charset="0"/>
                <a:cs typeface="Arial" pitchFamily="34" charset="0"/>
              </a:rPr>
              <a:t>?</a:t>
            </a:r>
            <a:endParaRPr lang="en-US" dirty="0" smtClean="0">
              <a:solidFill>
                <a:srgbClr val="FFC000"/>
              </a:solidFill>
              <a:latin typeface="Arial" pitchFamily="34" charset="0"/>
              <a:cs typeface="Arial" pitchFamily="34" charset="0"/>
            </a:endParaRPr>
          </a:p>
          <a:p>
            <a:pPr lvl="1">
              <a:spcBef>
                <a:spcPts val="1200"/>
              </a:spcBef>
            </a:pPr>
            <a:r>
              <a:rPr lang="en-US" dirty="0" smtClean="0">
                <a:solidFill>
                  <a:schemeClr val="tx2">
                    <a:lumMod val="50000"/>
                  </a:schemeClr>
                </a:solidFill>
                <a:latin typeface="Arial" pitchFamily="34" charset="0"/>
                <a:cs typeface="Arial" pitchFamily="34" charset="0"/>
              </a:rPr>
              <a:t>When all is </a:t>
            </a:r>
            <a:r>
              <a:rPr lang="en-US" dirty="0" smtClean="0">
                <a:solidFill>
                  <a:schemeClr val="tx2">
                    <a:lumMod val="50000"/>
                  </a:schemeClr>
                </a:solidFill>
                <a:latin typeface="Arial" pitchFamily="34" charset="0"/>
                <a:cs typeface="Arial" pitchFamily="34" charset="0"/>
              </a:rPr>
              <a:t>well, you’re </a:t>
            </a:r>
            <a:r>
              <a:rPr lang="en-US" dirty="0" smtClean="0">
                <a:solidFill>
                  <a:schemeClr val="tx2">
                    <a:lumMod val="50000"/>
                  </a:schemeClr>
                </a:solidFill>
                <a:latin typeface="Arial" pitchFamily="34" charset="0"/>
                <a:cs typeface="Arial" pitchFamily="34" charset="0"/>
              </a:rPr>
              <a:t>with </a:t>
            </a:r>
            <a:r>
              <a:rPr lang="en-US" dirty="0" smtClean="0">
                <a:solidFill>
                  <a:schemeClr val="tx2">
                    <a:lumMod val="50000"/>
                  </a:schemeClr>
                </a:solidFill>
                <a:latin typeface="Arial" pitchFamily="34" charset="0"/>
                <a:cs typeface="Arial" pitchFamily="34" charset="0"/>
              </a:rPr>
              <a:t>Him.</a:t>
            </a:r>
            <a:endParaRPr lang="en-US" dirty="0" smtClean="0">
              <a:solidFill>
                <a:schemeClr val="tx2">
                  <a:lumMod val="50000"/>
                </a:schemeClr>
              </a:solidFill>
              <a:latin typeface="Arial" pitchFamily="34" charset="0"/>
              <a:cs typeface="Arial" pitchFamily="34" charset="0"/>
            </a:endParaRPr>
          </a:p>
          <a:p>
            <a:pPr lvl="1">
              <a:spcBef>
                <a:spcPts val="1200"/>
              </a:spcBef>
            </a:pPr>
            <a:r>
              <a:rPr lang="en-US" dirty="0" smtClean="0">
                <a:solidFill>
                  <a:schemeClr val="tx2">
                    <a:lumMod val="50000"/>
                  </a:schemeClr>
                </a:solidFill>
                <a:latin typeface="Arial" pitchFamily="34" charset="0"/>
                <a:cs typeface="Arial" pitchFamily="34" charset="0"/>
              </a:rPr>
              <a:t>He can’t </a:t>
            </a:r>
            <a:r>
              <a:rPr lang="en-US" dirty="0" smtClean="0">
                <a:solidFill>
                  <a:schemeClr val="tx2">
                    <a:lumMod val="50000"/>
                  </a:schemeClr>
                </a:solidFill>
                <a:latin typeface="Arial" pitchFamily="34" charset="0"/>
                <a:cs typeface="Arial" pitchFamily="34" charset="0"/>
              </a:rPr>
              <a:t>really </a:t>
            </a:r>
            <a:r>
              <a:rPr lang="en-US" dirty="0" smtClean="0">
                <a:solidFill>
                  <a:schemeClr val="tx2">
                    <a:lumMod val="50000"/>
                  </a:schemeClr>
                </a:solidFill>
                <a:latin typeface="Arial" pitchFamily="34" charset="0"/>
                <a:cs typeface="Arial" pitchFamily="34" charset="0"/>
              </a:rPr>
              <a:t>count on you.</a:t>
            </a:r>
            <a:endParaRPr lang="en-US" dirty="0" smtClean="0">
              <a:solidFill>
                <a:schemeClr val="tx2">
                  <a:lumMod val="50000"/>
                </a:schemeClr>
              </a:solidFill>
              <a:latin typeface="Arial" pitchFamily="34" charset="0"/>
              <a:cs typeface="Arial" pitchFamily="34" charset="0"/>
            </a:endParaRPr>
          </a:p>
          <a:p>
            <a:pPr lvl="1">
              <a:spcBef>
                <a:spcPts val="1200"/>
              </a:spcBef>
            </a:pPr>
            <a:r>
              <a:rPr lang="en-US" dirty="0" smtClean="0">
                <a:solidFill>
                  <a:schemeClr val="tx2">
                    <a:lumMod val="50000"/>
                  </a:schemeClr>
                </a:solidFill>
                <a:latin typeface="Arial" pitchFamily="34" charset="0"/>
                <a:cs typeface="Arial" pitchFamily="34" charset="0"/>
              </a:rPr>
              <a:t>If someone offends or hurts you, you do not continue to walk with </a:t>
            </a:r>
            <a:r>
              <a:rPr lang="en-US" dirty="0" smtClean="0">
                <a:solidFill>
                  <a:schemeClr val="tx2">
                    <a:lumMod val="50000"/>
                  </a:schemeClr>
                </a:solidFill>
                <a:latin typeface="Arial" pitchFamily="34" charset="0"/>
                <a:cs typeface="Arial" pitchFamily="34" charset="0"/>
              </a:rPr>
              <a:t>the </a:t>
            </a:r>
            <a:r>
              <a:rPr lang="en-US" dirty="0" smtClean="0">
                <a:solidFill>
                  <a:schemeClr val="tx2">
                    <a:lumMod val="50000"/>
                  </a:schemeClr>
                </a:solidFill>
                <a:latin typeface="Arial" pitchFamily="34" charset="0"/>
                <a:cs typeface="Arial" pitchFamily="34" charset="0"/>
              </a:rPr>
              <a:t>Lord?</a:t>
            </a:r>
            <a:endParaRPr lang="en-US" dirty="0" smtClean="0">
              <a:solidFill>
                <a:schemeClr val="tx2">
                  <a:lumMod val="50000"/>
                </a:schemeClr>
              </a:solidFill>
              <a:latin typeface="Arial" pitchFamily="34" charset="0"/>
              <a:cs typeface="Arial" pitchFamily="34" charset="0"/>
            </a:endParaRPr>
          </a:p>
          <a:p>
            <a:pPr lvl="1">
              <a:spcBef>
                <a:spcPts val="1200"/>
              </a:spcBef>
            </a:pPr>
            <a:endParaRPr lang="en-US" dirty="0" smtClean="0">
              <a:solidFill>
                <a:srgbClr val="FFC000"/>
              </a:solidFill>
              <a:latin typeface="Arial" pitchFamily="34" charset="0"/>
              <a:cs typeface="Arial" pitchFamily="34" charset="0"/>
            </a:endParaRPr>
          </a:p>
          <a:p>
            <a:pPr>
              <a:spcBef>
                <a:spcPts val="1200"/>
              </a:spcBef>
              <a:buNone/>
            </a:pPr>
            <a:endParaRPr lang="en-US" sz="3600" dirty="0" smtClean="0">
              <a:solidFill>
                <a:srgbClr val="FFC000"/>
              </a:solidFill>
              <a:latin typeface="Arial" pitchFamily="34" charset="0"/>
              <a:cs typeface="Arial" pitchFamily="34" charset="0"/>
            </a:endParaRPr>
          </a:p>
          <a:p>
            <a:pPr lvl="1">
              <a:spcBef>
                <a:spcPts val="1200"/>
              </a:spcBef>
              <a:buNone/>
            </a:pPr>
            <a:endParaRPr lang="en-US" sz="2800"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Cannot Separate Father/Son</a:t>
            </a:r>
            <a:endParaRPr lang="en-US" sz="4000" b="1" u="sng" dirty="0">
              <a:solidFill>
                <a:srgbClr val="0000CC"/>
              </a:solidFill>
              <a:latin typeface="Arial" pitchFamily="34" charset="0"/>
              <a:cs typeface="Arial" pitchFamily="34" charset="0"/>
            </a:endParaRPr>
          </a:p>
        </p:txBody>
      </p:sp>
      <p:sp>
        <p:nvSpPr>
          <p:cNvPr id="3" name="Content Placeholder 2"/>
          <p:cNvSpPr>
            <a:spLocks noGrp="1"/>
          </p:cNvSpPr>
          <p:nvPr>
            <p:ph idx="1"/>
          </p:nvPr>
        </p:nvSpPr>
        <p:spPr>
          <a:xfrm>
            <a:off x="457200" y="1951037"/>
            <a:ext cx="8229600" cy="4525963"/>
          </a:xfrm>
          <a:solidFill>
            <a:srgbClr val="FFFFFF">
              <a:alpha val="69804"/>
            </a:srgbClr>
          </a:solidFill>
          <a:ln>
            <a:solidFill>
              <a:srgbClr val="0000CC"/>
            </a:solidFill>
          </a:ln>
        </p:spPr>
        <p:txBody>
          <a:bodyPr/>
          <a:lstStyle/>
          <a:p>
            <a:pPr>
              <a:spcBef>
                <a:spcPts val="600"/>
              </a:spcBef>
            </a:pPr>
            <a:r>
              <a:rPr lang="en-US" b="1" dirty="0" smtClean="0">
                <a:solidFill>
                  <a:srgbClr val="0000CC"/>
                </a:solidFill>
                <a:latin typeface="Arial" pitchFamily="34" charset="0"/>
                <a:cs typeface="Arial" pitchFamily="34" charset="0"/>
              </a:rPr>
              <a:t>If one doesn’t believe in the Son, God’s wrath is upon him.</a:t>
            </a:r>
          </a:p>
          <a:p>
            <a:pPr lvl="1">
              <a:spcBef>
                <a:spcPts val="1200"/>
              </a:spcBef>
            </a:pPr>
            <a:r>
              <a:rPr lang="en-US" b="1" i="1" dirty="0" smtClean="0">
                <a:solidFill>
                  <a:schemeClr val="tx2">
                    <a:lumMod val="50000"/>
                  </a:schemeClr>
                </a:solidFill>
                <a:latin typeface="Arial" pitchFamily="34" charset="0"/>
                <a:cs typeface="Arial" pitchFamily="34" charset="0"/>
              </a:rPr>
              <a:t>“He who believes in the Son has everlasting life; and he who does not believe the Son shall not see life, but the wrath of God abides on him</a:t>
            </a:r>
            <a:r>
              <a:rPr lang="en-US" b="1" i="1" dirty="0" smtClean="0">
                <a:solidFill>
                  <a:schemeClr val="tx2">
                    <a:lumMod val="50000"/>
                  </a:schemeClr>
                </a:solidFill>
                <a:latin typeface="Arial" pitchFamily="34" charset="0"/>
                <a:cs typeface="Arial" pitchFamily="34" charset="0"/>
              </a:rPr>
              <a:t>.” {</a:t>
            </a:r>
            <a:r>
              <a:rPr lang="en-US" b="1" i="1" dirty="0" smtClean="0">
                <a:solidFill>
                  <a:schemeClr val="tx2">
                    <a:lumMod val="50000"/>
                  </a:schemeClr>
                </a:solidFill>
                <a:latin typeface="Arial" pitchFamily="34" charset="0"/>
                <a:cs typeface="Arial" pitchFamily="34" charset="0"/>
              </a:rPr>
              <a:t>John 3:36}</a:t>
            </a:r>
            <a:endParaRPr lang="en-US" b="1" i="1" dirty="0">
              <a:solidFill>
                <a:schemeClr val="tx2">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525963"/>
          </a:xfrm>
          <a:solidFill>
            <a:srgbClr val="FFFFFF">
              <a:alpha val="69804"/>
            </a:srgbClr>
          </a:solidFill>
          <a:ln>
            <a:solidFill>
              <a:srgbClr val="0000CC"/>
            </a:solidFill>
          </a:ln>
        </p:spPr>
        <p:txBody>
          <a:bodyPr/>
          <a:lstStyle/>
          <a:p>
            <a:r>
              <a:rPr lang="en-US" b="1" dirty="0" smtClean="0">
                <a:solidFill>
                  <a:srgbClr val="0000CC"/>
                </a:solidFill>
                <a:latin typeface="Arial" pitchFamily="34" charset="0"/>
                <a:cs typeface="Arial" pitchFamily="34" charset="0"/>
              </a:rPr>
              <a:t>Those who do not believe in the Son will die in their sins.</a:t>
            </a:r>
          </a:p>
          <a:p>
            <a:pPr lvl="1">
              <a:spcBef>
                <a:spcPts val="1200"/>
              </a:spcBef>
            </a:pPr>
            <a:r>
              <a:rPr lang="en-US" b="1" i="1" dirty="0" smtClean="0">
                <a:solidFill>
                  <a:schemeClr val="tx2">
                    <a:lumMod val="50000"/>
                  </a:schemeClr>
                </a:solidFill>
                <a:latin typeface="Arial" pitchFamily="34" charset="0"/>
                <a:cs typeface="Arial" pitchFamily="34" charset="0"/>
              </a:rPr>
              <a:t>“Therefore I said to you that you will die in your sins; for if you do not believe that I am He, you will die in your sins</a:t>
            </a:r>
            <a:r>
              <a:rPr lang="en-US" b="1" i="1" dirty="0" smtClean="0">
                <a:solidFill>
                  <a:schemeClr val="tx2">
                    <a:lumMod val="50000"/>
                  </a:schemeClr>
                </a:solidFill>
                <a:latin typeface="Arial" pitchFamily="34" charset="0"/>
                <a:cs typeface="Arial" pitchFamily="34" charset="0"/>
              </a:rPr>
              <a:t>.”</a:t>
            </a:r>
            <a:br>
              <a:rPr lang="en-US" b="1" i="1" dirty="0" smtClean="0">
                <a:solidFill>
                  <a:schemeClr val="tx2">
                    <a:lumMod val="50000"/>
                  </a:schemeClr>
                </a:solidFill>
                <a:latin typeface="Arial" pitchFamily="34" charset="0"/>
                <a:cs typeface="Arial" pitchFamily="34" charset="0"/>
              </a:rPr>
            </a:br>
            <a:r>
              <a:rPr lang="en-US" b="1" i="1" dirty="0" smtClean="0">
                <a:solidFill>
                  <a:schemeClr val="tx2">
                    <a:lumMod val="50000"/>
                  </a:schemeClr>
                </a:solidFill>
                <a:latin typeface="Arial" pitchFamily="34" charset="0"/>
                <a:cs typeface="Arial" pitchFamily="34" charset="0"/>
              </a:rPr>
              <a:t>{</a:t>
            </a:r>
            <a:r>
              <a:rPr lang="en-US" b="1" i="1" dirty="0" smtClean="0">
                <a:solidFill>
                  <a:schemeClr val="tx2">
                    <a:lumMod val="50000"/>
                  </a:schemeClr>
                </a:solidFill>
                <a:latin typeface="Arial" pitchFamily="34" charset="0"/>
                <a:cs typeface="Arial" pitchFamily="34" charset="0"/>
              </a:rPr>
              <a:t>John 8:24}</a:t>
            </a:r>
            <a:endParaRPr lang="en-US" b="1" i="1" dirty="0">
              <a:solidFill>
                <a:schemeClr val="tx2">
                  <a:lumMod val="50000"/>
                </a:schemeClr>
              </a:solidFill>
              <a:latin typeface="Arial" pitchFamily="34" charset="0"/>
              <a:cs typeface="Arial" pitchFamily="34" charset="0"/>
            </a:endParaRPr>
          </a:p>
        </p:txBody>
      </p:sp>
      <p:sp>
        <p:nvSpPr>
          <p:cNvPr id="6"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Cannot Separate Father/Son</a:t>
            </a:r>
            <a:endParaRPr lang="en-US" sz="4000" b="1" u="sng"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525963"/>
          </a:xfrm>
          <a:solidFill>
            <a:srgbClr val="FFFFFF">
              <a:alpha val="69804"/>
            </a:srgbClr>
          </a:solidFill>
        </p:spPr>
        <p:txBody>
          <a:bodyPr/>
          <a:lstStyle/>
          <a:p>
            <a:r>
              <a:rPr lang="en-US" b="1" dirty="0" smtClean="0">
                <a:solidFill>
                  <a:srgbClr val="0000CC"/>
                </a:solidFill>
                <a:latin typeface="Arial" pitchFamily="34" charset="0"/>
                <a:cs typeface="Arial" pitchFamily="34" charset="0"/>
              </a:rPr>
              <a:t>We must believe in the Son; He is our only access to the Father.</a:t>
            </a:r>
          </a:p>
          <a:p>
            <a:pPr lvl="1"/>
            <a:r>
              <a:rPr lang="en-US" b="1" i="1" dirty="0" smtClean="0">
                <a:solidFill>
                  <a:schemeClr val="tx2">
                    <a:lumMod val="50000"/>
                  </a:schemeClr>
                </a:solidFill>
                <a:latin typeface="Arial" pitchFamily="34" charset="0"/>
                <a:cs typeface="Arial" pitchFamily="34" charset="0"/>
              </a:rPr>
              <a:t>“Jesus said to him, ‘I am the way, the truth, and the life. No one comes to the Father except through Me.’” {John 14:6}</a:t>
            </a:r>
            <a:endParaRPr lang="en-US" b="1" i="1" dirty="0">
              <a:solidFill>
                <a:schemeClr val="tx2">
                  <a:lumMod val="50000"/>
                </a:schemeClr>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Cannot Separate Father/Son</a:t>
            </a:r>
            <a:endParaRPr lang="en-US" sz="4000" b="1" u="sng"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525963"/>
          </a:xfrm>
          <a:solidFill>
            <a:srgbClr val="FFFFFF">
              <a:alpha val="69804"/>
            </a:srgbClr>
          </a:solidFill>
          <a:ln>
            <a:solidFill>
              <a:srgbClr val="0000CC"/>
            </a:solidFill>
          </a:ln>
        </p:spPr>
        <p:txBody>
          <a:bodyPr/>
          <a:lstStyle/>
          <a:p>
            <a:r>
              <a:rPr lang="en-US" b="1" dirty="0" smtClean="0">
                <a:solidFill>
                  <a:srgbClr val="0000CC"/>
                </a:solidFill>
                <a:latin typeface="Arial" pitchFamily="34" charset="0"/>
                <a:cs typeface="Arial" pitchFamily="34" charset="0"/>
              </a:rPr>
              <a:t>Only one name ever given for salvation—that given by the Father to the Son.</a:t>
            </a:r>
          </a:p>
          <a:p>
            <a:pPr lvl="1"/>
            <a:r>
              <a:rPr lang="en-US" b="1" i="1" dirty="0" smtClean="0">
                <a:solidFill>
                  <a:schemeClr val="tx2">
                    <a:lumMod val="50000"/>
                  </a:schemeClr>
                </a:solidFill>
                <a:latin typeface="Arial" pitchFamily="34" charset="0"/>
                <a:cs typeface="Arial" pitchFamily="34" charset="0"/>
              </a:rPr>
              <a:t>“Nor is there salvation in any other, for there is no other name under heaven given among men by which we must be saved</a:t>
            </a:r>
            <a:r>
              <a:rPr lang="en-US" b="1" i="1" dirty="0" smtClean="0">
                <a:solidFill>
                  <a:schemeClr val="tx2">
                    <a:lumMod val="50000"/>
                  </a:schemeClr>
                </a:solidFill>
                <a:latin typeface="Arial" pitchFamily="34" charset="0"/>
                <a:cs typeface="Arial" pitchFamily="34" charset="0"/>
              </a:rPr>
              <a:t>.”</a:t>
            </a:r>
            <a:br>
              <a:rPr lang="en-US" b="1" i="1" dirty="0" smtClean="0">
                <a:solidFill>
                  <a:schemeClr val="tx2">
                    <a:lumMod val="50000"/>
                  </a:schemeClr>
                </a:solidFill>
                <a:latin typeface="Arial" pitchFamily="34" charset="0"/>
                <a:cs typeface="Arial" pitchFamily="34" charset="0"/>
              </a:rPr>
            </a:br>
            <a:r>
              <a:rPr lang="en-US" b="1" i="1" dirty="0" smtClean="0">
                <a:solidFill>
                  <a:schemeClr val="tx2">
                    <a:lumMod val="50000"/>
                  </a:schemeClr>
                </a:solidFill>
                <a:latin typeface="Arial" pitchFamily="34" charset="0"/>
                <a:cs typeface="Arial" pitchFamily="34" charset="0"/>
              </a:rPr>
              <a:t>{</a:t>
            </a:r>
            <a:r>
              <a:rPr lang="en-US" b="1" i="1" dirty="0" smtClean="0">
                <a:solidFill>
                  <a:schemeClr val="tx2">
                    <a:lumMod val="50000"/>
                  </a:schemeClr>
                </a:solidFill>
                <a:latin typeface="Arial" pitchFamily="34" charset="0"/>
                <a:cs typeface="Arial" pitchFamily="34" charset="0"/>
              </a:rPr>
              <a:t>Acts 4:12}</a:t>
            </a:r>
            <a:endParaRPr lang="en-US" b="1" i="1" dirty="0">
              <a:solidFill>
                <a:schemeClr val="tx2">
                  <a:lumMod val="50000"/>
                </a:schemeClr>
              </a:solidFill>
              <a:latin typeface="Arial" pitchFamily="34" charset="0"/>
              <a:cs typeface="Arial" pitchFamily="34" charset="0"/>
            </a:endParaRPr>
          </a:p>
        </p:txBody>
      </p:sp>
      <p:sp>
        <p:nvSpPr>
          <p:cNvPr id="5"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Cannot Separate Father/Son</a:t>
            </a:r>
            <a:endParaRPr lang="en-US" sz="4000" b="1" u="sng" dirty="0">
              <a:solidFill>
                <a:srgbClr val="0000CC"/>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FF">
              <a:alpha val="69804"/>
            </a:srgbClr>
          </a:solidFill>
        </p:spPr>
        <p:txBody>
          <a:bodyPr>
            <a:normAutofit/>
          </a:bodyPr>
          <a:lstStyle/>
          <a:p>
            <a:r>
              <a:rPr lang="en-US" sz="4000" b="1" u="sng" dirty="0" smtClean="0">
                <a:solidFill>
                  <a:srgbClr val="0000CC"/>
                </a:solidFill>
                <a:latin typeface="Arial" pitchFamily="34" charset="0"/>
                <a:cs typeface="Arial" pitchFamily="34" charset="0"/>
              </a:rPr>
              <a:t>What About John 14:28</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
        <p:nvSpPr>
          <p:cNvPr id="3" name="Content Placeholder 2"/>
          <p:cNvSpPr>
            <a:spLocks noGrp="1"/>
          </p:cNvSpPr>
          <p:nvPr>
            <p:ph idx="1"/>
          </p:nvPr>
        </p:nvSpPr>
        <p:spPr>
          <a:xfrm>
            <a:off x="457200" y="1905000"/>
            <a:ext cx="8229600" cy="4525963"/>
          </a:xfrm>
          <a:solidFill>
            <a:srgbClr val="FFFFFF">
              <a:alpha val="69804"/>
            </a:srgbClr>
          </a:solidFill>
          <a:ln>
            <a:solidFill>
              <a:srgbClr val="0000CC"/>
            </a:solidFill>
          </a:ln>
        </p:spPr>
        <p:txBody>
          <a:bodyPr/>
          <a:lstStyle/>
          <a:p>
            <a:pPr>
              <a:spcBef>
                <a:spcPts val="1200"/>
              </a:spcBef>
            </a:pPr>
            <a:r>
              <a:rPr lang="en-US" b="1" dirty="0" smtClean="0">
                <a:solidFill>
                  <a:srgbClr val="0000CC"/>
                </a:solidFill>
                <a:latin typeface="Arial" pitchFamily="34" charset="0"/>
                <a:cs typeface="Arial" pitchFamily="34" charset="0"/>
              </a:rPr>
              <a:t>Some think that they have found a </a:t>
            </a:r>
            <a:r>
              <a:rPr lang="en-US" b="1" i="1" dirty="0" smtClean="0">
                <a:solidFill>
                  <a:srgbClr val="0000CC"/>
                </a:solidFill>
                <a:latin typeface="Arial" pitchFamily="34" charset="0"/>
                <a:cs typeface="Arial" pitchFamily="34" charset="0"/>
              </a:rPr>
              <a:t>hole</a:t>
            </a:r>
            <a:r>
              <a:rPr lang="en-US" b="1" dirty="0" smtClean="0">
                <a:solidFill>
                  <a:srgbClr val="0000CC"/>
                </a:solidFill>
                <a:latin typeface="Arial" pitchFamily="34" charset="0"/>
                <a:cs typeface="Arial" pitchFamily="34" charset="0"/>
              </a:rPr>
              <a:t> in the </a:t>
            </a:r>
            <a:r>
              <a:rPr lang="en-US" b="1" i="1" dirty="0" smtClean="0">
                <a:solidFill>
                  <a:srgbClr val="0000CC"/>
                </a:solidFill>
                <a:latin typeface="Arial" pitchFamily="34" charset="0"/>
                <a:cs typeface="Arial" pitchFamily="34" charset="0"/>
              </a:rPr>
              <a:t>equal</a:t>
            </a:r>
            <a:r>
              <a:rPr lang="en-US" b="1" dirty="0" smtClean="0">
                <a:solidFill>
                  <a:srgbClr val="0000CC"/>
                </a:solidFill>
                <a:latin typeface="Arial" pitchFamily="34" charset="0"/>
                <a:cs typeface="Arial" pitchFamily="34" charset="0"/>
              </a:rPr>
              <a:t> argument:</a:t>
            </a:r>
          </a:p>
          <a:p>
            <a:pPr lvl="1">
              <a:spcBef>
                <a:spcPts val="1200"/>
              </a:spcBef>
            </a:pPr>
            <a:r>
              <a:rPr lang="en-US" b="1" i="1" dirty="0" smtClean="0">
                <a:solidFill>
                  <a:schemeClr val="tx2">
                    <a:lumMod val="50000"/>
                  </a:schemeClr>
                </a:solidFill>
                <a:latin typeface="Arial" pitchFamily="34" charset="0"/>
                <a:cs typeface="Arial" pitchFamily="34" charset="0"/>
              </a:rPr>
              <a:t>“You have heard Me say to you, 'I am going away and coming back to you.' If you loved Me, you would rejoice because I said, 'I am going to the Father,' for My Father is </a:t>
            </a:r>
            <a:r>
              <a:rPr lang="en-US" b="1" i="1" u="sng" dirty="0" smtClean="0">
                <a:solidFill>
                  <a:schemeClr val="tx2">
                    <a:lumMod val="50000"/>
                  </a:schemeClr>
                </a:solidFill>
                <a:latin typeface="Arial" pitchFamily="34" charset="0"/>
                <a:cs typeface="Arial" pitchFamily="34" charset="0"/>
              </a:rPr>
              <a:t>greater</a:t>
            </a:r>
            <a:r>
              <a:rPr lang="en-US" b="1" i="1" dirty="0" smtClean="0">
                <a:solidFill>
                  <a:schemeClr val="tx2">
                    <a:lumMod val="50000"/>
                  </a:schemeClr>
                </a:solidFill>
                <a:latin typeface="Arial" pitchFamily="34" charset="0"/>
                <a:cs typeface="Arial" pitchFamily="34" charset="0"/>
              </a:rPr>
              <a:t> than I.” {John 14:28}</a:t>
            </a:r>
            <a:endParaRPr lang="en-US" b="1" i="1" dirty="0">
              <a:solidFill>
                <a:schemeClr val="tx2">
                  <a:lumMod val="5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FF">
              <a:alpha val="69804"/>
            </a:srgbClr>
          </a:solidFill>
          <a:ln>
            <a:solidFill>
              <a:srgbClr val="0000CC"/>
            </a:solidFill>
          </a:ln>
        </p:spPr>
        <p:txBody>
          <a:bodyPr>
            <a:normAutofit/>
          </a:bodyPr>
          <a:lstStyle/>
          <a:p>
            <a:r>
              <a:rPr lang="en-US" sz="4000" b="1" u="sng" dirty="0" smtClean="0">
                <a:solidFill>
                  <a:srgbClr val="0000CC"/>
                </a:solidFill>
                <a:latin typeface="Arial" pitchFamily="34" charset="0"/>
                <a:cs typeface="Arial" pitchFamily="34" charset="0"/>
              </a:rPr>
              <a:t>Can We Understand</a:t>
            </a:r>
            <a:r>
              <a:rPr lang="en-US" sz="4000" b="1" dirty="0" smtClean="0">
                <a:solidFill>
                  <a:srgbClr val="0000CC"/>
                </a:solidFill>
                <a:latin typeface="Arial" pitchFamily="34" charset="0"/>
                <a:cs typeface="Arial" pitchFamily="34" charset="0"/>
              </a:rPr>
              <a:t>…</a:t>
            </a:r>
            <a:endParaRPr lang="en-US" sz="4000" b="1" dirty="0">
              <a:solidFill>
                <a:srgbClr val="0000CC"/>
              </a:solidFill>
              <a:latin typeface="Arial" pitchFamily="34" charset="0"/>
              <a:cs typeface="Arial" pitchFamily="34" charset="0"/>
            </a:endParaRPr>
          </a:p>
        </p:txBody>
      </p:sp>
      <p:sp>
        <p:nvSpPr>
          <p:cNvPr id="3" name="Content Placeholder 2"/>
          <p:cNvSpPr>
            <a:spLocks noGrp="1"/>
          </p:cNvSpPr>
          <p:nvPr>
            <p:ph idx="1"/>
          </p:nvPr>
        </p:nvSpPr>
        <p:spPr>
          <a:xfrm>
            <a:off x="457200" y="1905000"/>
            <a:ext cx="8229600" cy="4525963"/>
          </a:xfrm>
          <a:solidFill>
            <a:srgbClr val="FFFFFF">
              <a:alpha val="69804"/>
            </a:srgbClr>
          </a:solidFill>
          <a:ln>
            <a:solidFill>
              <a:srgbClr val="0000CC"/>
            </a:solidFill>
          </a:ln>
        </p:spPr>
        <p:txBody>
          <a:bodyPr/>
          <a:lstStyle/>
          <a:p>
            <a:r>
              <a:rPr lang="en-US" b="1" u="sng" dirty="0" smtClean="0">
                <a:solidFill>
                  <a:srgbClr val="0000CC"/>
                </a:solidFill>
                <a:latin typeface="Arial" pitchFamily="34" charset="0"/>
                <a:cs typeface="Arial" pitchFamily="34" charset="0"/>
              </a:rPr>
              <a:t>The President and I are one</a:t>
            </a:r>
            <a:r>
              <a:rPr lang="en-US" b="1" dirty="0" smtClean="0">
                <a:solidFill>
                  <a:srgbClr val="0000CC"/>
                </a:solidFill>
                <a:latin typeface="Arial" pitchFamily="34" charset="0"/>
                <a:cs typeface="Arial" pitchFamily="34" charset="0"/>
              </a:rPr>
              <a:t>.</a:t>
            </a:r>
            <a:endParaRPr lang="en-US" dirty="0" smtClean="0">
              <a:solidFill>
                <a:srgbClr val="0000CC"/>
              </a:solidFill>
              <a:latin typeface="Arial" pitchFamily="34" charset="0"/>
              <a:cs typeface="Arial" pitchFamily="34" charset="0"/>
            </a:endParaRPr>
          </a:p>
          <a:p>
            <a:pPr>
              <a:spcBef>
                <a:spcPts val="1200"/>
              </a:spcBef>
            </a:pPr>
            <a:r>
              <a:rPr lang="en-US" b="1" dirty="0" smtClean="0">
                <a:solidFill>
                  <a:srgbClr val="0000CC"/>
                </a:solidFill>
                <a:latin typeface="Arial" pitchFamily="34" charset="0"/>
                <a:cs typeface="Arial" pitchFamily="34" charset="0"/>
              </a:rPr>
              <a:t>Is this a correct statement?</a:t>
            </a:r>
          </a:p>
          <a:p>
            <a:pPr lvl="1">
              <a:spcBef>
                <a:spcPts val="1200"/>
              </a:spcBef>
            </a:pPr>
            <a:r>
              <a:rPr lang="en-US" b="1" i="1" dirty="0" smtClean="0">
                <a:solidFill>
                  <a:schemeClr val="tx2">
                    <a:lumMod val="50000"/>
                  </a:schemeClr>
                </a:solidFill>
                <a:latin typeface="Arial" pitchFamily="34" charset="0"/>
                <a:cs typeface="Arial" pitchFamily="34" charset="0"/>
              </a:rPr>
              <a:t>“And He has made from </a:t>
            </a:r>
            <a:r>
              <a:rPr lang="en-US" b="1" i="1" u="sng" dirty="0" smtClean="0">
                <a:solidFill>
                  <a:schemeClr val="tx2">
                    <a:lumMod val="50000"/>
                  </a:schemeClr>
                </a:solidFill>
                <a:latin typeface="Arial" pitchFamily="34" charset="0"/>
                <a:cs typeface="Arial" pitchFamily="34" charset="0"/>
              </a:rPr>
              <a:t>one blood</a:t>
            </a:r>
            <a:r>
              <a:rPr lang="en-US" b="1" i="1" dirty="0" smtClean="0">
                <a:solidFill>
                  <a:schemeClr val="tx2">
                    <a:lumMod val="50000"/>
                  </a:schemeClr>
                </a:solidFill>
                <a:latin typeface="Arial" pitchFamily="34" charset="0"/>
                <a:cs typeface="Arial" pitchFamily="34" charset="0"/>
              </a:rPr>
              <a:t> every nation of men to dwell on all the face </a:t>
            </a:r>
            <a:r>
              <a:rPr lang="en-US" b="1" i="1" dirty="0" smtClean="0">
                <a:solidFill>
                  <a:schemeClr val="tx2">
                    <a:lumMod val="50000"/>
                  </a:schemeClr>
                </a:solidFill>
                <a:latin typeface="Arial" pitchFamily="34" charset="0"/>
                <a:cs typeface="Arial" pitchFamily="34" charset="0"/>
              </a:rPr>
              <a:t>of the </a:t>
            </a:r>
            <a:r>
              <a:rPr lang="en-US" b="1" i="1" dirty="0" smtClean="0">
                <a:solidFill>
                  <a:schemeClr val="tx2">
                    <a:lumMod val="50000"/>
                  </a:schemeClr>
                </a:solidFill>
                <a:latin typeface="Arial" pitchFamily="34" charset="0"/>
                <a:cs typeface="Arial" pitchFamily="34" charset="0"/>
              </a:rPr>
              <a:t>earth, and has determined their </a:t>
            </a:r>
            <a:r>
              <a:rPr lang="en-US" b="1" i="1" dirty="0" err="1" smtClean="0">
                <a:solidFill>
                  <a:schemeClr val="tx2">
                    <a:lumMod val="50000"/>
                  </a:schemeClr>
                </a:solidFill>
                <a:latin typeface="Arial" pitchFamily="34" charset="0"/>
                <a:cs typeface="Arial" pitchFamily="34" charset="0"/>
              </a:rPr>
              <a:t>preappointed</a:t>
            </a:r>
            <a:r>
              <a:rPr lang="en-US" b="1" i="1" dirty="0" smtClean="0">
                <a:solidFill>
                  <a:schemeClr val="tx2">
                    <a:lumMod val="50000"/>
                  </a:schemeClr>
                </a:solidFill>
                <a:latin typeface="Arial" pitchFamily="34" charset="0"/>
                <a:cs typeface="Arial" pitchFamily="34" charset="0"/>
              </a:rPr>
              <a:t> times and the boundaries </a:t>
            </a:r>
            <a:r>
              <a:rPr lang="en-US" b="1" i="1" dirty="0" smtClean="0">
                <a:solidFill>
                  <a:schemeClr val="tx2">
                    <a:lumMod val="50000"/>
                  </a:schemeClr>
                </a:solidFill>
                <a:latin typeface="Arial" pitchFamily="34" charset="0"/>
                <a:cs typeface="Arial" pitchFamily="34" charset="0"/>
              </a:rPr>
              <a:t>of </a:t>
            </a:r>
            <a:r>
              <a:rPr lang="en-US" b="1" i="1" dirty="0" smtClean="0">
                <a:solidFill>
                  <a:schemeClr val="tx2">
                    <a:lumMod val="50000"/>
                  </a:schemeClr>
                </a:solidFill>
                <a:latin typeface="Arial" pitchFamily="34" charset="0"/>
                <a:cs typeface="Arial" pitchFamily="34" charset="0"/>
              </a:rPr>
              <a:t>their dwellings.” {Acts 17:26}</a:t>
            </a:r>
          </a:p>
          <a:p>
            <a:pPr lvl="1"/>
            <a:endParaRPr lang="en-US" sz="2800"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819</TotalTime>
  <Words>3170</Words>
  <Application>Microsoft Office PowerPoint</Application>
  <PresentationFormat>On-screen Show (4:3)</PresentationFormat>
  <Paragraphs>212</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I and My Father  Are One</vt:lpstr>
      <vt:lpstr>Ecumenical Thinking</vt:lpstr>
      <vt:lpstr>Jesus Only</vt:lpstr>
      <vt:lpstr>Cannot Separate Father/Son</vt:lpstr>
      <vt:lpstr>Cannot Separate Father/Son</vt:lpstr>
      <vt:lpstr>Cannot Separate Father/Son</vt:lpstr>
      <vt:lpstr>Cannot Separate Father/Son</vt:lpstr>
      <vt:lpstr>What About John 14:28?</vt:lpstr>
      <vt:lpstr>Can We Understand…</vt:lpstr>
      <vt:lpstr>Can We Understand…</vt:lpstr>
      <vt:lpstr>Can We Understand…</vt:lpstr>
      <vt:lpstr>Can We Understand…</vt:lpstr>
      <vt:lpstr>Can We Understand…</vt:lpstr>
      <vt:lpstr>Can We Understand…</vt:lpstr>
      <vt:lpstr>Can We Understand…</vt:lpstr>
      <vt:lpstr>Can We Understand…</vt:lpstr>
      <vt:lpstr>Line of Authority…</vt:lpstr>
      <vt:lpstr>Father and Son Equal in:</vt:lpstr>
      <vt:lpstr>Father and Son Equal in:</vt:lpstr>
      <vt:lpstr>Father and Son Equal in:</vt:lpstr>
      <vt:lpstr>Father and Son Equal in:</vt:lpstr>
      <vt:lpstr>Father and Son Equal in:</vt:lpstr>
      <vt:lpstr>Father and Son Equal in:</vt:lpstr>
      <vt:lpstr>Father and Son Equal in:</vt:lpstr>
      <vt:lpstr>Father and Son Equal in:</vt:lpstr>
      <vt:lpstr>Father and Son Equal in:</vt:lpstr>
      <vt:lpstr>Father and Son Equal in:</vt:lpstr>
      <vt:lpstr>Father and Son Equal in:</vt:lpstr>
      <vt:lpstr>We Know…</vt:lpstr>
      <vt:lpstr>Concluding Thoughts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and The Father  Are One</dc:title>
  <dc:creator>Keith Greer</dc:creator>
  <cp:lastModifiedBy>Carolyn Rix</cp:lastModifiedBy>
  <cp:revision>57</cp:revision>
  <dcterms:created xsi:type="dcterms:W3CDTF">2009-01-13T15:44:08Z</dcterms:created>
  <dcterms:modified xsi:type="dcterms:W3CDTF">2010-01-13T17:04:48Z</dcterms:modified>
</cp:coreProperties>
</file>