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6F2"/>
    <a:srgbClr val="3A669C"/>
    <a:srgbClr val="2E5C8A"/>
    <a:srgbClr val="666699"/>
    <a:srgbClr val="D7E4BD"/>
    <a:srgbClr val="333399"/>
    <a:srgbClr val="00808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0645" autoAdjust="0"/>
  </p:normalViewPr>
  <p:slideViewPr>
    <p:cSldViewPr>
      <p:cViewPr varScale="1">
        <p:scale>
          <a:sx n="44" d="100"/>
          <a:sy n="44" d="100"/>
        </p:scale>
        <p:origin x="-739" y="-62"/>
      </p:cViewPr>
      <p:guideLst>
        <p:guide orient="horz" pos="2160"/>
        <p:guide pos="2880"/>
      </p:guideLst>
    </p:cSldViewPr>
  </p:slideViewPr>
  <p:notesTextViewPr>
    <p:cViewPr>
      <p:scale>
        <a:sx n="100" d="100"/>
        <a:sy n="100" d="100"/>
      </p:scale>
      <p:origin x="0" y="0"/>
    </p:cViewPr>
  </p:notesTextViewPr>
  <p:notesViewPr>
    <p:cSldViewPr>
      <p:cViewPr varScale="1">
        <p:scale>
          <a:sx n="45" d="100"/>
          <a:sy n="45" d="100"/>
        </p:scale>
        <p:origin x="-1440" y="-67"/>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AD9261-10C8-41B6-B7DE-22B6357058C8}" type="datetimeFigureOut">
              <a:rPr lang="en-US" smtClean="0"/>
              <a:pPr/>
              <a:t>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B75178-0257-4000-A264-1163FD18313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Christian and Self-Renewal </a:t>
            </a:r>
            <a:r>
              <a:rPr lang="en-US" dirty="0" smtClean="0"/>
              <a:t>(12)—</a:t>
            </a:r>
            <a:r>
              <a:rPr lang="en-US" b="1" i="1" dirty="0" smtClean="0"/>
              <a:t>Going on to Perfection</a:t>
            </a:r>
            <a:r>
              <a:rPr lang="en-US" dirty="0" smtClean="0"/>
              <a:t>…(</a:t>
            </a:r>
            <a:r>
              <a:rPr lang="en-US" i="1" dirty="0" smtClean="0"/>
              <a:t>Heb.6:1</a:t>
            </a:r>
            <a:r>
              <a:rPr lang="en-US" dirty="0" smtClean="0"/>
              <a:t>) </a:t>
            </a:r>
            <a:r>
              <a:rPr lang="en-US" baseline="0" dirty="0" smtClean="0"/>
              <a:t> We have arrived at the final lesson in this special series. Over the past weeks, we have studied in detail the Christian and Self-Renewal. At times, it may have seemed redundant, and it has taken a considerable amount of time. Lord willing, it has supplied help for what I prayed for and prepared it to do—to assist with examining our lives and this church. From time to time, we need to have such lessons. This study has helped me personally to reevaluate and provoked me to do better personally. Hopefully, it has also done that for you. </a:t>
            </a:r>
          </a:p>
          <a:p>
            <a:endParaRPr lang="en-US" baseline="0" dirty="0" smtClean="0"/>
          </a:p>
          <a:p>
            <a:r>
              <a:rPr lang="en-US" baseline="0" dirty="0" smtClean="0"/>
              <a:t>What I pray that it has NOT done that some have complacently listened and said, “Great thoughts—too bad is doesn’t apply to me!” In this final lesson we will </a:t>
            </a:r>
            <a:r>
              <a:rPr lang="en-US" b="1" u="sng" baseline="0" dirty="0" smtClean="0"/>
              <a:t>BRIEFLY</a:t>
            </a:r>
            <a:r>
              <a:rPr lang="en-US" baseline="0" dirty="0" smtClean="0"/>
              <a:t> summarize what we have discussed and conclude with a text that can help us achieved what we’ve been studying about…</a:t>
            </a:r>
            <a:r>
              <a:rPr lang="en-US" b="1" baseline="0" dirty="0" smtClean="0"/>
              <a:t>2 Peter 1:5-10</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latin typeface="Book Antiqua" pitchFamily="18" charset="0"/>
              </a:rPr>
              <a:t>A Proper Perspective.</a:t>
            </a:r>
            <a:r>
              <a:rPr lang="en-US" b="0" dirty="0" smtClean="0">
                <a:latin typeface="Book Antiqua" pitchFamily="18" charset="0"/>
              </a:rPr>
              <a:t> </a:t>
            </a:r>
          </a:p>
          <a:p>
            <a:pPr marL="228600" indent="-228600">
              <a:buFont typeface="Arial" pitchFamily="34" charset="0"/>
              <a:buChar char="•"/>
            </a:pPr>
            <a:r>
              <a:rPr lang="en-US" b="0" dirty="0" smtClean="0">
                <a:latin typeface="Book Antiqua" pitchFamily="18" charset="0"/>
              </a:rPr>
              <a:t>We look at life’s events</a:t>
            </a:r>
            <a:r>
              <a:rPr lang="en-US" b="0" baseline="0" dirty="0" smtClean="0">
                <a:latin typeface="Book Antiqua" pitchFamily="18" charset="0"/>
              </a:rPr>
              <a:t> from a better perspective… </a:t>
            </a:r>
            <a:br>
              <a:rPr lang="en-US" b="0" baseline="0" dirty="0" smtClean="0">
                <a:latin typeface="Book Antiqua" pitchFamily="18" charset="0"/>
              </a:rPr>
            </a:br>
            <a:r>
              <a:rPr lang="en-US" b="0" baseline="0" dirty="0" smtClean="0">
                <a:latin typeface="Book Antiqua" pitchFamily="18" charset="0"/>
              </a:rPr>
              <a:t>(</a:t>
            </a:r>
            <a:r>
              <a:rPr lang="en-US" b="1" baseline="0" dirty="0" smtClean="0">
                <a:latin typeface="Book Antiqua" pitchFamily="18" charset="0"/>
              </a:rPr>
              <a:t>2 Cor.4:16-18</a:t>
            </a:r>
            <a:r>
              <a:rPr lang="en-US" b="0" baseline="0" dirty="0" smtClean="0">
                <a:latin typeface="Book Antiqua" pitchFamily="18" charset="0"/>
              </a:rPr>
              <a:t>) We need to be busy setting our minds </a:t>
            </a:r>
            <a:r>
              <a:rPr lang="en-US" b="0" i="1" baseline="0" dirty="0" smtClean="0">
                <a:latin typeface="Book Antiqua" pitchFamily="18" charset="0"/>
              </a:rPr>
              <a:t>”on things above—not on the earth.”</a:t>
            </a:r>
            <a:r>
              <a:rPr lang="en-US" b="0" baseline="0" dirty="0" smtClean="0">
                <a:latin typeface="Book Antiqua" pitchFamily="18" charset="0"/>
              </a:rPr>
              <a:t>  (Col.3:1,2)</a:t>
            </a:r>
          </a:p>
          <a:p>
            <a:endParaRPr lang="en-US" b="0" baseline="0" dirty="0" smtClean="0">
              <a:latin typeface="Book Antiqua" pitchFamily="18" charset="0"/>
            </a:endParaRPr>
          </a:p>
          <a:p>
            <a:r>
              <a:rPr lang="en-US" b="0" baseline="0" dirty="0" smtClean="0">
                <a:latin typeface="Book Antiqua" pitchFamily="18" charset="0"/>
              </a:rPr>
              <a:t>Give due consideration to our future—IF we don’t grow, our souls are in danger as well as whatever spiritual work we might have accomplished in the past. Need to also consider the future of others—our failure to grow can impact others. Moral duty to the lost in the world.</a:t>
            </a:r>
            <a:endParaRPr lang="en-US" dirty="0" smtClean="0">
              <a:latin typeface="Book Antiqua" pitchFamily="18" charset="0"/>
            </a:endParaRPr>
          </a:p>
        </p:txBody>
      </p:sp>
      <p:sp>
        <p:nvSpPr>
          <p:cNvPr id="4" name="Slide Number Placeholder 3"/>
          <p:cNvSpPr>
            <a:spLocks noGrp="1"/>
          </p:cNvSpPr>
          <p:nvPr>
            <p:ph type="sldNum" sz="quarter" idx="10"/>
          </p:nvPr>
        </p:nvSpPr>
        <p:spPr/>
        <p:txBody>
          <a:bodyPr/>
          <a:lstStyle/>
          <a:p>
            <a:fld id="{95A3635C-5AAB-4E7E-A960-1029BC100E8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God’s Word Calls for Optimism</a:t>
            </a:r>
            <a:r>
              <a:rPr lang="en-US" b="1" u="none" dirty="0" smtClean="0"/>
              <a:t>… </a:t>
            </a:r>
          </a:p>
          <a:p>
            <a:pPr marL="228600" indent="-228600">
              <a:spcBef>
                <a:spcPts val="600"/>
              </a:spcBef>
              <a:buFont typeface="Arial" pitchFamily="34" charset="0"/>
              <a:buChar char="•"/>
            </a:pPr>
            <a:r>
              <a:rPr lang="en-US" dirty="0" smtClean="0">
                <a:latin typeface="Book Antiqua" pitchFamily="18" charset="0"/>
              </a:rPr>
              <a:t>Not a </a:t>
            </a:r>
            <a:r>
              <a:rPr lang="en-US" b="1" u="sng" dirty="0" smtClean="0">
                <a:latin typeface="Book Antiqua" pitchFamily="18" charset="0"/>
              </a:rPr>
              <a:t>false</a:t>
            </a:r>
            <a:r>
              <a:rPr lang="en-US" dirty="0" smtClean="0">
                <a:latin typeface="Book Antiqua" pitchFamily="18" charset="0"/>
              </a:rPr>
              <a:t> optimism. </a:t>
            </a:r>
          </a:p>
          <a:p>
            <a:pPr marL="228600" indent="-228600">
              <a:spcBef>
                <a:spcPts val="600"/>
              </a:spcBef>
              <a:buFont typeface="Arial" pitchFamily="34" charset="0"/>
              <a:buChar char="•"/>
            </a:pPr>
            <a:r>
              <a:rPr lang="en-US" dirty="0" smtClean="0">
                <a:latin typeface="Book Antiqua" pitchFamily="18" charset="0"/>
              </a:rPr>
              <a:t>Not self-righteousness.</a:t>
            </a:r>
            <a:r>
              <a:rPr lang="en-US" baseline="0" dirty="0" smtClean="0">
                <a:latin typeface="Book Antiqua" pitchFamily="18" charset="0"/>
              </a:rPr>
              <a:t> (</a:t>
            </a:r>
            <a:r>
              <a:rPr lang="en-US" b="1" baseline="0" dirty="0" smtClean="0">
                <a:latin typeface="Book Antiqua" pitchFamily="18" charset="0"/>
              </a:rPr>
              <a:t>Lk.18:9-14</a:t>
            </a:r>
            <a:r>
              <a:rPr lang="en-US" baseline="0" dirty="0" smtClean="0">
                <a:latin typeface="Book Antiqua" pitchFamily="18" charset="0"/>
              </a:rPr>
              <a:t>)  God doesn’t need </a:t>
            </a:r>
            <a:r>
              <a:rPr lang="en-US" i="1" baseline="0" dirty="0" smtClean="0">
                <a:latin typeface="Book Antiqua" pitchFamily="18" charset="0"/>
              </a:rPr>
              <a:t>a  laundry list </a:t>
            </a:r>
            <a:r>
              <a:rPr lang="en-US" baseline="0" dirty="0" smtClean="0">
                <a:latin typeface="Book Antiqua" pitchFamily="18" charset="0"/>
              </a:rPr>
              <a:t>of our accomplishments. No humility. Danger of attitude Paul discussed in </a:t>
            </a:r>
            <a:r>
              <a:rPr lang="en-US" b="1" baseline="0" dirty="0" smtClean="0">
                <a:latin typeface="Book Antiqua" pitchFamily="18" charset="0"/>
              </a:rPr>
              <a:t>1 Cor.10:12</a:t>
            </a:r>
            <a:r>
              <a:rPr lang="en-US" baseline="0" dirty="0" smtClean="0">
                <a:latin typeface="Book Antiqua" pitchFamily="18" charset="0"/>
              </a:rPr>
              <a:t>—any one of us can fall. Take necessary steps to prevent it! Optimism should be seen in our faith, our assurance, and the confidence we possess as Christians.</a:t>
            </a:r>
            <a:br>
              <a:rPr lang="en-US" baseline="0" dirty="0" smtClean="0">
                <a:latin typeface="Book Antiqua" pitchFamily="18" charset="0"/>
              </a:rPr>
            </a:br>
            <a:r>
              <a:rPr lang="en-US" baseline="0" dirty="0" smtClean="0">
                <a:latin typeface="Book Antiqua" pitchFamily="18" charset="0"/>
              </a:rPr>
              <a:t/>
            </a:r>
            <a:br>
              <a:rPr lang="en-US" baseline="0" dirty="0" smtClean="0">
                <a:latin typeface="Book Antiqua" pitchFamily="18" charset="0"/>
              </a:rPr>
            </a:br>
            <a:r>
              <a:rPr lang="en-US" baseline="0" dirty="0" smtClean="0">
                <a:latin typeface="Book Antiqua" pitchFamily="18" charset="0"/>
              </a:rPr>
              <a:t>There are times we need to feel bad because of our actions. There are times we need to mourn and repent of our conduct. Yet, this should not be our way of life! We are striving to grow BEYOND RENEWAL.</a:t>
            </a:r>
            <a:br>
              <a:rPr lang="en-US" baseline="0" dirty="0" smtClean="0">
                <a:latin typeface="Book Antiqua" pitchFamily="18" charset="0"/>
              </a:rPr>
            </a:br>
            <a:endParaRPr lang="en-US" baseline="0" dirty="0" smtClean="0">
              <a:latin typeface="Book Antiqua" pitchFamily="18" charset="0"/>
            </a:endParaRPr>
          </a:p>
          <a:p>
            <a:r>
              <a:rPr lang="en-US" baseline="0" dirty="0" smtClean="0">
                <a:latin typeface="Book Antiqua" pitchFamily="18" charset="0"/>
              </a:rPr>
              <a:t>More next week on optimism.</a:t>
            </a:r>
            <a:br>
              <a:rPr lang="en-US" baseline="0" dirty="0" smtClean="0">
                <a:latin typeface="Book Antiqua" pitchFamily="18" charset="0"/>
              </a:rPr>
            </a:br>
            <a:r>
              <a:rPr lang="en-US" baseline="0" dirty="0" smtClean="0">
                <a:latin typeface="Book Antiqua" pitchFamily="18" charset="0"/>
              </a:rPr>
              <a:t>Remember, we’re not saying we should ignore serious flaws in our lives that we must address and correct. But the way of the Christian should be upbeat and hopeful! If one is living as he should, this will be the case. Soberly THINK ON THESE THINGS!</a:t>
            </a:r>
            <a:endParaRPr lang="en-US" dirty="0" smtClean="0">
              <a:solidFill>
                <a:srgbClr val="FF0000"/>
              </a:solidFill>
              <a:latin typeface="Book Antiqua" pitchFamily="18" charset="0"/>
            </a:endParaRPr>
          </a:p>
          <a:p>
            <a:endParaRPr lang="en-US" dirty="0" smtClean="0">
              <a:latin typeface="Book Antiqua" pitchFamily="18" charset="0"/>
            </a:endParaRPr>
          </a:p>
        </p:txBody>
      </p:sp>
      <p:sp>
        <p:nvSpPr>
          <p:cNvPr id="4" name="Slide Number Placeholder 3"/>
          <p:cNvSpPr>
            <a:spLocks noGrp="1"/>
          </p:cNvSpPr>
          <p:nvPr>
            <p:ph type="sldNum" sz="quarter" idx="10"/>
          </p:nvPr>
        </p:nvSpPr>
        <p:spPr/>
        <p:txBody>
          <a:bodyPr/>
          <a:lstStyle/>
          <a:p>
            <a:fld id="{560F4A7B-B38E-49BD-8D13-C54473CE364A}"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Problems of Pessimism</a:t>
            </a:r>
            <a:r>
              <a:rPr lang="en-US" dirty="0" smtClean="0"/>
              <a:t>. </a:t>
            </a:r>
          </a:p>
          <a:p>
            <a:r>
              <a:rPr lang="en-US" dirty="0" smtClean="0"/>
              <a:t>In God’s word, pessimism is never viewed in a positive</a:t>
            </a:r>
            <a:r>
              <a:rPr lang="en-US" baseline="0" dirty="0" smtClean="0"/>
              <a:t> light. It is often accompanied by a lack of faith. </a:t>
            </a:r>
          </a:p>
          <a:p>
            <a:r>
              <a:rPr lang="en-US" baseline="0" dirty="0" smtClean="0"/>
              <a:t>Examples…(</a:t>
            </a:r>
            <a:r>
              <a:rPr lang="en-US" b="1" baseline="0" dirty="0" smtClean="0"/>
              <a:t>Numbers 14:1-4</a:t>
            </a:r>
            <a:r>
              <a:rPr lang="en-US" baseline="0" dirty="0" smtClean="0"/>
              <a:t>) Refusal to enter the Land of Promise (Canaan). Israel had been at Mt. Sinai about a year. (</a:t>
            </a:r>
            <a:r>
              <a:rPr lang="en-US" b="1" baseline="0" dirty="0" smtClean="0"/>
              <a:t>Num.10:11</a:t>
            </a:r>
            <a:r>
              <a:rPr lang="en-US" baseline="0" dirty="0" smtClean="0"/>
              <a:t>) They proceeded south to Canaan. </a:t>
            </a:r>
            <a:r>
              <a:rPr lang="en-US" b="1" baseline="0" dirty="0" smtClean="0"/>
              <a:t>Numbers 13</a:t>
            </a:r>
            <a:r>
              <a:rPr lang="en-US" baseline="0" dirty="0" smtClean="0"/>
              <a:t>—Moses sent out 12 spies for 40 days. They returned with two different reports. </a:t>
            </a:r>
          </a:p>
          <a:p>
            <a:pPr marL="228600" indent="-228600">
              <a:buFont typeface="Arial" pitchFamily="34" charset="0"/>
              <a:buChar char="•"/>
            </a:pPr>
            <a:r>
              <a:rPr lang="en-US" baseline="0" dirty="0" smtClean="0"/>
              <a:t>Joshua and Caleb (vs.26-33</a:t>
            </a:r>
            <a:r>
              <a:rPr lang="en-US" i="0" baseline="0" dirty="0" smtClean="0"/>
              <a:t>)</a:t>
            </a:r>
            <a:r>
              <a:rPr lang="en-US" i="1" baseline="0" dirty="0" smtClean="0"/>
              <a:t>—”Let’s go and take it.” </a:t>
            </a:r>
          </a:p>
          <a:p>
            <a:pPr marL="228600" indent="-228600">
              <a:buFont typeface="Arial" pitchFamily="34" charset="0"/>
              <a:buChar char="•"/>
            </a:pPr>
            <a:r>
              <a:rPr lang="en-US" baseline="0" dirty="0" smtClean="0"/>
              <a:t>Other spies, “</a:t>
            </a:r>
            <a:r>
              <a:rPr lang="en-US" i="1" baseline="0" dirty="0" smtClean="0"/>
              <a:t>we can’t take I, we are too small and they are stronger.”</a:t>
            </a:r>
            <a:r>
              <a:rPr lang="en-US" baseline="0" dirty="0" smtClean="0"/>
              <a:t> </a:t>
            </a:r>
          </a:p>
          <a:p>
            <a:pPr marL="228600" indent="-228600">
              <a:buFont typeface="Arial" pitchFamily="34" charset="0"/>
              <a:buNone/>
            </a:pPr>
            <a:endParaRPr lang="en-US" baseline="0" dirty="0" smtClean="0"/>
          </a:p>
          <a:p>
            <a:pPr marL="228600" indent="0">
              <a:buFont typeface="Arial" pitchFamily="34" charset="0"/>
              <a:buNone/>
            </a:pPr>
            <a:r>
              <a:rPr lang="en-US" baseline="0" dirty="0" smtClean="0"/>
              <a:t>In 14:1-4, they were ready to pick new leaders and return to Egypt! Joshua, Caleb, and Moses tried to persuade them to reconsider; they refused. There was some discussion about stoning them! What resulted from this pessimistic thinking? 40 years of wandering in the wilderness; the first generation (603, 550) died. The spies died of a plague immediately after Israel’s condemnation (14:36-38). </a:t>
            </a:r>
          </a:p>
          <a:p>
            <a:endParaRPr lang="en-US" dirty="0"/>
          </a:p>
          <a:p>
            <a:r>
              <a:rPr lang="en-US" baseline="0" dirty="0" smtClean="0"/>
              <a:t>Brethren, if we are pessimistic, WE ARE DEFEATED BEFORE WE START! We must be willing to let go of the past, trust God, accept His forgiveness, and forgive ourselves.</a:t>
            </a:r>
            <a:endParaRPr lang="en-US" dirty="0"/>
          </a:p>
        </p:txBody>
      </p:sp>
      <p:sp>
        <p:nvSpPr>
          <p:cNvPr id="4" name="Slide Number Placeholder 3"/>
          <p:cNvSpPr>
            <a:spLocks noGrp="1"/>
          </p:cNvSpPr>
          <p:nvPr>
            <p:ph type="sldNum" sz="quarter" idx="10"/>
          </p:nvPr>
        </p:nvSpPr>
        <p:spPr/>
        <p:txBody>
          <a:bodyPr/>
          <a:lstStyle/>
          <a:p>
            <a:fld id="{0DDBCC0F-117E-49A9-AA8A-8FE55769BB1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Problems of Pessimism</a:t>
            </a:r>
            <a:r>
              <a:rPr lang="en-US" dirty="0" smtClean="0"/>
              <a:t>. </a:t>
            </a:r>
          </a:p>
          <a:p>
            <a:pPr marL="228600" indent="-228600">
              <a:spcBef>
                <a:spcPts val="600"/>
              </a:spcBef>
              <a:buFont typeface="Arial" pitchFamily="34" charset="0"/>
              <a:buChar char="•"/>
            </a:pPr>
            <a:r>
              <a:rPr lang="en-US" dirty="0" smtClean="0"/>
              <a:t>Now apply this type of thinking to </a:t>
            </a:r>
            <a:r>
              <a:rPr lang="en-US" b="1" u="sng" dirty="0" smtClean="0"/>
              <a:t>spiritual matters</a:t>
            </a:r>
            <a:r>
              <a:rPr lang="en-US" dirty="0" smtClean="0"/>
              <a:t>. How many of us know Christians who constantly say: </a:t>
            </a:r>
          </a:p>
          <a:p>
            <a:pPr marL="685800" lvl="1" indent="-228600">
              <a:spcBef>
                <a:spcPts val="600"/>
              </a:spcBef>
              <a:buFont typeface="Arial" pitchFamily="34" charset="0"/>
              <a:buChar char="•"/>
            </a:pPr>
            <a:r>
              <a:rPr lang="en-US" dirty="0" smtClean="0"/>
              <a:t>“It won’t work.” </a:t>
            </a:r>
          </a:p>
          <a:p>
            <a:pPr marL="685800" lvl="1" indent="-228600">
              <a:spcBef>
                <a:spcPts val="600"/>
              </a:spcBef>
              <a:buFont typeface="Arial" pitchFamily="34" charset="0"/>
              <a:buChar char="•"/>
            </a:pPr>
            <a:r>
              <a:rPr lang="en-US" dirty="0" smtClean="0"/>
              <a:t>“Nobody really cares.” </a:t>
            </a:r>
          </a:p>
          <a:p>
            <a:pPr marL="685800" lvl="1" indent="-228600">
              <a:spcBef>
                <a:spcPts val="600"/>
              </a:spcBef>
              <a:buFont typeface="Arial" pitchFamily="34" charset="0"/>
              <a:buChar char="•"/>
            </a:pPr>
            <a:r>
              <a:rPr lang="en-US" dirty="0" smtClean="0"/>
              <a:t>“I just can’t do that.” </a:t>
            </a:r>
          </a:p>
          <a:p>
            <a:pPr marL="685800" lvl="1" indent="-228600">
              <a:spcBef>
                <a:spcPts val="600"/>
              </a:spcBef>
              <a:buFont typeface="Arial" pitchFamily="34" charset="0"/>
              <a:buChar char="•"/>
            </a:pPr>
            <a:r>
              <a:rPr lang="en-US" dirty="0" smtClean="0"/>
              <a:t>Before they ever talk to anyone outside of Christ, they prejudge, “they won’t listen anyway.” </a:t>
            </a:r>
          </a:p>
          <a:p>
            <a:pPr marL="685800" lvl="1" indent="-228600">
              <a:spcBef>
                <a:spcPts val="600"/>
              </a:spcBef>
              <a:buFont typeface="Arial" pitchFamily="34" charset="0"/>
              <a:buChar char="•"/>
            </a:pPr>
            <a:r>
              <a:rPr lang="en-US" dirty="0" smtClean="0"/>
              <a:t>The pessimist looks for the splinter in the eye. </a:t>
            </a:r>
          </a:p>
          <a:p>
            <a:pPr marL="685800" lvl="1" indent="-228600">
              <a:spcBef>
                <a:spcPts val="600"/>
              </a:spcBef>
              <a:buFont typeface="Arial" pitchFamily="34" charset="0"/>
              <a:buChar char="•"/>
            </a:pPr>
            <a:r>
              <a:rPr lang="en-US" dirty="0" smtClean="0"/>
              <a:t>He is the person who listens to the </a:t>
            </a:r>
            <a:r>
              <a:rPr lang="en-US" dirty="0" smtClean="0"/>
              <a:t>sermon, </a:t>
            </a:r>
            <a:r>
              <a:rPr lang="en-US" dirty="0" smtClean="0"/>
              <a:t>looking for what is wrong, instead of what is right. The pessimist looks at what is forbidden to do and dwells on it, feeling discontented. Sadly, the church seems to always have people like this. Yes, even here they are constantly seeing the faults—never the good. Even when it’s obvious, they ignore it!</a:t>
            </a:r>
            <a:endParaRPr lang="en-US" dirty="0"/>
          </a:p>
        </p:txBody>
      </p:sp>
      <p:sp>
        <p:nvSpPr>
          <p:cNvPr id="4" name="Slide Number Placeholder 3"/>
          <p:cNvSpPr>
            <a:spLocks noGrp="1"/>
          </p:cNvSpPr>
          <p:nvPr>
            <p:ph type="sldNum" sz="quarter" idx="10"/>
          </p:nvPr>
        </p:nvSpPr>
        <p:spPr/>
        <p:txBody>
          <a:bodyPr/>
          <a:lstStyle/>
          <a:p>
            <a:fld id="{0DDBCC0F-117E-49A9-AA8A-8FE55769BB1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Christians </a:t>
            </a:r>
            <a:r>
              <a:rPr lang="en-US" b="1" u="sng" dirty="0" smtClean="0"/>
              <a:t>ARE</a:t>
            </a:r>
            <a:r>
              <a:rPr lang="en-US" b="1" u="none" dirty="0" smtClean="0"/>
              <a:t> </a:t>
            </a:r>
            <a:r>
              <a:rPr lang="en-US" dirty="0" smtClean="0"/>
              <a:t>Expected </a:t>
            </a:r>
            <a:r>
              <a:rPr lang="en-US" dirty="0" smtClean="0"/>
              <a:t>to Grow. </a:t>
            </a:r>
            <a:endParaRPr lang="en-US" dirty="0" smtClean="0"/>
          </a:p>
          <a:p>
            <a:pPr marL="228600" indent="-228600">
              <a:buAutoNum type="arabicParenBoth"/>
            </a:pPr>
            <a:r>
              <a:rPr lang="en-US" dirty="0" smtClean="0"/>
              <a:t>One </a:t>
            </a:r>
            <a:r>
              <a:rPr lang="en-US" b="1" u="sng" dirty="0" smtClean="0"/>
              <a:t>MUST</a:t>
            </a:r>
            <a:r>
              <a:rPr lang="en-US" baseline="0" dirty="0" smtClean="0"/>
              <a:t> grow to please His Master (</a:t>
            </a:r>
            <a:r>
              <a:rPr lang="en-US" b="1" baseline="0" dirty="0" smtClean="0"/>
              <a:t>2 Pet.3:18</a:t>
            </a:r>
            <a:r>
              <a:rPr lang="en-US" baseline="0" dirty="0" smtClean="0"/>
              <a:t>). </a:t>
            </a:r>
            <a:r>
              <a:rPr lang="en-US" baseline="0" dirty="0" smtClean="0"/>
              <a:t>The very concept of discipleship involves growth—A disciple is a student. </a:t>
            </a:r>
            <a:endParaRPr lang="en-US" baseline="0" dirty="0" smtClean="0"/>
          </a:p>
          <a:p>
            <a:pPr marL="228600" indent="-228600">
              <a:buAutoNum type="arabicParenBoth"/>
            </a:pPr>
            <a:r>
              <a:rPr lang="en-US" baseline="0" dirty="0" smtClean="0"/>
              <a:t>By our actions, we demonstrate </a:t>
            </a:r>
            <a:r>
              <a:rPr lang="en-US" baseline="0" dirty="0" smtClean="0"/>
              <a:t>real </a:t>
            </a:r>
            <a:r>
              <a:rPr lang="en-US" baseline="0" dirty="0" smtClean="0"/>
              <a:t>growth </a:t>
            </a:r>
            <a:r>
              <a:rPr lang="en-US" baseline="0" dirty="0" smtClean="0"/>
              <a:t>(</a:t>
            </a:r>
            <a:r>
              <a:rPr lang="en-US" b="1" baseline="0" dirty="0" smtClean="0"/>
              <a:t>Jam.2:18</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7675ABDD-CB34-4107-9F46-D291ADBCF73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Self Renewal Begins with Self-Examination</a:t>
            </a:r>
            <a:r>
              <a:rPr lang="en-US" dirty="0" smtClean="0"/>
              <a:t>. </a:t>
            </a:r>
          </a:p>
          <a:p>
            <a:pPr>
              <a:buFont typeface="Arial" pitchFamily="34" charset="0"/>
              <a:buChar char="•"/>
            </a:pPr>
            <a:r>
              <a:rPr lang="en-US" dirty="0" smtClean="0"/>
              <a:t>   </a:t>
            </a:r>
            <a:r>
              <a:rPr lang="en-US" b="1" u="sng" dirty="0" smtClean="0">
                <a:latin typeface="Book Antiqua" pitchFamily="18" charset="0"/>
              </a:rPr>
              <a:t>Test</a:t>
            </a:r>
            <a:r>
              <a:rPr lang="en-US" dirty="0" smtClean="0">
                <a:latin typeface="Book Antiqua" pitchFamily="18" charset="0"/>
              </a:rPr>
              <a:t> yourselves…</a:t>
            </a:r>
          </a:p>
          <a:p>
            <a:pPr lvl="1"/>
            <a:r>
              <a:rPr lang="en-US" dirty="0" smtClean="0">
                <a:latin typeface="Book Antiqua" pitchFamily="18" charset="0"/>
              </a:rPr>
              <a:t>How is your </a:t>
            </a:r>
            <a:r>
              <a:rPr lang="en-US" b="1" u="sng" dirty="0" smtClean="0">
                <a:latin typeface="Book Antiqua" pitchFamily="18" charset="0"/>
              </a:rPr>
              <a:t>faith</a:t>
            </a:r>
            <a:r>
              <a:rPr lang="en-US" dirty="0" smtClean="0">
                <a:latin typeface="Book Antiqua" pitchFamily="18" charset="0"/>
              </a:rPr>
              <a:t>?</a:t>
            </a:r>
          </a:p>
          <a:p>
            <a:pPr lvl="1"/>
            <a:r>
              <a:rPr lang="en-US" dirty="0" smtClean="0">
                <a:latin typeface="Book Antiqua" pitchFamily="18" charset="0"/>
              </a:rPr>
              <a:t>Are you putting God </a:t>
            </a:r>
            <a:r>
              <a:rPr lang="en-US" b="1" u="sng" dirty="0" smtClean="0">
                <a:latin typeface="Book Antiqua" pitchFamily="18" charset="0"/>
              </a:rPr>
              <a:t>first</a:t>
            </a:r>
            <a:r>
              <a:rPr lang="en-US" dirty="0" smtClean="0">
                <a:latin typeface="Book Antiqua" pitchFamily="18" charset="0"/>
              </a:rPr>
              <a:t>?</a:t>
            </a:r>
          </a:p>
          <a:p>
            <a:pPr lvl="1"/>
            <a:r>
              <a:rPr lang="en-US" dirty="0" smtClean="0">
                <a:latin typeface="Book Antiqua" pitchFamily="18" charset="0"/>
              </a:rPr>
              <a:t>If your </a:t>
            </a:r>
            <a:r>
              <a:rPr lang="en-US" b="1" u="sng" dirty="0" smtClean="0">
                <a:latin typeface="Book Antiqua" pitchFamily="18" charset="0"/>
              </a:rPr>
              <a:t>spiritual life</a:t>
            </a:r>
            <a:r>
              <a:rPr lang="en-US" b="1" u="none" dirty="0" smtClean="0">
                <a:latin typeface="Book Antiqua" pitchFamily="18" charset="0"/>
              </a:rPr>
              <a:t> </a:t>
            </a:r>
            <a:r>
              <a:rPr lang="en-US" dirty="0" smtClean="0">
                <a:latin typeface="Book Antiqua" pitchFamily="18" charset="0"/>
              </a:rPr>
              <a:t>were put to the </a:t>
            </a:r>
            <a:r>
              <a:rPr lang="en-US" dirty="0" smtClean="0">
                <a:latin typeface="Book Antiqua" pitchFamily="18" charset="0"/>
              </a:rPr>
              <a:t>test, would you </a:t>
            </a:r>
            <a:r>
              <a:rPr lang="en-US" b="1" u="sng" dirty="0" smtClean="0">
                <a:latin typeface="Book Antiqua" pitchFamily="18" charset="0"/>
              </a:rPr>
              <a:t>Pass</a:t>
            </a:r>
            <a:r>
              <a:rPr lang="en-US" dirty="0" smtClean="0">
                <a:latin typeface="Book Antiqua" pitchFamily="18" charset="0"/>
              </a:rPr>
              <a:t> or </a:t>
            </a:r>
            <a:r>
              <a:rPr lang="en-US" b="1" u="sng" dirty="0" smtClean="0">
                <a:latin typeface="Book Antiqua" pitchFamily="18" charset="0"/>
              </a:rPr>
              <a:t>Fail?</a:t>
            </a:r>
            <a:r>
              <a:rPr lang="en-US" b="1" u="none" dirty="0" smtClean="0">
                <a:latin typeface="Book Antiqua" pitchFamily="18" charset="0"/>
              </a:rPr>
              <a:t> </a:t>
            </a:r>
            <a:r>
              <a:rPr lang="en-US" dirty="0" smtClean="0">
                <a:latin typeface="Book Antiqua" pitchFamily="18" charset="0"/>
              </a:rPr>
              <a:t>Why </a:t>
            </a:r>
            <a:r>
              <a:rPr lang="en-US" dirty="0" smtClean="0">
                <a:latin typeface="Book Antiqua" pitchFamily="18" charset="0"/>
              </a:rPr>
              <a:t>or why not?</a:t>
            </a:r>
          </a:p>
          <a:p>
            <a:pPr lvl="1"/>
            <a:r>
              <a:rPr lang="en-US" i="1" dirty="0" smtClean="0">
                <a:solidFill>
                  <a:srgbClr val="FF0000"/>
                </a:solidFill>
                <a:latin typeface="Book Antiqua" pitchFamily="18" charset="0"/>
              </a:rPr>
              <a:t>“</a:t>
            </a:r>
            <a:r>
              <a:rPr lang="en-US" b="1" i="1" u="sng" dirty="0" smtClean="0">
                <a:solidFill>
                  <a:srgbClr val="FF0000"/>
                </a:solidFill>
                <a:latin typeface="Book Antiqua" pitchFamily="18" charset="0"/>
              </a:rPr>
              <a:t>Examine yourselves </a:t>
            </a:r>
            <a:r>
              <a:rPr lang="en-US" i="1" dirty="0" smtClean="0">
                <a:solidFill>
                  <a:srgbClr val="FF0000"/>
                </a:solidFill>
                <a:latin typeface="Book Antiqua" pitchFamily="18" charset="0"/>
              </a:rPr>
              <a:t>as to whether you are in the faith. Test yourselves. Do you not know yourselves, that Jesus Christ is in you? -- unless indeed you are disqualified.”  {2 Corinthians 13:5} </a:t>
            </a:r>
          </a:p>
          <a:p>
            <a:pPr lvl="1"/>
            <a:endParaRPr lang="en-US" i="1" dirty="0">
              <a:solidFill>
                <a:srgbClr val="FF0000"/>
              </a:solidFill>
              <a:latin typeface="Book Antiqua" pitchFamily="18" charset="0"/>
            </a:endParaRPr>
          </a:p>
          <a:p>
            <a:pPr lvl="1"/>
            <a:r>
              <a:rPr lang="en-US" i="1" dirty="0" smtClean="0">
                <a:solidFill>
                  <a:srgbClr val="FF0000"/>
                </a:solidFill>
                <a:latin typeface="Book Antiqua" pitchFamily="18" charset="0"/>
              </a:rPr>
              <a:t>Gal.6:4 ” But </a:t>
            </a:r>
            <a:r>
              <a:rPr lang="en-US" i="1" dirty="0" smtClean="0">
                <a:solidFill>
                  <a:srgbClr val="FF0000"/>
                </a:solidFill>
                <a:latin typeface="Book Antiqua" pitchFamily="18" charset="0"/>
              </a:rPr>
              <a:t>let each examine his own work, and then he will have rejoicing in himself alone, and not in another.” </a:t>
            </a:r>
            <a:r>
              <a:rPr lang="en-US" i="1" dirty="0" smtClean="0">
                <a:solidFill>
                  <a:srgbClr val="FF0000"/>
                </a:solidFill>
                <a:latin typeface="Book Antiqua" pitchFamily="18" charset="0"/>
              </a:rPr>
              <a:t> </a:t>
            </a:r>
            <a:r>
              <a:rPr lang="en-US" dirty="0" smtClean="0">
                <a:latin typeface="Book Antiqua" pitchFamily="18" charset="0"/>
              </a:rPr>
              <a:t>Are </a:t>
            </a:r>
            <a:r>
              <a:rPr lang="en-US" dirty="0" smtClean="0">
                <a:latin typeface="Book Antiqua" pitchFamily="18" charset="0"/>
              </a:rPr>
              <a:t>you growing because of you or because of someone else? Could you be a </a:t>
            </a:r>
            <a:r>
              <a:rPr lang="en-US" dirty="0" smtClean="0">
                <a:latin typeface="Book Antiqua" pitchFamily="18" charset="0"/>
              </a:rPr>
              <a:t>second-generation </a:t>
            </a:r>
            <a:r>
              <a:rPr lang="en-US" dirty="0" smtClean="0">
                <a:latin typeface="Book Antiqua" pitchFamily="18" charset="0"/>
              </a:rPr>
              <a:t>Christian? Do you have </a:t>
            </a:r>
            <a:r>
              <a:rPr lang="en-US" dirty="0" smtClean="0">
                <a:latin typeface="Book Antiqua" pitchFamily="18" charset="0"/>
              </a:rPr>
              <a:t>your own </a:t>
            </a:r>
            <a:r>
              <a:rPr lang="en-US" dirty="0" smtClean="0">
                <a:latin typeface="Book Antiqua" pitchFamily="18" charset="0"/>
              </a:rPr>
              <a:t>real conviction?</a:t>
            </a:r>
            <a:endParaRPr lang="en-US" i="1" dirty="0" smtClean="0">
              <a:solidFill>
                <a:srgbClr val="FF0000"/>
              </a:solidFill>
              <a:latin typeface="Book Antiqua" pitchFamily="18" charset="0"/>
            </a:endParaRPr>
          </a:p>
          <a:p>
            <a:endParaRPr lang="en-US" dirty="0" smtClean="0"/>
          </a:p>
        </p:txBody>
      </p:sp>
      <p:sp>
        <p:nvSpPr>
          <p:cNvPr id="4" name="Slide Number Placeholder 3"/>
          <p:cNvSpPr>
            <a:spLocks noGrp="1"/>
          </p:cNvSpPr>
          <p:nvPr>
            <p:ph type="sldNum" sz="quarter" idx="10"/>
          </p:nvPr>
        </p:nvSpPr>
        <p:spPr/>
        <p:txBody>
          <a:bodyPr/>
          <a:lstStyle/>
          <a:p>
            <a:fld id="{7675ABDD-CB34-4107-9F46-D291ADBCF73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Planning For Renewal</a:t>
            </a:r>
            <a:r>
              <a:rPr lang="en-US" dirty="0" smtClean="0"/>
              <a:t>. </a:t>
            </a:r>
            <a:endParaRPr lang="en-US" dirty="0" smtClean="0"/>
          </a:p>
          <a:p>
            <a:pPr marL="228600" indent="-228600">
              <a:buFont typeface="Arial" pitchFamily="34" charset="0"/>
              <a:buChar char="•"/>
            </a:pPr>
            <a:r>
              <a:rPr lang="en-US" dirty="0" smtClean="0"/>
              <a:t>Why </a:t>
            </a:r>
            <a:r>
              <a:rPr lang="en-US" dirty="0" smtClean="0"/>
              <a:t>do we need a plan? </a:t>
            </a:r>
            <a:endParaRPr lang="en-US" dirty="0" smtClean="0"/>
          </a:p>
          <a:p>
            <a:pPr marL="228600" indent="-228600">
              <a:buFont typeface="Arial" pitchFamily="34" charset="0"/>
              <a:buChar char="•"/>
            </a:pPr>
            <a:r>
              <a:rPr lang="en-US" dirty="0" smtClean="0"/>
              <a:t>Because </a:t>
            </a:r>
            <a:r>
              <a:rPr lang="en-US" dirty="0" smtClean="0"/>
              <a:t>we need to know how to get from </a:t>
            </a:r>
            <a:r>
              <a:rPr lang="en-US" b="1" dirty="0" smtClean="0"/>
              <a:t>POINT A</a:t>
            </a:r>
            <a:r>
              <a:rPr lang="en-US" dirty="0" smtClean="0"/>
              <a:t> (</a:t>
            </a:r>
            <a:r>
              <a:rPr lang="en-US" i="1" dirty="0" smtClean="0"/>
              <a:t>where we are</a:t>
            </a:r>
            <a:r>
              <a:rPr lang="en-US" dirty="0" smtClean="0"/>
              <a:t>) to </a:t>
            </a:r>
            <a:r>
              <a:rPr lang="en-US" b="1" dirty="0" smtClean="0"/>
              <a:t>POINT B</a:t>
            </a:r>
            <a:r>
              <a:rPr lang="en-US" dirty="0" smtClean="0"/>
              <a:t> (</a:t>
            </a:r>
            <a:r>
              <a:rPr lang="en-US" i="1" dirty="0" smtClean="0"/>
              <a:t>where we need to be</a:t>
            </a:r>
            <a:r>
              <a:rPr lang="en-US" dirty="0" smtClean="0"/>
              <a:t>). </a:t>
            </a:r>
            <a:endParaRPr lang="en-US" dirty="0" smtClean="0"/>
          </a:p>
          <a:p>
            <a:pPr marL="228600" indent="-228600">
              <a:buFont typeface="Arial" pitchFamily="34" charset="0"/>
              <a:buChar char="•"/>
            </a:pPr>
            <a:r>
              <a:rPr lang="en-US" dirty="0" smtClean="0"/>
              <a:t>Why </a:t>
            </a:r>
            <a:r>
              <a:rPr lang="en-US" dirty="0" smtClean="0"/>
              <a:t>do we use maps? (GPS) So we can </a:t>
            </a:r>
            <a:r>
              <a:rPr lang="en-US" baseline="0" dirty="0" smtClean="0"/>
              <a:t>plan for our trips. </a:t>
            </a:r>
          </a:p>
          <a:p>
            <a:pPr marL="228600" indent="-228600">
              <a:buFont typeface="Arial" pitchFamily="34" charset="0"/>
              <a:buChar char="•"/>
            </a:pPr>
            <a:r>
              <a:rPr lang="en-US" baseline="0" dirty="0" smtClean="0"/>
              <a:t>We need to know </a:t>
            </a:r>
            <a:r>
              <a:rPr lang="en-US" baseline="0" dirty="0" smtClean="0"/>
              <a:t>where we </a:t>
            </a:r>
            <a:r>
              <a:rPr lang="en-US" baseline="0" dirty="0" smtClean="0"/>
              <a:t>are, where </a:t>
            </a:r>
            <a:r>
              <a:rPr lang="en-US" baseline="0" dirty="0" smtClean="0"/>
              <a:t>we need to </a:t>
            </a:r>
            <a:r>
              <a:rPr lang="en-US" baseline="0" dirty="0" smtClean="0"/>
              <a:t>be, and how to get </a:t>
            </a:r>
            <a:r>
              <a:rPr lang="en-US" baseline="0" dirty="0" smtClean="0"/>
              <a:t>there? There may be several </a:t>
            </a:r>
            <a:r>
              <a:rPr lang="en-US" baseline="0" dirty="0" smtClean="0"/>
              <a:t>routes—do </a:t>
            </a:r>
            <a:r>
              <a:rPr lang="en-US" baseline="0" dirty="0" smtClean="0"/>
              <a:t>we study the map to see which is the </a:t>
            </a:r>
            <a:r>
              <a:rPr lang="en-US" baseline="0" dirty="0" smtClean="0"/>
              <a:t>BEST….</a:t>
            </a:r>
            <a:endParaRPr lang="en-US" dirty="0" smtClean="0"/>
          </a:p>
        </p:txBody>
      </p:sp>
      <p:sp>
        <p:nvSpPr>
          <p:cNvPr id="4" name="Slide Number Placeholder 3"/>
          <p:cNvSpPr>
            <a:spLocks noGrp="1"/>
          </p:cNvSpPr>
          <p:nvPr>
            <p:ph type="sldNum" sz="quarter" idx="10"/>
          </p:nvPr>
        </p:nvSpPr>
        <p:spPr/>
        <p:txBody>
          <a:bodyPr/>
          <a:lstStyle/>
          <a:p>
            <a:fld id="{7675ABDD-CB34-4107-9F46-D291ADBCF73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and Renewal</a:t>
            </a:r>
            <a:r>
              <a:rPr lang="en-US" dirty="0" smtClean="0"/>
              <a:t>.</a:t>
            </a:r>
            <a:r>
              <a:rPr lang="en-US" baseline="0" dirty="0" smtClean="0"/>
              <a:t> </a:t>
            </a:r>
            <a:endParaRPr lang="en-US" baseline="0" dirty="0" smtClean="0"/>
          </a:p>
          <a:p>
            <a:pPr marL="228600" indent="-228600">
              <a:buFont typeface="Arial" pitchFamily="34" charset="0"/>
              <a:buChar char="•"/>
            </a:pPr>
            <a:r>
              <a:rPr lang="en-US" baseline="0" dirty="0" smtClean="0"/>
              <a:t>What </a:t>
            </a:r>
            <a:r>
              <a:rPr lang="en-US" baseline="0" dirty="0" smtClean="0"/>
              <a:t>about today</a:t>
            </a:r>
            <a:r>
              <a:rPr lang="en-US" baseline="0" dirty="0" smtClean="0"/>
              <a:t>?</a:t>
            </a:r>
          </a:p>
          <a:p>
            <a:pPr marL="228600" indent="-228600">
              <a:buFont typeface="Arial" pitchFamily="34" charset="0"/>
              <a:buChar char="•"/>
            </a:pPr>
            <a:r>
              <a:rPr lang="en-US" dirty="0" smtClean="0">
                <a:latin typeface="Book Antiqua" pitchFamily="18" charset="0"/>
              </a:rPr>
              <a:t>The </a:t>
            </a:r>
            <a:r>
              <a:rPr lang="en-US" dirty="0" smtClean="0">
                <a:latin typeface="Book Antiqua" pitchFamily="18" charset="0"/>
              </a:rPr>
              <a:t>fact remains, many of the Lord’s churches </a:t>
            </a:r>
            <a:r>
              <a:rPr lang="en-US" b="1" u="sng" dirty="0" smtClean="0">
                <a:latin typeface="Book Antiqua" pitchFamily="18" charset="0"/>
              </a:rPr>
              <a:t>are not</a:t>
            </a:r>
            <a:r>
              <a:rPr lang="en-US" b="1" u="none" dirty="0" smtClean="0">
                <a:latin typeface="Book Antiqua" pitchFamily="18" charset="0"/>
              </a:rPr>
              <a:t> </a:t>
            </a:r>
            <a:r>
              <a:rPr lang="en-US" dirty="0" smtClean="0">
                <a:latin typeface="Book Antiqua" pitchFamily="18" charset="0"/>
              </a:rPr>
              <a:t>what they ought to be</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Many </a:t>
            </a:r>
            <a:r>
              <a:rPr lang="en-US" dirty="0" smtClean="0">
                <a:latin typeface="Book Antiqua" pitchFamily="18" charset="0"/>
              </a:rPr>
              <a:t>are </a:t>
            </a:r>
            <a:r>
              <a:rPr lang="en-US" i="1" dirty="0" smtClean="0">
                <a:latin typeface="Book Antiqua" pitchFamily="18" charset="0"/>
              </a:rPr>
              <a:t>doctrinally sound </a:t>
            </a:r>
            <a:r>
              <a:rPr lang="en-US" dirty="0" smtClean="0">
                <a:latin typeface="Book Antiqua" pitchFamily="18" charset="0"/>
              </a:rPr>
              <a:t>but </a:t>
            </a:r>
            <a:r>
              <a:rPr lang="en-US" b="1" u="sng" dirty="0" smtClean="0">
                <a:latin typeface="Book Antiqua" pitchFamily="18" charset="0"/>
              </a:rPr>
              <a:t>dying</a:t>
            </a:r>
            <a:r>
              <a:rPr lang="en-US" dirty="0" smtClean="0">
                <a:latin typeface="Book Antiqua" pitchFamily="18" charset="0"/>
              </a:rPr>
              <a:t>.</a:t>
            </a:r>
          </a:p>
          <a:p>
            <a:pPr marL="228600" indent="-228600">
              <a:buFont typeface="Arial" pitchFamily="34" charset="0"/>
              <a:buChar char="•"/>
            </a:pPr>
            <a:r>
              <a:rPr lang="en-US" b="0" u="none" dirty="0" smtClean="0">
                <a:latin typeface="Book Antiqua" pitchFamily="18" charset="0"/>
              </a:rPr>
              <a:t>Their</a:t>
            </a:r>
            <a:r>
              <a:rPr lang="en-US" b="1" u="none" dirty="0" smtClean="0">
                <a:latin typeface="Book Antiqua" pitchFamily="18" charset="0"/>
              </a:rPr>
              <a:t> </a:t>
            </a:r>
            <a:r>
              <a:rPr lang="en-US" b="1" u="sng" dirty="0" smtClean="0">
                <a:latin typeface="Book Antiqua" pitchFamily="18" charset="0"/>
              </a:rPr>
              <a:t>fires</a:t>
            </a:r>
            <a:r>
              <a:rPr lang="en-US" dirty="0" smtClean="0">
                <a:latin typeface="Book Antiqua" pitchFamily="18" charset="0"/>
              </a:rPr>
              <a:t> need rekindling!</a:t>
            </a:r>
          </a:p>
          <a:p>
            <a:pPr marL="228600" indent="-228600">
              <a:buFont typeface="Arial" pitchFamily="34" charset="0"/>
              <a:buChar char="•"/>
            </a:pPr>
            <a:r>
              <a:rPr lang="en-US" dirty="0" smtClean="0">
                <a:latin typeface="Book Antiqua" pitchFamily="18" charset="0"/>
              </a:rPr>
              <a:t>Some </a:t>
            </a:r>
            <a:r>
              <a:rPr lang="en-US" dirty="0" smtClean="0">
                <a:latin typeface="Book Antiqua" pitchFamily="18" charset="0"/>
              </a:rPr>
              <a:t>churches are </a:t>
            </a:r>
            <a:r>
              <a:rPr lang="en-US" b="1" u="sng" dirty="0" smtClean="0">
                <a:latin typeface="Book Antiqua" pitchFamily="18" charset="0"/>
              </a:rPr>
              <a:t>holding </a:t>
            </a:r>
            <a:r>
              <a:rPr lang="en-US" b="1" u="sng" dirty="0" smtClean="0">
                <a:latin typeface="Book Antiqua" pitchFamily="18" charset="0"/>
              </a:rPr>
              <a:t>their own</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Some </a:t>
            </a:r>
            <a:r>
              <a:rPr lang="en-US" dirty="0" smtClean="0">
                <a:latin typeface="Book Antiqua" pitchFamily="18" charset="0"/>
              </a:rPr>
              <a:t>outwardly seem to be alive, but inwardly are </a:t>
            </a:r>
            <a:r>
              <a:rPr lang="en-US" b="1" u="sng" dirty="0" smtClean="0">
                <a:latin typeface="Book Antiqua" pitchFamily="18" charset="0"/>
              </a:rPr>
              <a:t>DEAD</a:t>
            </a:r>
            <a:r>
              <a:rPr lang="en-US" dirty="0" smtClean="0">
                <a:latin typeface="Book Antiqua" pitchFamily="18" charset="0"/>
              </a:rPr>
              <a:t>.</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8FBD242-42E7-4262-ABA0-432435CE793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and Renewal</a:t>
            </a:r>
            <a:r>
              <a:rPr lang="en-US" dirty="0" smtClean="0"/>
              <a:t>.</a:t>
            </a:r>
            <a:r>
              <a:rPr lang="en-US" baseline="0" dirty="0" smtClean="0"/>
              <a:t> What about today?</a:t>
            </a:r>
          </a:p>
          <a:p>
            <a:pPr marL="228600" indent="-228600">
              <a:buFont typeface="Arial" pitchFamily="34" charset="0"/>
              <a:buChar char="•"/>
            </a:pPr>
            <a:r>
              <a:rPr lang="en-US" dirty="0" smtClean="0">
                <a:latin typeface="Book Antiqua" pitchFamily="18" charset="0"/>
              </a:rPr>
              <a:t>Far too many have become </a:t>
            </a:r>
            <a:r>
              <a:rPr lang="en-US" b="1" u="sng" dirty="0" smtClean="0">
                <a:latin typeface="Book Antiqua" pitchFamily="18" charset="0"/>
              </a:rPr>
              <a:t>complacent</a:t>
            </a:r>
            <a:r>
              <a:rPr lang="en-US" b="1" u="none" dirty="0" smtClean="0">
                <a:latin typeface="Book Antiqua" pitchFamily="18" charset="0"/>
              </a:rPr>
              <a:t>; </a:t>
            </a:r>
            <a:r>
              <a:rPr lang="en-US" b="0" u="none" dirty="0" smtClean="0">
                <a:latin typeface="Book Antiqua" pitchFamily="18" charset="0"/>
              </a:rPr>
              <a:t>they’re </a:t>
            </a:r>
            <a:r>
              <a:rPr lang="en-US" dirty="0" smtClean="0">
                <a:latin typeface="Book Antiqua" pitchFamily="18" charset="0"/>
              </a:rPr>
              <a:t>satisfied with where </a:t>
            </a:r>
            <a:r>
              <a:rPr lang="en-US" dirty="0" smtClean="0">
                <a:latin typeface="Book Antiqua" pitchFamily="18" charset="0"/>
              </a:rPr>
              <a:t>they are</a:t>
            </a:r>
            <a:r>
              <a:rPr lang="en-US" dirty="0" smtClean="0">
                <a:latin typeface="Book Antiqua" pitchFamily="18" charset="0"/>
              </a:rPr>
              <a:t>.</a:t>
            </a:r>
          </a:p>
          <a:p>
            <a:pPr marL="228600" indent="-228600">
              <a:buFont typeface="Arial" pitchFamily="34" charset="0"/>
              <a:buChar char="•"/>
            </a:pPr>
            <a:r>
              <a:rPr lang="en-US" b="1" u="sng" dirty="0" smtClean="0">
                <a:latin typeface="Book Antiqua" pitchFamily="18" charset="0"/>
              </a:rPr>
              <a:t>Afraid</a:t>
            </a:r>
            <a:r>
              <a:rPr lang="en-US" dirty="0" smtClean="0">
                <a:latin typeface="Book Antiqua" pitchFamily="18" charset="0"/>
              </a:rPr>
              <a:t> </a:t>
            </a:r>
            <a:r>
              <a:rPr lang="en-US" dirty="0" smtClean="0">
                <a:latin typeface="Book Antiqua" pitchFamily="18" charset="0"/>
              </a:rPr>
              <a:t>or </a:t>
            </a:r>
            <a:r>
              <a:rPr lang="en-US" b="1" u="sng" dirty="0" smtClean="0">
                <a:latin typeface="Book Antiqua" pitchFamily="18" charset="0"/>
              </a:rPr>
              <a:t>resistant</a:t>
            </a:r>
            <a:r>
              <a:rPr lang="en-US" dirty="0" smtClean="0">
                <a:latin typeface="Book Antiqua" pitchFamily="18" charset="0"/>
              </a:rPr>
              <a:t> to growth for</a:t>
            </a:r>
            <a:r>
              <a:rPr lang="en-US" baseline="0" dirty="0" smtClean="0">
                <a:latin typeface="Book Antiqua" pitchFamily="18" charset="0"/>
              </a:rPr>
              <a:t> </a:t>
            </a:r>
            <a:r>
              <a:rPr lang="en-US" dirty="0" smtClean="0">
                <a:latin typeface="Book Antiqua" pitchFamily="18" charset="0"/>
              </a:rPr>
              <a:t>fear of </a:t>
            </a:r>
            <a:r>
              <a:rPr lang="en-US" dirty="0" smtClean="0">
                <a:latin typeface="Book Antiqua" pitchFamily="18" charset="0"/>
              </a:rPr>
              <a:t>change.</a:t>
            </a:r>
          </a:p>
          <a:p>
            <a:pPr marL="228600" indent="-228600">
              <a:buFont typeface="Arial" pitchFamily="34" charset="0"/>
              <a:buChar char="•"/>
            </a:pPr>
            <a:r>
              <a:rPr lang="en-US" dirty="0" smtClean="0">
                <a:latin typeface="Book Antiqua" pitchFamily="18" charset="0"/>
              </a:rPr>
              <a:t>All </a:t>
            </a:r>
            <a:r>
              <a:rPr lang="en-US" dirty="0" smtClean="0">
                <a:latin typeface="Book Antiqua" pitchFamily="18" charset="0"/>
              </a:rPr>
              <a:t>need the same thing—</a:t>
            </a:r>
            <a:r>
              <a:rPr lang="en-US" b="1" u="sng" dirty="0" smtClean="0">
                <a:latin typeface="Book Antiqua" pitchFamily="18" charset="0"/>
              </a:rPr>
              <a:t>REVIVAL</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A </a:t>
            </a:r>
            <a:r>
              <a:rPr lang="en-US" b="1" u="sng" dirty="0" smtClean="0">
                <a:latin typeface="Book Antiqua" pitchFamily="18" charset="0"/>
              </a:rPr>
              <a:t>spiritual </a:t>
            </a:r>
            <a:r>
              <a:rPr lang="en-US" b="1" u="sng" dirty="0" smtClean="0">
                <a:latin typeface="Book Antiqua" pitchFamily="18" charset="0"/>
              </a:rPr>
              <a:t>awakening</a:t>
            </a:r>
            <a:r>
              <a:rPr lang="en-US" dirty="0" smtClean="0">
                <a:latin typeface="Book Antiqua" pitchFamily="18" charset="0"/>
              </a:rPr>
              <a:t>. </a:t>
            </a:r>
            <a:r>
              <a:rPr lang="en-US" dirty="0" smtClean="0">
                <a:latin typeface="Book Antiqua" pitchFamily="18" charset="0"/>
              </a:rPr>
              <a:t>Needed when something is about to die.</a:t>
            </a:r>
          </a:p>
          <a:p>
            <a:pPr lvl="1"/>
            <a:r>
              <a:rPr lang="en-US" i="1" dirty="0" smtClean="0">
                <a:solidFill>
                  <a:srgbClr val="FF0000"/>
                </a:solidFill>
                <a:latin typeface="Book Antiqua" pitchFamily="18" charset="0"/>
              </a:rPr>
              <a:t>Acts 3:19 </a:t>
            </a:r>
          </a:p>
          <a:p>
            <a:pPr lvl="1"/>
            <a:r>
              <a:rPr lang="en-US" i="0" dirty="0" smtClean="0">
                <a:solidFill>
                  <a:srgbClr val="FF0000"/>
                </a:solidFill>
                <a:latin typeface="Book Antiqua" pitchFamily="18" charset="0"/>
              </a:rPr>
              <a:t>The church is composed of Christians.</a:t>
            </a:r>
            <a:r>
              <a:rPr lang="en-US" i="0" baseline="0" dirty="0" smtClean="0">
                <a:solidFill>
                  <a:srgbClr val="FF0000"/>
                </a:solidFill>
                <a:latin typeface="Book Antiqua" pitchFamily="18" charset="0"/>
              </a:rPr>
              <a:t> As </a:t>
            </a:r>
            <a:r>
              <a:rPr lang="en-US" i="0" baseline="0" dirty="0" smtClean="0">
                <a:solidFill>
                  <a:srgbClr val="FF0000"/>
                </a:solidFill>
                <a:latin typeface="Book Antiqua" pitchFamily="18" charset="0"/>
              </a:rPr>
              <a:t>they </a:t>
            </a:r>
            <a:r>
              <a:rPr lang="en-US" i="0" baseline="0" dirty="0" smtClean="0">
                <a:solidFill>
                  <a:srgbClr val="FF0000"/>
                </a:solidFill>
                <a:latin typeface="Book Antiqua" pitchFamily="18" charset="0"/>
              </a:rPr>
              <a:t>go, the church goes. </a:t>
            </a:r>
            <a:r>
              <a:rPr lang="en-US" i="0" baseline="0" dirty="0" smtClean="0">
                <a:solidFill>
                  <a:srgbClr val="FF0000"/>
                </a:solidFill>
                <a:latin typeface="Book Antiqua" pitchFamily="18" charset="0"/>
              </a:rPr>
              <a:t>At </a:t>
            </a:r>
            <a:r>
              <a:rPr lang="en-US" i="0" baseline="0" dirty="0" smtClean="0">
                <a:solidFill>
                  <a:srgbClr val="FF0000"/>
                </a:solidFill>
                <a:latin typeface="Book Antiqua" pitchFamily="18" charset="0"/>
              </a:rPr>
              <a:t>times, </a:t>
            </a:r>
            <a:r>
              <a:rPr lang="en-US" i="0" baseline="0" dirty="0" smtClean="0">
                <a:solidFill>
                  <a:srgbClr val="FF0000"/>
                </a:solidFill>
                <a:latin typeface="Book Antiqua" pitchFamily="18" charset="0"/>
              </a:rPr>
              <a:t>churches need renewal. Understanding the purposes of the church, making plans, </a:t>
            </a:r>
            <a:r>
              <a:rPr lang="en-US" i="0" baseline="0" dirty="0" smtClean="0">
                <a:solidFill>
                  <a:srgbClr val="FF0000"/>
                </a:solidFill>
                <a:latin typeface="Book Antiqua" pitchFamily="18" charset="0"/>
              </a:rPr>
              <a:t>setting </a:t>
            </a:r>
            <a:r>
              <a:rPr lang="en-US" i="0" baseline="0" dirty="0" smtClean="0">
                <a:solidFill>
                  <a:srgbClr val="FF0000"/>
                </a:solidFill>
                <a:latin typeface="Book Antiqua" pitchFamily="18" charset="0"/>
              </a:rPr>
              <a:t>goals, </a:t>
            </a:r>
            <a:r>
              <a:rPr lang="en-US" i="0" baseline="0" dirty="0" smtClean="0">
                <a:solidFill>
                  <a:srgbClr val="FF0000"/>
                </a:solidFill>
                <a:latin typeface="Book Antiqua" pitchFamily="18" charset="0"/>
              </a:rPr>
              <a:t>formulating and implementing the plans. </a:t>
            </a:r>
            <a:r>
              <a:rPr lang="en-US" i="0" baseline="0" dirty="0" smtClean="0">
                <a:solidFill>
                  <a:srgbClr val="FF0000"/>
                </a:solidFill>
                <a:latin typeface="Book Antiqua" pitchFamily="18" charset="0"/>
              </a:rPr>
              <a:t>NEVER EVER forget God! </a:t>
            </a:r>
            <a:r>
              <a:rPr lang="en-US" i="0" baseline="0" dirty="0" smtClean="0">
                <a:solidFill>
                  <a:srgbClr val="FF0000"/>
                </a:solidFill>
                <a:latin typeface="Book Antiqua" pitchFamily="18" charset="0"/>
              </a:rPr>
              <a:t>Periodically reevaluate </a:t>
            </a:r>
            <a:r>
              <a:rPr lang="en-US" i="0" baseline="0" dirty="0" smtClean="0">
                <a:solidFill>
                  <a:srgbClr val="FF0000"/>
                </a:solidFill>
                <a:latin typeface="Book Antiqua" pitchFamily="18" charset="0"/>
              </a:rPr>
              <a:t>the </a:t>
            </a:r>
            <a:r>
              <a:rPr lang="en-US" i="0" baseline="0" dirty="0" smtClean="0">
                <a:solidFill>
                  <a:srgbClr val="FF0000"/>
                </a:solidFill>
                <a:latin typeface="Book Antiqua" pitchFamily="18" charset="0"/>
              </a:rPr>
              <a:t>plans to see how we’re </a:t>
            </a:r>
            <a:r>
              <a:rPr lang="en-US" i="0" baseline="0" dirty="0" smtClean="0">
                <a:solidFill>
                  <a:srgbClr val="FF0000"/>
                </a:solidFill>
                <a:latin typeface="Book Antiqua" pitchFamily="18" charset="0"/>
              </a:rPr>
              <a:t>doing?</a:t>
            </a:r>
            <a:endParaRPr lang="en-US" i="0" dirty="0" smtClean="0">
              <a:solidFill>
                <a:srgbClr val="FF0000"/>
              </a:solidFill>
              <a:latin typeface="Book Antiqua" pitchFamily="18" charset="0"/>
            </a:endParaRPr>
          </a:p>
          <a:p>
            <a:endParaRPr lang="en-US" i="0" baseline="0" dirty="0" smtClean="0"/>
          </a:p>
        </p:txBody>
      </p:sp>
      <p:sp>
        <p:nvSpPr>
          <p:cNvPr id="4" name="Slide Number Placeholder 3"/>
          <p:cNvSpPr>
            <a:spLocks noGrp="1"/>
          </p:cNvSpPr>
          <p:nvPr>
            <p:ph type="sldNum" sz="quarter" idx="10"/>
          </p:nvPr>
        </p:nvSpPr>
        <p:spPr/>
        <p:txBody>
          <a:bodyPr/>
          <a:lstStyle/>
          <a:p>
            <a:fld id="{F8FBD242-42E7-4262-ABA0-432435CE793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Going on to Perfection</a:t>
            </a:r>
            <a:r>
              <a:rPr lang="en-US" dirty="0" smtClean="0"/>
              <a:t>. </a:t>
            </a:r>
            <a:endParaRPr lang="en-US" dirty="0" smtClean="0"/>
          </a:p>
          <a:p>
            <a:pPr marL="228600" indent="-228600">
              <a:buFont typeface="Arial" pitchFamily="34" charset="0"/>
              <a:buChar char="•"/>
            </a:pPr>
            <a:r>
              <a:rPr lang="en-US" b="1" dirty="0" smtClean="0"/>
              <a:t>2 </a:t>
            </a:r>
            <a:r>
              <a:rPr lang="en-US" b="1" dirty="0" smtClean="0"/>
              <a:t>Pet.1:5-11</a:t>
            </a:r>
            <a:r>
              <a:rPr lang="en-US" dirty="0" smtClean="0"/>
              <a:t>, </a:t>
            </a:r>
            <a:r>
              <a:rPr lang="en-US" dirty="0" smtClean="0"/>
              <a:t>discusses </a:t>
            </a:r>
            <a:r>
              <a:rPr lang="en-US" baseline="0" dirty="0" smtClean="0"/>
              <a:t>what </a:t>
            </a:r>
            <a:r>
              <a:rPr lang="en-US" baseline="0" dirty="0" smtClean="0"/>
              <a:t>we sometimes call the </a:t>
            </a:r>
            <a:r>
              <a:rPr lang="en-US" b="1" baseline="0" dirty="0" smtClean="0"/>
              <a:t>Christian</a:t>
            </a:r>
            <a:r>
              <a:rPr lang="en-US" baseline="0" dirty="0" smtClean="0"/>
              <a:t> </a:t>
            </a:r>
            <a:r>
              <a:rPr lang="en-US" b="1" baseline="0" dirty="0" smtClean="0"/>
              <a:t>graces</a:t>
            </a:r>
            <a:r>
              <a:rPr lang="en-US" baseline="0" dirty="0" smtClean="0"/>
              <a:t>. </a:t>
            </a:r>
            <a:r>
              <a:rPr lang="en-US" baseline="0" dirty="0" smtClean="0"/>
              <a:t>In the verses above </a:t>
            </a:r>
            <a:r>
              <a:rPr lang="en-US" i="1" baseline="0" dirty="0" smtClean="0"/>
              <a:t>(vs.3,4), </a:t>
            </a:r>
            <a:r>
              <a:rPr lang="en-US" baseline="0" dirty="0" smtClean="0"/>
              <a:t>we </a:t>
            </a:r>
            <a:r>
              <a:rPr lang="en-US" baseline="0" dirty="0" smtClean="0"/>
              <a:t>have been given “</a:t>
            </a:r>
            <a:r>
              <a:rPr lang="en-US" i="1" baseline="0" dirty="0" smtClean="0"/>
              <a:t>great and precious </a:t>
            </a:r>
            <a:r>
              <a:rPr lang="en-US" i="1" baseline="0" dirty="0" smtClean="0"/>
              <a:t>promises.” </a:t>
            </a:r>
            <a:r>
              <a:rPr lang="en-US" baseline="0" dirty="0" smtClean="0"/>
              <a:t> </a:t>
            </a:r>
            <a:r>
              <a:rPr lang="en-US" baseline="0" dirty="0" smtClean="0"/>
              <a:t>Peter </a:t>
            </a:r>
            <a:r>
              <a:rPr lang="en-US" baseline="0" dirty="0" smtClean="0"/>
              <a:t>exhorted the brethren to grow. </a:t>
            </a:r>
            <a:r>
              <a:rPr lang="en-US" baseline="0" dirty="0" smtClean="0"/>
              <a:t>To that </a:t>
            </a:r>
            <a:r>
              <a:rPr lang="en-US" baseline="0" dirty="0" smtClean="0"/>
              <a:t>end, we </a:t>
            </a:r>
            <a:r>
              <a:rPr lang="en-US" baseline="0" dirty="0" smtClean="0"/>
              <a:t>need to </a:t>
            </a:r>
            <a:r>
              <a:rPr lang="en-US" b="1" baseline="0" dirty="0" smtClean="0"/>
              <a:t>give </a:t>
            </a:r>
            <a:r>
              <a:rPr lang="en-US" b="1" baseline="0" dirty="0" smtClean="0"/>
              <a:t>diligence</a:t>
            </a:r>
            <a:r>
              <a:rPr lang="en-US" baseline="0" dirty="0" smtClean="0"/>
              <a:t>. God expects and demands progress.</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Defining our subject…</a:t>
            </a: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2F72C96-EB0D-47A0-BD81-50EF0B1D18B7}"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u="sng" dirty="0" smtClean="0"/>
              <a:t>Diligence</a:t>
            </a:r>
            <a:r>
              <a:rPr lang="en-US" dirty="0" smtClean="0"/>
              <a:t>. </a:t>
            </a:r>
            <a:endParaRPr lang="en-US" dirty="0" smtClean="0"/>
          </a:p>
          <a:p>
            <a:pPr marL="228600" lvl="1" indent="-228600">
              <a:buFont typeface="Arial" pitchFamily="34" charset="0"/>
              <a:buChar char="•"/>
            </a:pPr>
            <a:r>
              <a:rPr lang="en-US" dirty="0" smtClean="0"/>
              <a:t>Implies </a:t>
            </a:r>
            <a:r>
              <a:rPr lang="en-US" dirty="0" smtClean="0"/>
              <a:t>the idea of </a:t>
            </a:r>
            <a:r>
              <a:rPr lang="en-US" b="1" dirty="0" smtClean="0"/>
              <a:t>immediate action</a:t>
            </a:r>
            <a:r>
              <a:rPr lang="en-US" dirty="0" smtClean="0"/>
              <a:t>. </a:t>
            </a:r>
            <a:endParaRPr lang="en-US" dirty="0" smtClean="0"/>
          </a:p>
          <a:p>
            <a:pPr marL="685800" lvl="2" indent="-228600">
              <a:buFont typeface="Arial" pitchFamily="34" charset="0"/>
              <a:buChar char="•"/>
            </a:pPr>
            <a:r>
              <a:rPr lang="en-US" dirty="0" smtClean="0"/>
              <a:t>Defined </a:t>
            </a:r>
            <a:r>
              <a:rPr lang="en-US" dirty="0" smtClean="0"/>
              <a:t>as: </a:t>
            </a:r>
            <a:r>
              <a:rPr lang="en-US" dirty="0" smtClean="0">
                <a:latin typeface="Book Antiqua" pitchFamily="18" charset="0"/>
              </a:rPr>
              <a:t>“</a:t>
            </a:r>
            <a:r>
              <a:rPr lang="en-US" i="1" dirty="0" smtClean="0">
                <a:latin typeface="Book Antiqua" pitchFamily="18" charset="0"/>
              </a:rPr>
              <a:t>to speed, urge, hasten, press…earnestness, diligence, zeal</a:t>
            </a:r>
            <a:r>
              <a:rPr lang="en-US" dirty="0" smtClean="0">
                <a:latin typeface="Book Antiqua" pitchFamily="18" charset="0"/>
              </a:rPr>
              <a:t>.” (</a:t>
            </a:r>
            <a:r>
              <a:rPr lang="en-US" dirty="0" smtClean="0">
                <a:latin typeface="Book Antiqua" pitchFamily="18" charset="0"/>
              </a:rPr>
              <a:t>Word Study Dict. NT</a:t>
            </a:r>
            <a:r>
              <a:rPr lang="en-US" dirty="0" smtClean="0">
                <a:latin typeface="Book Antiqua" pitchFamily="18" charset="0"/>
              </a:rPr>
              <a:t>)</a:t>
            </a:r>
          </a:p>
          <a:p>
            <a:pPr marL="685800" lvl="2" indent="-228600">
              <a:buFont typeface="Arial" pitchFamily="34" charset="0"/>
              <a:buChar char="•"/>
            </a:pPr>
            <a:r>
              <a:rPr lang="en-US" dirty="0" smtClean="0">
                <a:latin typeface="Book Antiqua" pitchFamily="18" charset="0"/>
              </a:rPr>
              <a:t>Putting </a:t>
            </a:r>
            <a:r>
              <a:rPr lang="en-US" dirty="0" smtClean="0">
                <a:latin typeface="Book Antiqua" pitchFamily="18" charset="0"/>
              </a:rPr>
              <a:t>forth </a:t>
            </a:r>
            <a:r>
              <a:rPr lang="en-US" b="1" dirty="0" smtClean="0">
                <a:latin typeface="Book Antiqua" pitchFamily="18" charset="0"/>
              </a:rPr>
              <a:t>genuine effort </a:t>
            </a:r>
            <a:r>
              <a:rPr lang="en-US" dirty="0" smtClean="0">
                <a:latin typeface="Book Antiqua" pitchFamily="18" charset="0"/>
              </a:rPr>
              <a:t>to accomplish what is needed</a:t>
            </a:r>
            <a:r>
              <a:rPr lang="en-US" dirty="0" smtClean="0">
                <a:latin typeface="Book Antiqua" pitchFamily="18" charset="0"/>
              </a:rPr>
              <a:t>.</a:t>
            </a:r>
          </a:p>
          <a:p>
            <a:pPr marL="685800" lvl="2" indent="-228600">
              <a:buFont typeface="Arial" pitchFamily="34" charset="0"/>
              <a:buChar char="•"/>
            </a:pPr>
            <a:r>
              <a:rPr lang="en-US" dirty="0" smtClean="0">
                <a:latin typeface="Book Antiqua" pitchFamily="18" charset="0"/>
              </a:rPr>
              <a:t>Peter used the </a:t>
            </a:r>
            <a:r>
              <a:rPr lang="en-US" dirty="0" smtClean="0">
                <a:latin typeface="Book Antiqua" pitchFamily="18" charset="0"/>
              </a:rPr>
              <a:t>word “</a:t>
            </a:r>
            <a:r>
              <a:rPr lang="en-US" b="1" u="sng" dirty="0" smtClean="0">
                <a:latin typeface="Book Antiqua" pitchFamily="18" charset="0"/>
              </a:rPr>
              <a:t>ADD</a:t>
            </a:r>
            <a:r>
              <a:rPr lang="en-US" b="1" u="none" dirty="0" smtClean="0">
                <a:latin typeface="Book Antiqua" pitchFamily="18" charset="0"/>
              </a:rPr>
              <a:t>.</a:t>
            </a:r>
            <a:r>
              <a:rPr lang="en-US" dirty="0" smtClean="0">
                <a:latin typeface="Book Antiqua" pitchFamily="18" charset="0"/>
              </a:rPr>
              <a:t>”</a:t>
            </a:r>
          </a:p>
          <a:p>
            <a:pPr marL="685800" lvl="2" indent="-228600">
              <a:buFont typeface="Arial" pitchFamily="34" charset="0"/>
              <a:buChar char="•"/>
            </a:pPr>
            <a:r>
              <a:rPr lang="en-US" b="1" dirty="0" smtClean="0">
                <a:latin typeface="Book Antiqua" pitchFamily="18" charset="0"/>
              </a:rPr>
              <a:t>Building</a:t>
            </a:r>
            <a:r>
              <a:rPr lang="en-US" dirty="0" smtClean="0">
                <a:latin typeface="Book Antiqua" pitchFamily="18" charset="0"/>
              </a:rPr>
              <a:t> </a:t>
            </a:r>
            <a:r>
              <a:rPr lang="en-US" dirty="0" smtClean="0">
                <a:latin typeface="Book Antiqua" pitchFamily="18" charset="0"/>
              </a:rPr>
              <a:t>on what already </a:t>
            </a:r>
            <a:r>
              <a:rPr lang="en-US" dirty="0" smtClean="0">
                <a:latin typeface="Book Antiqua" pitchFamily="18" charset="0"/>
              </a:rPr>
              <a:t>exists</a:t>
            </a:r>
          </a:p>
          <a:p>
            <a:pPr marL="685800" lvl="2" indent="-228600">
              <a:buFont typeface="Arial" pitchFamily="34" charset="0"/>
              <a:buChar char="•"/>
            </a:pPr>
            <a:r>
              <a:rPr lang="en-US" dirty="0" smtClean="0">
                <a:latin typeface="Book Antiqua" pitchFamily="18" charset="0"/>
              </a:rPr>
              <a:t>The</a:t>
            </a:r>
            <a:r>
              <a:rPr lang="en-US" baseline="0" dirty="0" smtClean="0">
                <a:latin typeface="Book Antiqua" pitchFamily="18" charset="0"/>
              </a:rPr>
              <a:t> b</a:t>
            </a:r>
            <a:r>
              <a:rPr lang="en-US" dirty="0" smtClean="0">
                <a:latin typeface="Book Antiqua" pitchFamily="18" charset="0"/>
              </a:rPr>
              <a:t>uilding </a:t>
            </a:r>
            <a:r>
              <a:rPr lang="en-US" dirty="0" smtClean="0">
                <a:latin typeface="Book Antiqua" pitchFamily="18" charset="0"/>
              </a:rPr>
              <a:t>process is a form of </a:t>
            </a:r>
            <a:r>
              <a:rPr lang="en-US" dirty="0" smtClean="0">
                <a:latin typeface="Book Antiqua" pitchFamily="18" charset="0"/>
              </a:rPr>
              <a:t>self-renewal.</a:t>
            </a:r>
            <a:endParaRPr lang="en-US" dirty="0" smtClean="0">
              <a:latin typeface="Book Antiqua" pitchFamily="18" charset="0"/>
            </a:endParaRPr>
          </a:p>
          <a:p>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Add to..</a:t>
            </a:r>
            <a:r>
              <a:rPr lang="en-US" dirty="0" smtClean="0"/>
              <a:t>. </a:t>
            </a:r>
            <a:endParaRPr lang="en-US" dirty="0" smtClean="0"/>
          </a:p>
          <a:p>
            <a:pPr marL="228600" indent="-228600">
              <a:buFont typeface="Arial" pitchFamily="34" charset="0"/>
              <a:buChar char="•"/>
            </a:pPr>
            <a:r>
              <a:rPr lang="en-US" dirty="0" smtClean="0">
                <a:latin typeface="Book Antiqua" pitchFamily="18" charset="0"/>
              </a:rPr>
              <a:t>The </a:t>
            </a:r>
            <a:r>
              <a:rPr lang="en-US" b="1" dirty="0" smtClean="0">
                <a:latin typeface="Book Antiqua" pitchFamily="18" charset="0"/>
              </a:rPr>
              <a:t>characteristics</a:t>
            </a:r>
            <a:r>
              <a:rPr lang="en-US" dirty="0" smtClean="0">
                <a:latin typeface="Book Antiqua" pitchFamily="18" charset="0"/>
              </a:rPr>
              <a:t> Peter is about to describe actually complement one another</a:t>
            </a:r>
            <a:r>
              <a:rPr lang="en-US" dirty="0" smtClean="0">
                <a:latin typeface="Book Antiqua" pitchFamily="18" charset="0"/>
              </a:rPr>
              <a:t>.</a:t>
            </a:r>
          </a:p>
          <a:p>
            <a:pPr marL="685800" lvl="1" indent="-228600">
              <a:buFont typeface="Arial" pitchFamily="34" charset="0"/>
              <a:buChar char="•"/>
            </a:pPr>
            <a:r>
              <a:rPr lang="en-US" dirty="0" smtClean="0">
                <a:latin typeface="Book Antiqua" pitchFamily="18" charset="0"/>
              </a:rPr>
              <a:t>Described </a:t>
            </a:r>
            <a:r>
              <a:rPr lang="en-US" dirty="0" smtClean="0">
                <a:latin typeface="Book Antiqua" pitchFamily="18" charset="0"/>
              </a:rPr>
              <a:t>in a </a:t>
            </a:r>
            <a:r>
              <a:rPr lang="en-US" b="1" dirty="0" smtClean="0">
                <a:latin typeface="Book Antiqua" pitchFamily="18" charset="0"/>
              </a:rPr>
              <a:t>stair-step </a:t>
            </a:r>
            <a:r>
              <a:rPr lang="en-US" b="1" dirty="0" smtClean="0">
                <a:latin typeface="Book Antiqua" pitchFamily="18" charset="0"/>
              </a:rPr>
              <a:t>fashion.</a:t>
            </a:r>
          </a:p>
          <a:p>
            <a:pPr marL="685800" lvl="1" indent="-228600">
              <a:buFont typeface="Arial" pitchFamily="34" charset="0"/>
              <a:buChar char="•"/>
            </a:pPr>
            <a:r>
              <a:rPr lang="en-US" dirty="0" smtClean="0">
                <a:latin typeface="Book Antiqua" pitchFamily="18" charset="0"/>
              </a:rPr>
              <a:t>Will </a:t>
            </a:r>
            <a:r>
              <a:rPr lang="en-US" b="1" dirty="0" smtClean="0">
                <a:latin typeface="Book Antiqua" pitchFamily="18" charset="0"/>
              </a:rPr>
              <a:t>promote</a:t>
            </a:r>
            <a:r>
              <a:rPr lang="en-US" dirty="0" smtClean="0">
                <a:latin typeface="Book Antiqua" pitchFamily="18" charset="0"/>
              </a:rPr>
              <a:t> </a:t>
            </a:r>
            <a:r>
              <a:rPr lang="en-US" dirty="0" smtClean="0">
                <a:latin typeface="Book Antiqua" pitchFamily="18" charset="0"/>
              </a:rPr>
              <a:t>and growth and renewal in the </a:t>
            </a:r>
            <a:r>
              <a:rPr lang="en-US" dirty="0" smtClean="0">
                <a:latin typeface="Book Antiqua" pitchFamily="18" charset="0"/>
              </a:rPr>
              <a:t>others.</a:t>
            </a:r>
          </a:p>
          <a:p>
            <a:pPr marL="685800" lvl="1" indent="-228600">
              <a:buFont typeface="Arial" pitchFamily="34" charset="0"/>
              <a:buChar char="•"/>
            </a:pPr>
            <a:r>
              <a:rPr lang="en-US" dirty="0" smtClean="0">
                <a:latin typeface="Book Antiqua" pitchFamily="18" charset="0"/>
              </a:rPr>
              <a:t>Add </a:t>
            </a:r>
            <a:r>
              <a:rPr lang="en-US" dirty="0" smtClean="0">
                <a:latin typeface="Book Antiqua" pitchFamily="18" charset="0"/>
              </a:rPr>
              <a:t>one piece at a time until you have the </a:t>
            </a:r>
            <a:r>
              <a:rPr lang="en-US" b="1" dirty="0" smtClean="0">
                <a:latin typeface="Book Antiqua" pitchFamily="18" charset="0"/>
              </a:rPr>
              <a:t>completely developed</a:t>
            </a:r>
            <a:r>
              <a:rPr lang="en-US" dirty="0" smtClean="0">
                <a:latin typeface="Book Antiqua" pitchFamily="18" charset="0"/>
              </a:rPr>
              <a:t> </a:t>
            </a:r>
            <a:r>
              <a:rPr lang="en-US" dirty="0" smtClean="0">
                <a:latin typeface="Book Antiqua" pitchFamily="18" charset="0"/>
              </a:rPr>
              <a:t>Christian.</a:t>
            </a:r>
          </a:p>
          <a:p>
            <a:pPr lvl="1"/>
            <a:r>
              <a:rPr lang="en-US" dirty="0" smtClean="0"/>
              <a:t> </a:t>
            </a:r>
            <a:endParaRPr lang="en-US" dirty="0" smtClean="0">
              <a:latin typeface="Book Antiqua" pitchFamily="18" charset="0"/>
            </a:endParaRPr>
          </a:p>
          <a:p>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b="1" dirty="0" smtClean="0"/>
              <a:t>What Are We </a:t>
            </a:r>
            <a:r>
              <a:rPr lang="en-US" b="1" dirty="0" smtClean="0"/>
              <a:t>to</a:t>
            </a:r>
            <a:r>
              <a:rPr lang="en-US" b="1" baseline="0" dirty="0" smtClean="0"/>
              <a:t> Build</a:t>
            </a:r>
            <a:r>
              <a:rPr lang="en-US" baseline="0" dirty="0" smtClean="0"/>
              <a:t>? </a:t>
            </a:r>
            <a:endParaRPr lang="en-US" baseline="0" dirty="0" smtClean="0"/>
          </a:p>
          <a:p>
            <a:pPr marL="228600" lvl="1" indent="-228600">
              <a:buFont typeface="Arial" pitchFamily="34" charset="0"/>
              <a:buChar char="•"/>
            </a:pPr>
            <a:r>
              <a:rPr lang="en-US" baseline="0" dirty="0" smtClean="0"/>
              <a:t>We </a:t>
            </a:r>
            <a:r>
              <a:rPr lang="en-US" baseline="0" dirty="0" smtClean="0"/>
              <a:t>begin with </a:t>
            </a:r>
            <a:r>
              <a:rPr lang="en-US" b="1" u="sng" baseline="0" dirty="0" smtClean="0"/>
              <a:t>FAITH</a:t>
            </a:r>
            <a:r>
              <a:rPr lang="en-US" baseline="0" dirty="0" smtClean="0"/>
              <a:t>. </a:t>
            </a:r>
            <a:endParaRPr lang="en-US" baseline="0" dirty="0" smtClean="0"/>
          </a:p>
          <a:p>
            <a:pPr marL="685800" lvl="2" indent="-228600">
              <a:buFont typeface="Arial" pitchFamily="34" charset="0"/>
              <a:buChar char="•"/>
            </a:pPr>
            <a:r>
              <a:rPr lang="en-US" baseline="0" dirty="0" smtClean="0">
                <a:latin typeface="Book Antiqua" pitchFamily="18" charset="0"/>
              </a:rPr>
              <a:t>The v</a:t>
            </a:r>
            <a:r>
              <a:rPr lang="en-US" dirty="0" smtClean="0">
                <a:latin typeface="Book Antiqua" pitchFamily="18" charset="0"/>
              </a:rPr>
              <a:t>ery </a:t>
            </a:r>
            <a:r>
              <a:rPr lang="en-US" b="1" dirty="0" smtClean="0">
                <a:latin typeface="Book Antiqua" pitchFamily="18" charset="0"/>
              </a:rPr>
              <a:t>foundation</a:t>
            </a:r>
            <a:r>
              <a:rPr lang="en-US" dirty="0" smtClean="0">
                <a:latin typeface="Book Antiqua" pitchFamily="18" charset="0"/>
              </a:rPr>
              <a:t> of all we do</a:t>
            </a:r>
            <a:r>
              <a:rPr lang="en-US" dirty="0" smtClean="0">
                <a:latin typeface="Book Antiqua" pitchFamily="18" charset="0"/>
              </a:rPr>
              <a:t>.</a:t>
            </a:r>
          </a:p>
          <a:p>
            <a:pPr marL="685800" lvl="2" indent="-228600">
              <a:buFont typeface="Arial" pitchFamily="34" charset="0"/>
              <a:buChar char="•"/>
            </a:pPr>
            <a:r>
              <a:rPr lang="en-US" dirty="0" smtClean="0">
                <a:latin typeface="Book Antiqua" pitchFamily="18" charset="0"/>
              </a:rPr>
              <a:t>Firm </a:t>
            </a:r>
            <a:r>
              <a:rPr lang="en-US" dirty="0" smtClean="0">
                <a:latin typeface="Book Antiqua" pitchFamily="18" charset="0"/>
              </a:rPr>
              <a:t>persuasion and </a:t>
            </a:r>
            <a:r>
              <a:rPr lang="en-US" b="1" u="sng" dirty="0" smtClean="0">
                <a:latin typeface="Book Antiqua" pitchFamily="18" charset="0"/>
              </a:rPr>
              <a:t>trust</a:t>
            </a:r>
            <a:r>
              <a:rPr lang="en-US" dirty="0" smtClean="0">
                <a:latin typeface="Book Antiqua" pitchFamily="18" charset="0"/>
              </a:rPr>
              <a:t> in </a:t>
            </a:r>
            <a:r>
              <a:rPr lang="en-US" dirty="0" smtClean="0">
                <a:latin typeface="Book Antiqua" pitchFamily="18" charset="0"/>
              </a:rPr>
              <a:t>God.</a:t>
            </a:r>
          </a:p>
          <a:p>
            <a:pPr marL="685800" lvl="2" indent="-228600">
              <a:buFont typeface="Arial" pitchFamily="34" charset="0"/>
              <a:buChar char="•"/>
            </a:pPr>
            <a:r>
              <a:rPr lang="en-US" dirty="0" smtClean="0">
                <a:latin typeface="Book Antiqua" pitchFamily="18" charset="0"/>
              </a:rPr>
              <a:t>Cannot please </a:t>
            </a:r>
            <a:r>
              <a:rPr lang="en-US" dirty="0" smtClean="0">
                <a:latin typeface="Book Antiqua" pitchFamily="18" charset="0"/>
              </a:rPr>
              <a:t>God without it</a:t>
            </a:r>
            <a:r>
              <a:rPr lang="en-US" dirty="0" smtClean="0">
                <a:latin typeface="Book Antiqua" pitchFamily="18" charset="0"/>
              </a:rPr>
              <a:t>.</a:t>
            </a:r>
          </a:p>
          <a:p>
            <a:pPr marL="685800" lvl="2" indent="-228600">
              <a:buFont typeface="Arial" pitchFamily="34" charset="0"/>
              <a:buChar char="•"/>
            </a:pPr>
            <a:r>
              <a:rPr lang="en-US" i="1" dirty="0" smtClean="0">
                <a:solidFill>
                  <a:srgbClr val="FF0000"/>
                </a:solidFill>
                <a:latin typeface="Book Antiqua" pitchFamily="18" charset="0"/>
              </a:rPr>
              <a:t>“</a:t>
            </a:r>
            <a:r>
              <a:rPr lang="en-US" i="1" dirty="0" smtClean="0">
                <a:solidFill>
                  <a:srgbClr val="FF0000"/>
                </a:solidFill>
                <a:latin typeface="Book Antiqua" pitchFamily="18" charset="0"/>
              </a:rPr>
              <a:t>But without faith it is </a:t>
            </a:r>
            <a:r>
              <a:rPr lang="en-US" b="1" u="sng" dirty="0" smtClean="0">
                <a:solidFill>
                  <a:srgbClr val="FF0000"/>
                </a:solidFill>
                <a:latin typeface="Book Antiqua" pitchFamily="18" charset="0"/>
              </a:rPr>
              <a:t>impossible to please Him</a:t>
            </a:r>
            <a:r>
              <a:rPr lang="en-US" i="1" dirty="0" smtClean="0">
                <a:solidFill>
                  <a:srgbClr val="FF0000"/>
                </a:solidFill>
                <a:latin typeface="Book Antiqua" pitchFamily="18" charset="0"/>
              </a:rPr>
              <a:t>, for he who comes to God must believe that He is, and that He is a </a:t>
            </a:r>
            <a:r>
              <a:rPr lang="en-US" i="1" dirty="0" err="1" smtClean="0">
                <a:solidFill>
                  <a:srgbClr val="FF0000"/>
                </a:solidFill>
                <a:latin typeface="Book Antiqua" pitchFamily="18" charset="0"/>
              </a:rPr>
              <a:t>rewarder</a:t>
            </a:r>
            <a:r>
              <a:rPr lang="en-US" i="1" dirty="0" smtClean="0">
                <a:solidFill>
                  <a:srgbClr val="FF0000"/>
                </a:solidFill>
                <a:latin typeface="Book Antiqua" pitchFamily="18" charset="0"/>
              </a:rPr>
              <a:t> of those who diligently seek Him.” {Hebrews 11:6}</a:t>
            </a:r>
          </a:p>
          <a:p>
            <a:pPr lvl="1"/>
            <a:endParaRPr lang="en-US" i="1" dirty="0" smtClean="0">
              <a:solidFill>
                <a:srgbClr val="FF0000"/>
              </a:solidFill>
              <a:latin typeface="Book Antiqua" pitchFamily="18" charset="0"/>
            </a:endParaRPr>
          </a:p>
          <a:p>
            <a:pPr lvl="1"/>
            <a:r>
              <a:rPr lang="en-US" i="0" dirty="0" smtClean="0">
                <a:solidFill>
                  <a:srgbClr val="FF0000"/>
                </a:solidFill>
                <a:latin typeface="Book Antiqua" pitchFamily="18" charset="0"/>
              </a:rPr>
              <a:t>We have talked about faith in this study—we need to honestly ask ourselves if our faith is what it ought to be.</a:t>
            </a:r>
            <a:endParaRPr lang="en-US" i="0"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a:t>
            </a:r>
            <a:r>
              <a:rPr lang="en-US" dirty="0" smtClean="0"/>
              <a:t>to </a:t>
            </a:r>
            <a:r>
              <a:rPr lang="en-US" dirty="0" smtClean="0"/>
              <a:t>your faith…</a:t>
            </a:r>
            <a:r>
              <a:rPr lang="en-US" b="1" u="sng" dirty="0" smtClean="0"/>
              <a:t>VIRTUE</a:t>
            </a:r>
            <a:r>
              <a:rPr lang="en-US" dirty="0" smtClean="0"/>
              <a:t>—</a:t>
            </a:r>
            <a:r>
              <a:rPr lang="en-US" b="1" dirty="0" smtClean="0"/>
              <a:t>2 </a:t>
            </a:r>
            <a:r>
              <a:rPr lang="en-US" b="1" dirty="0" smtClean="0"/>
              <a:t>Pet.1:5</a:t>
            </a:r>
            <a:r>
              <a:rPr lang="en-US" dirty="0" smtClean="0"/>
              <a:t>—discuss the chart…</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Adding to Our Faith</a:t>
            </a:r>
            <a:r>
              <a:rPr lang="en-US" dirty="0" smtClean="0"/>
              <a:t>…</a:t>
            </a:r>
          </a:p>
          <a:p>
            <a:pPr marL="0" indent="0">
              <a:buFont typeface="Arial" pitchFamily="34" charset="0"/>
              <a:buNone/>
            </a:pPr>
            <a:r>
              <a:rPr lang="en-US" b="1" u="sng" dirty="0" smtClean="0"/>
              <a:t>KNOWLEDGE</a:t>
            </a:r>
            <a:r>
              <a:rPr lang="en-US" dirty="0" smtClean="0"/>
              <a:t>—</a:t>
            </a:r>
            <a:r>
              <a:rPr lang="en-US" b="1" dirty="0" smtClean="0"/>
              <a:t>2 </a:t>
            </a:r>
            <a:r>
              <a:rPr lang="en-US" b="1" dirty="0" smtClean="0"/>
              <a:t>Pet.1:5</a:t>
            </a:r>
            <a:r>
              <a:rPr lang="en-US" dirty="0" smtClean="0"/>
              <a:t>—discuss the chart…(Jam.1:25) With God’s</a:t>
            </a:r>
            <a:r>
              <a:rPr lang="en-US" baseline="0" dirty="0" smtClean="0"/>
              <a:t> </a:t>
            </a:r>
            <a:r>
              <a:rPr lang="en-US" baseline="0" dirty="0" smtClean="0"/>
              <a:t>word, </a:t>
            </a:r>
            <a:r>
              <a:rPr lang="en-US" baseline="0" dirty="0" smtClean="0"/>
              <a:t>we can know everything we need to </a:t>
            </a:r>
            <a:r>
              <a:rPr lang="en-US" baseline="0" dirty="0" smtClean="0"/>
              <a:t>know (</a:t>
            </a:r>
            <a:r>
              <a:rPr lang="en-US" b="1" baseline="0" dirty="0" smtClean="0"/>
              <a:t>2 </a:t>
            </a:r>
            <a:r>
              <a:rPr lang="en-US" b="1" baseline="0" dirty="0" smtClean="0"/>
              <a:t>Pet.1:3; 2 </a:t>
            </a:r>
            <a:r>
              <a:rPr lang="en-US" b="1" baseline="0" dirty="0" smtClean="0"/>
              <a:t>Tim.3:16,17)</a:t>
            </a:r>
            <a:r>
              <a:rPr lang="en-US" baseline="0" dirty="0" smtClean="0"/>
              <a:t>. Includes </a:t>
            </a:r>
            <a:r>
              <a:rPr lang="en-US" baseline="0" dirty="0" smtClean="0"/>
              <a:t>knowing who our </a:t>
            </a:r>
            <a:r>
              <a:rPr lang="en-US" baseline="0" dirty="0" smtClean="0"/>
              <a:t>enemies are, </a:t>
            </a:r>
            <a:r>
              <a:rPr lang="en-US" baseline="0" dirty="0" smtClean="0"/>
              <a:t>how to deal with </a:t>
            </a:r>
            <a:r>
              <a:rPr lang="en-US" baseline="0" dirty="0" smtClean="0"/>
              <a:t>them</a:t>
            </a:r>
            <a:r>
              <a:rPr lang="en-US" baseline="0" dirty="0" smtClean="0"/>
              <a:t>, what we </a:t>
            </a:r>
            <a:r>
              <a:rPr lang="en-US" baseline="0" dirty="0" smtClean="0"/>
              <a:t>need to do </a:t>
            </a:r>
            <a:r>
              <a:rPr lang="en-US" baseline="0" dirty="0" smtClean="0"/>
              <a:t>to please </a:t>
            </a:r>
            <a:r>
              <a:rPr lang="en-US" baseline="0" dirty="0" smtClean="0"/>
              <a:t>God and grow.</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Adding to Our Faith</a:t>
            </a:r>
            <a:r>
              <a:rPr lang="en-US" dirty="0" smtClean="0"/>
              <a:t>…</a:t>
            </a:r>
          </a:p>
          <a:p>
            <a:r>
              <a:rPr lang="en-US" b="1" u="sng" dirty="0" smtClean="0"/>
              <a:t>SELF-CONTROL</a:t>
            </a:r>
            <a:r>
              <a:rPr lang="en-US" dirty="0" smtClean="0"/>
              <a:t>—</a:t>
            </a:r>
            <a:r>
              <a:rPr lang="en-US" b="1" dirty="0" smtClean="0"/>
              <a:t>2 </a:t>
            </a:r>
            <a:r>
              <a:rPr lang="en-US" b="1" dirty="0" smtClean="0"/>
              <a:t>Pet.1:6</a:t>
            </a:r>
            <a:r>
              <a:rPr lang="en-US" dirty="0" smtClean="0"/>
              <a:t>—discuss the chart…(</a:t>
            </a:r>
            <a:r>
              <a:rPr lang="en-US" b="1" dirty="0" smtClean="0"/>
              <a:t>1 Cor.9:26,27</a:t>
            </a:r>
            <a:r>
              <a:rPr lang="en-US" dirty="0" smtClean="0"/>
              <a:t>) we need to constantly protect our bodies from </a:t>
            </a:r>
            <a:r>
              <a:rPr lang="en-US" dirty="0" smtClean="0"/>
              <a:t>things </a:t>
            </a:r>
            <a:r>
              <a:rPr lang="en-US" dirty="0" smtClean="0"/>
              <a:t>that can damage or destroy our spirituality. </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Adding to Our Faith…</a:t>
            </a:r>
            <a:r>
              <a:rPr lang="en-US" b="1" u="sng" dirty="0" smtClean="0"/>
              <a:t>PERSEVERANCE</a:t>
            </a:r>
            <a:r>
              <a:rPr lang="en-US" dirty="0" smtClean="0"/>
              <a:t>—</a:t>
            </a:r>
            <a:r>
              <a:rPr lang="en-US" b="1" dirty="0" smtClean="0"/>
              <a:t>2 Pet.1:6</a:t>
            </a:r>
            <a:r>
              <a:rPr lang="en-US" dirty="0" smtClean="0"/>
              <a:t>—discuss the chart…(</a:t>
            </a:r>
            <a:r>
              <a:rPr lang="en-US" b="1" dirty="0" smtClean="0"/>
              <a:t>Gal.6:9</a:t>
            </a:r>
            <a:r>
              <a:rPr lang="en-US" dirty="0" smtClean="0"/>
              <a:t>) we never give up the fight. “Keep on keeping on!”</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Adding to Our Faith…</a:t>
            </a:r>
            <a:r>
              <a:rPr lang="en-US" b="1" u="sng" dirty="0" smtClean="0"/>
              <a:t>GODLINESS</a:t>
            </a:r>
            <a:r>
              <a:rPr lang="en-US" dirty="0" smtClean="0"/>
              <a:t>—</a:t>
            </a:r>
            <a:r>
              <a:rPr lang="en-US" b="1" dirty="0" smtClean="0"/>
              <a:t>2 Pet.1:6</a:t>
            </a:r>
            <a:r>
              <a:rPr lang="en-US" dirty="0" smtClean="0"/>
              <a:t>—discuss the chart…(</a:t>
            </a:r>
            <a:r>
              <a:rPr lang="en-US" b="1" dirty="0" smtClean="0"/>
              <a:t>Col.3:17</a:t>
            </a:r>
            <a:r>
              <a:rPr lang="en-US" dirty="0" smtClean="0"/>
              <a:t>) </a:t>
            </a:r>
            <a:r>
              <a:rPr lang="en-US" dirty="0" smtClean="0"/>
              <a:t>Developing Godly character is a </a:t>
            </a:r>
            <a:r>
              <a:rPr lang="en-US" dirty="0" smtClean="0"/>
              <a:t>vital key to meaningful</a:t>
            </a:r>
            <a:r>
              <a:rPr lang="en-US" baseline="0" dirty="0" smtClean="0"/>
              <a:t> </a:t>
            </a:r>
            <a:r>
              <a:rPr lang="en-US" baseline="0" dirty="0" smtClean="0"/>
              <a:t>renewal.</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Adding to Our Faith</a:t>
            </a:r>
            <a:r>
              <a:rPr lang="en-US" dirty="0" smtClean="0"/>
              <a:t>…</a:t>
            </a:r>
          </a:p>
          <a:p>
            <a:r>
              <a:rPr lang="en-US" b="1" u="sng" dirty="0" smtClean="0"/>
              <a:t>BROTHERLY </a:t>
            </a:r>
            <a:r>
              <a:rPr lang="en-US" b="1" u="sng" dirty="0" smtClean="0"/>
              <a:t>KINDNESS</a:t>
            </a:r>
            <a:r>
              <a:rPr lang="en-US" dirty="0" smtClean="0"/>
              <a:t>…(</a:t>
            </a:r>
            <a:r>
              <a:rPr lang="en-US" b="1" dirty="0" smtClean="0"/>
              <a:t>2 Pet.1:7</a:t>
            </a:r>
            <a:r>
              <a:rPr lang="en-US" dirty="0" smtClean="0"/>
              <a:t>) discuss the chart (</a:t>
            </a:r>
            <a:r>
              <a:rPr lang="en-US" b="1" dirty="0" smtClean="0"/>
              <a:t>1 Jno.4:20,21</a:t>
            </a:r>
            <a:r>
              <a:rPr lang="en-US" dirty="0" smtClean="0"/>
              <a:t>) “Affection for one’s fellow </a:t>
            </a:r>
            <a:r>
              <a:rPr lang="en-US" dirty="0" smtClean="0"/>
              <a:t>believers </a:t>
            </a:r>
            <a:r>
              <a:rPr lang="en-US" dirty="0" smtClean="0"/>
              <a:t>in Christ.” To grow as we </a:t>
            </a:r>
            <a:r>
              <a:rPr lang="en-US" dirty="0" smtClean="0"/>
              <a:t>ought, </a:t>
            </a:r>
            <a:r>
              <a:rPr lang="en-US" dirty="0" smtClean="0"/>
              <a:t>we need the church. The world does not have our spiritual </a:t>
            </a:r>
            <a:r>
              <a:rPr lang="en-US" dirty="0" smtClean="0"/>
              <a:t>interest</a:t>
            </a:r>
            <a:r>
              <a:rPr lang="en-US" baseline="0" dirty="0" smtClean="0"/>
              <a:t> </a:t>
            </a:r>
            <a:r>
              <a:rPr lang="en-US" baseline="0" dirty="0" smtClean="0"/>
              <a:t>in mind. Our brethren in the church DO! Brethren can edify us and understand us. </a:t>
            </a:r>
            <a:r>
              <a:rPr lang="en-US" baseline="0" dirty="0" smtClean="0"/>
              <a:t>We fight the </a:t>
            </a:r>
            <a:r>
              <a:rPr lang="en-US" baseline="0" dirty="0" smtClean="0"/>
              <a:t>same spiritual </a:t>
            </a:r>
            <a:r>
              <a:rPr lang="en-US" baseline="0" dirty="0" smtClean="0"/>
              <a:t>battles!</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Adding to Our Faith</a:t>
            </a:r>
            <a:r>
              <a:rPr lang="en-US" dirty="0" smtClean="0"/>
              <a:t>…</a:t>
            </a:r>
          </a:p>
          <a:p>
            <a:r>
              <a:rPr lang="en-US" b="1" u="sng" dirty="0" smtClean="0"/>
              <a:t>LOVE</a:t>
            </a:r>
            <a:r>
              <a:rPr lang="en-US" dirty="0" smtClean="0"/>
              <a:t>…(</a:t>
            </a:r>
            <a:r>
              <a:rPr lang="en-US" b="1" dirty="0" smtClean="0"/>
              <a:t>2 Pet.1:7</a:t>
            </a:r>
            <a:r>
              <a:rPr lang="en-US" dirty="0" smtClean="0"/>
              <a:t>) discuss the chart (</a:t>
            </a:r>
            <a:r>
              <a:rPr lang="en-US" b="1" dirty="0" smtClean="0"/>
              <a:t>1 Cor.13:1,3</a:t>
            </a:r>
            <a:r>
              <a:rPr lang="en-US" dirty="0" smtClean="0"/>
              <a:t>) Remember, without love no matter what we </a:t>
            </a:r>
            <a:r>
              <a:rPr lang="en-US" dirty="0" smtClean="0"/>
              <a:t>do, </a:t>
            </a:r>
            <a:r>
              <a:rPr lang="en-US" dirty="0" smtClean="0"/>
              <a:t>we </a:t>
            </a:r>
            <a:r>
              <a:rPr lang="en-US" dirty="0" smtClean="0"/>
              <a:t>cannot be </a:t>
            </a:r>
            <a:r>
              <a:rPr lang="en-US" dirty="0" smtClean="0"/>
              <a:t>pleasing to God. </a:t>
            </a:r>
            <a:r>
              <a:rPr lang="en-US" dirty="0" smtClean="0"/>
              <a:t>This is true of ALL </a:t>
            </a:r>
            <a:r>
              <a:rPr lang="en-US" dirty="0" smtClean="0"/>
              <a:t>of </a:t>
            </a:r>
            <a:r>
              <a:rPr lang="en-US" dirty="0" smtClean="0"/>
              <a:t>the</a:t>
            </a:r>
            <a:r>
              <a:rPr lang="en-US" baseline="0" dirty="0" smtClean="0"/>
              <a:t> characteristics, </a:t>
            </a:r>
            <a:r>
              <a:rPr lang="en-US" baseline="0" dirty="0" smtClean="0"/>
              <a:t>we need </a:t>
            </a:r>
            <a:r>
              <a:rPr lang="en-US" baseline="0" dirty="0" smtClean="0"/>
              <a:t>for </a:t>
            </a:r>
            <a:r>
              <a:rPr lang="en-US" baseline="0" dirty="0" smtClean="0"/>
              <a:t>SELF-RENEWAL.</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Self-Renewal…This is the direction in which our study will take us.</a:t>
            </a:r>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EAE689-7EE4-4783-91D2-E670BD46E5A8}"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Results of Such a Life</a:t>
            </a:r>
            <a:r>
              <a:rPr lang="en-US" dirty="0" smtClean="0"/>
              <a:t>. Peter explains</a:t>
            </a:r>
            <a:r>
              <a:rPr lang="en-US" baseline="0" dirty="0" smtClean="0"/>
              <a:t> (</a:t>
            </a:r>
            <a:r>
              <a:rPr lang="en-US" b="1" baseline="0" dirty="0" smtClean="0"/>
              <a:t>2 Pet. 1:8-11</a:t>
            </a:r>
            <a:r>
              <a:rPr lang="en-US" baseline="0" dirty="0" smtClean="0"/>
              <a:t>)…These things must be in </a:t>
            </a:r>
            <a:r>
              <a:rPr lang="en-US" baseline="0" dirty="0" smtClean="0"/>
              <a:t>us and </a:t>
            </a:r>
            <a:r>
              <a:rPr lang="en-US" baseline="0" dirty="0" smtClean="0"/>
              <a:t>ABOUND. Defined as </a:t>
            </a:r>
            <a:r>
              <a:rPr lang="en-US" baseline="0" dirty="0" smtClean="0"/>
              <a:t>a.</a:t>
            </a:r>
            <a:r>
              <a:rPr lang="en-US" i="1" baseline="0" dirty="0" smtClean="0"/>
              <a:t> super abundance.</a:t>
            </a:r>
            <a:r>
              <a:rPr lang="en-US" baseline="0" dirty="0" smtClean="0"/>
              <a:t> </a:t>
            </a:r>
            <a:r>
              <a:rPr lang="en-US" baseline="0" dirty="0" smtClean="0"/>
              <a:t>Aim of this whole study. To ever be growing…</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Results of Such a Life</a:t>
            </a:r>
            <a:r>
              <a:rPr lang="en-US" dirty="0" smtClean="0"/>
              <a:t>. Peter explains</a:t>
            </a:r>
            <a:r>
              <a:rPr lang="en-US" baseline="0" dirty="0" smtClean="0"/>
              <a:t> (</a:t>
            </a:r>
            <a:r>
              <a:rPr lang="en-US" b="1" baseline="0" dirty="0" smtClean="0"/>
              <a:t>2 Pet. 1:8-11</a:t>
            </a:r>
            <a:r>
              <a:rPr lang="en-US" baseline="0" dirty="0" smtClean="0"/>
              <a:t>)…Our work is to PRODUCE, even flourish and thrive. To please </a:t>
            </a:r>
            <a:r>
              <a:rPr lang="en-US" baseline="0" dirty="0" smtClean="0"/>
              <a:t>Him, </a:t>
            </a:r>
            <a:r>
              <a:rPr lang="en-US" baseline="0" dirty="0" smtClean="0"/>
              <a:t>we must constantly be in the productive stage. Remember the </a:t>
            </a:r>
            <a:r>
              <a:rPr lang="en-US" baseline="0" dirty="0" smtClean="0"/>
              <a:t>ONE-TALENT man (</a:t>
            </a:r>
            <a:r>
              <a:rPr lang="en-US" b="1" baseline="0" dirty="0" smtClean="0"/>
              <a:t>Matt.25:24-30)</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Results of Such a Life</a:t>
            </a:r>
            <a:r>
              <a:rPr lang="en-US" dirty="0" smtClean="0"/>
              <a:t>. </a:t>
            </a:r>
            <a:endParaRPr lang="en-US" dirty="0" smtClean="0"/>
          </a:p>
          <a:p>
            <a:r>
              <a:rPr lang="en-US" dirty="0" smtClean="0"/>
              <a:t>Peter </a:t>
            </a:r>
            <a:r>
              <a:rPr lang="en-US" dirty="0" smtClean="0"/>
              <a:t>explains</a:t>
            </a:r>
            <a:r>
              <a:rPr lang="en-US" baseline="0" dirty="0" smtClean="0"/>
              <a:t> (</a:t>
            </a:r>
            <a:r>
              <a:rPr lang="en-US" b="1" baseline="0" dirty="0" smtClean="0"/>
              <a:t>2 Pet. 1:8-11</a:t>
            </a:r>
            <a:r>
              <a:rPr lang="en-US" baseline="0" dirty="0" smtClean="0"/>
              <a:t>)…One will not LACK, resulting in spiritual </a:t>
            </a:r>
            <a:r>
              <a:rPr lang="en-US" baseline="0" dirty="0" smtClean="0"/>
              <a:t>blindness, forgetting </a:t>
            </a:r>
            <a:r>
              <a:rPr lang="en-US" baseline="0" dirty="0" smtClean="0"/>
              <a:t>our past and where we </a:t>
            </a:r>
            <a:r>
              <a:rPr lang="en-US" baseline="0" dirty="0" smtClean="0"/>
              <a:t>HAD </a:t>
            </a:r>
            <a:r>
              <a:rPr lang="en-US" baseline="0" dirty="0" smtClean="0"/>
              <a:t>BEEN. If one is not developing these </a:t>
            </a:r>
            <a:r>
              <a:rPr lang="en-US" baseline="0" dirty="0" smtClean="0"/>
              <a:t>graces, </a:t>
            </a:r>
            <a:r>
              <a:rPr lang="en-US" baseline="0" dirty="0" smtClean="0"/>
              <a:t>clearly </a:t>
            </a:r>
            <a:r>
              <a:rPr lang="en-US" baseline="0" dirty="0" smtClean="0"/>
              <a:t>he has forgotten his former </a:t>
            </a:r>
            <a:r>
              <a:rPr lang="en-US" baseline="0" dirty="0" smtClean="0"/>
              <a:t>state (</a:t>
            </a:r>
            <a:r>
              <a:rPr lang="en-US" b="1" baseline="0" dirty="0" smtClean="0"/>
              <a:t>Eph.2:1,2</a:t>
            </a:r>
            <a:r>
              <a:rPr lang="en-US" baseline="0" dirty="0" smtClean="0"/>
              <a:t>)—dead, </a:t>
            </a:r>
            <a:r>
              <a:rPr lang="en-US" baseline="0" dirty="0" smtClean="0"/>
              <a:t>without hope, </a:t>
            </a:r>
            <a:r>
              <a:rPr lang="en-US" baseline="0" dirty="0" smtClean="0"/>
              <a:t>and lost! Blessings are reserved for those who continual spiritual growth by which they are being renewed. </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Results of Such a Life</a:t>
            </a:r>
            <a:r>
              <a:rPr lang="en-US" dirty="0" smtClean="0"/>
              <a:t>. Peter explains</a:t>
            </a:r>
            <a:r>
              <a:rPr lang="en-US" baseline="0" dirty="0" smtClean="0"/>
              <a:t> (</a:t>
            </a:r>
            <a:r>
              <a:rPr lang="en-US" b="1" baseline="0" dirty="0" smtClean="0"/>
              <a:t>2 Pet. 1:8-11</a:t>
            </a:r>
            <a:r>
              <a:rPr lang="en-US" baseline="0" dirty="0" smtClean="0"/>
              <a:t>)…One who </a:t>
            </a:r>
            <a:r>
              <a:rPr lang="en-US" baseline="0" dirty="0" smtClean="0"/>
              <a:t>is filled with </a:t>
            </a:r>
            <a:r>
              <a:rPr lang="en-US" baseline="0" dirty="0" smtClean="0"/>
              <a:t>these </a:t>
            </a:r>
            <a:r>
              <a:rPr lang="en-US" baseline="0" dirty="0" smtClean="0"/>
              <a:t>graces will be more diligent, and will </a:t>
            </a:r>
            <a:r>
              <a:rPr lang="en-US" baseline="0" dirty="0" smtClean="0"/>
              <a:t>NEVER STUMBLE. </a:t>
            </a:r>
            <a:r>
              <a:rPr lang="en-US" baseline="0" dirty="0" smtClean="0"/>
              <a:t>Defined </a:t>
            </a:r>
            <a:r>
              <a:rPr lang="en-US" baseline="0" dirty="0" smtClean="0"/>
              <a:t>as, “to fall into misery, become wretched.” Notice God’s </a:t>
            </a:r>
            <a:r>
              <a:rPr lang="en-US" baseline="0" dirty="0" smtClean="0"/>
              <a:t>stated condition—IF</a:t>
            </a:r>
            <a:r>
              <a:rPr lang="en-US" baseline="0" dirty="0" smtClean="0"/>
              <a:t>. Continual growth will help </a:t>
            </a:r>
            <a:r>
              <a:rPr lang="en-US" baseline="0" dirty="0" smtClean="0"/>
              <a:t>keep us </a:t>
            </a:r>
            <a:r>
              <a:rPr lang="en-US" baseline="0" dirty="0" smtClean="0"/>
              <a:t>from falling back into sin. When we do sin (1 Jno.2:1,2</a:t>
            </a:r>
            <a:r>
              <a:rPr lang="en-US" baseline="0" dirty="0" smtClean="0"/>
              <a:t>), </a:t>
            </a:r>
            <a:r>
              <a:rPr lang="en-US" baseline="0" dirty="0" smtClean="0"/>
              <a:t>we will </a:t>
            </a:r>
            <a:r>
              <a:rPr lang="en-US" baseline="0" dirty="0" smtClean="0"/>
              <a:t>make correction. </a:t>
            </a:r>
            <a:r>
              <a:rPr lang="en-US" baseline="0" dirty="0" smtClean="0"/>
              <a:t>Yet, be sure that failure to grow will inevitably lead one into future sins. </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Results of Such a Life</a:t>
            </a:r>
            <a:r>
              <a:rPr lang="en-US" dirty="0" smtClean="0"/>
              <a:t>. Peter explains</a:t>
            </a:r>
            <a:r>
              <a:rPr lang="en-US" baseline="0" dirty="0" smtClean="0"/>
              <a:t> (</a:t>
            </a:r>
            <a:r>
              <a:rPr lang="en-US" b="1" baseline="0" dirty="0" smtClean="0"/>
              <a:t>2 Pet. 1:8-11</a:t>
            </a:r>
            <a:r>
              <a:rPr lang="en-US" baseline="0" dirty="0" smtClean="0"/>
              <a:t>)…An entrance </a:t>
            </a:r>
            <a:r>
              <a:rPr lang="en-US" baseline="0" dirty="0" smtClean="0"/>
              <a:t>into the </a:t>
            </a:r>
            <a:r>
              <a:rPr lang="en-US" baseline="0" dirty="0" smtClean="0"/>
              <a:t>heavenly kingdom awaits </a:t>
            </a:r>
            <a:r>
              <a:rPr lang="en-US" baseline="0" dirty="0" smtClean="0"/>
              <a:t>us. </a:t>
            </a:r>
            <a:r>
              <a:rPr lang="en-US" baseline="0" dirty="0" smtClean="0"/>
              <a:t>Our ultimate goal is HEAVEN</a:t>
            </a:r>
            <a:r>
              <a:rPr lang="en-US" baseline="0" dirty="0" smtClean="0"/>
              <a:t>. </a:t>
            </a:r>
            <a:r>
              <a:rPr lang="en-US" baseline="0" dirty="0" smtClean="0"/>
              <a:t>Life here will be more meaningful and rich, </a:t>
            </a:r>
            <a:r>
              <a:rPr lang="en-US" baseline="0" dirty="0" smtClean="0"/>
              <a:t>but </a:t>
            </a:r>
            <a:r>
              <a:rPr lang="en-US" baseline="0" dirty="0" smtClean="0"/>
              <a:t>we will also be prepared for a much </a:t>
            </a:r>
            <a:r>
              <a:rPr lang="en-US" baseline="0" dirty="0" smtClean="0"/>
              <a:t>better one. </a:t>
            </a:r>
            <a:r>
              <a:rPr lang="en-US" baseline="0" dirty="0" smtClean="0"/>
              <a:t>We have assurance </a:t>
            </a:r>
            <a:r>
              <a:rPr lang="en-US" baseline="0" dirty="0" smtClean="0"/>
              <a:t>of a place where </a:t>
            </a:r>
            <a:r>
              <a:rPr lang="en-US" baseline="0" dirty="0" smtClean="0"/>
              <a:t>disappointments </a:t>
            </a:r>
            <a:r>
              <a:rPr lang="en-US" baseline="0" dirty="0" smtClean="0"/>
              <a:t>will </a:t>
            </a:r>
            <a:r>
              <a:rPr lang="en-US" baseline="0" dirty="0" smtClean="0"/>
              <a:t>never </a:t>
            </a:r>
            <a:r>
              <a:rPr lang="en-US" baseline="0" dirty="0" smtClean="0"/>
              <a:t>come our way. (</a:t>
            </a:r>
            <a:r>
              <a:rPr lang="en-US" b="1" baseline="0" dirty="0" smtClean="0"/>
              <a:t>Rev.21:4,7</a:t>
            </a:r>
            <a:r>
              <a:rPr lang="en-US" baseline="0" dirty="0" smtClean="0"/>
              <a:t>) This is the goal </a:t>
            </a:r>
            <a:r>
              <a:rPr lang="en-US" baseline="0" dirty="0" smtClean="0"/>
              <a:t>toward which Paul </a:t>
            </a:r>
            <a:r>
              <a:rPr lang="en-US" baseline="0" dirty="0" smtClean="0"/>
              <a:t>pressed </a:t>
            </a:r>
            <a:r>
              <a:rPr lang="en-US" baseline="0" dirty="0" smtClean="0"/>
              <a:t>(</a:t>
            </a:r>
            <a:r>
              <a:rPr lang="en-US" b="1" baseline="0" dirty="0" smtClean="0"/>
              <a:t>Phil.3:14</a:t>
            </a:r>
            <a:r>
              <a:rPr lang="en-US" baseline="0" dirty="0" smtClean="0"/>
              <a:t>). </a:t>
            </a:r>
          </a:p>
          <a:p>
            <a:endParaRPr lang="en-US" baseline="0" dirty="0" smtClean="0"/>
          </a:p>
          <a:p>
            <a:r>
              <a:rPr lang="en-US" baseline="0" dirty="0" smtClean="0"/>
              <a:t>In conclusion, implementing this type of self-renewal will benefit each of us and this church. Isn’t it worth </a:t>
            </a:r>
            <a:r>
              <a:rPr lang="en-US" baseline="0" dirty="0" smtClean="0"/>
              <a:t>a little extra </a:t>
            </a:r>
            <a:r>
              <a:rPr lang="en-US" baseline="0" dirty="0" smtClean="0"/>
              <a:t>effort? </a:t>
            </a:r>
            <a:r>
              <a:rPr lang="en-US" b="1" baseline="0" dirty="0" smtClean="0"/>
              <a:t>Invitation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2FB75178-0257-4000-A264-1163FD18313B}" type="slidenum">
              <a:rPr lang="en-US" smtClean="0"/>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Passages that deal with renewal… (</a:t>
            </a:r>
            <a:r>
              <a:rPr lang="en-US" b="1" smtClean="0"/>
              <a:t>Rom.12:2; 2 Cor.4:16</a:t>
            </a:r>
            <a:r>
              <a:rPr lang="en-US" smtClean="0"/>
              <a:t>)</a:t>
            </a:r>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1FAC838-C70C-4DB4-88C0-2430FD96EF2A}"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Passages That Deal With Renewal… (</a:t>
            </a:r>
            <a:r>
              <a:rPr lang="en-US" b="1" dirty="0" smtClean="0"/>
              <a:t>Col.3:10; Heb.6:6</a:t>
            </a:r>
            <a:r>
              <a:rPr lang="en-US" dirty="0" smtClean="0"/>
              <a:t>) Also see </a:t>
            </a:r>
            <a:r>
              <a:rPr lang="en-US" b="1" dirty="0" smtClean="0"/>
              <a:t>Eph. 4:23</a:t>
            </a:r>
            <a:r>
              <a:rPr lang="en-US" dirty="0" smtClean="0"/>
              <a:t>—”</a:t>
            </a:r>
            <a:r>
              <a:rPr lang="en-US" i="1" dirty="0" smtClean="0"/>
              <a:t>and be </a:t>
            </a:r>
            <a:r>
              <a:rPr lang="en-US" b="1" i="1" u="sng" dirty="0" smtClean="0"/>
              <a:t>renewed</a:t>
            </a:r>
            <a:r>
              <a:rPr lang="en-US" i="1" dirty="0" smtClean="0"/>
              <a:t> in the spirit of your mind</a:t>
            </a:r>
            <a:r>
              <a:rPr lang="en-US" dirty="0" smtClean="0"/>
              <a:t>.”</a:t>
            </a:r>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316886-929F-4325-9865-A299D54CEBD1}"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t>Why We Need Self-Renewal. </a:t>
            </a:r>
          </a:p>
          <a:p>
            <a:pPr eaLnBrk="1" hangingPunct="1">
              <a:spcBef>
                <a:spcPct val="0"/>
              </a:spcBef>
            </a:pPr>
            <a:r>
              <a:rPr lang="en-US" dirty="0" smtClean="0"/>
              <a:t>(2) Mature Christians do not grow a little; they thrive. (</a:t>
            </a:r>
            <a:r>
              <a:rPr lang="en-US" i="1" dirty="0" smtClean="0"/>
              <a:t>prosper or flourish</a:t>
            </a:r>
            <a:r>
              <a:rPr lang="en-US" dirty="0" smtClean="0"/>
              <a:t>) (</a:t>
            </a:r>
            <a:r>
              <a:rPr lang="en-US" b="1" dirty="0" smtClean="0"/>
              <a:t>Jno.10:10; 2 Pet. 1:8</a:t>
            </a:r>
            <a:r>
              <a:rPr lang="en-US" dirty="0" smtClean="0"/>
              <a:t>) The very idea of producing fruit indicates abundance. Remember the Parable of the </a:t>
            </a:r>
            <a:r>
              <a:rPr lang="en-US" dirty="0" err="1" smtClean="0"/>
              <a:t>Sower</a:t>
            </a:r>
            <a:r>
              <a:rPr lang="en-US" dirty="0" smtClean="0"/>
              <a:t> (</a:t>
            </a:r>
            <a:r>
              <a:rPr lang="en-US" b="1" dirty="0" smtClean="0"/>
              <a:t>Lk.8:11-15</a:t>
            </a:r>
            <a:r>
              <a:rPr lang="en-US" dirty="0" smtClean="0"/>
              <a:t>). Some produced small amounts—others, a hundredfold! BUT all GOOD seed produces (</a:t>
            </a:r>
            <a:r>
              <a:rPr lang="en-US" b="1" dirty="0" smtClean="0"/>
              <a:t>Mt.13:8,11); </a:t>
            </a:r>
            <a:r>
              <a:rPr lang="en-US" dirty="0" smtClean="0"/>
              <a:t>verse 11 points to abundant reward. Consider godly examples in the Bible. What set them apart from others was the abundance of godliness in their lives. They lived righteously before God (</a:t>
            </a:r>
            <a:r>
              <a:rPr lang="en-US" b="1" dirty="0" smtClean="0"/>
              <a:t>Rom.4:19-22)</a:t>
            </a:r>
            <a:r>
              <a:rPr lang="en-US" dirty="0" smtClean="0"/>
              <a:t>.</a:t>
            </a:r>
          </a:p>
        </p:txBody>
      </p:sp>
      <p:sp>
        <p:nvSpPr>
          <p:cNvPr id="378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F49089-9635-4879-8F2D-620B0B0A5FE2}"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t>Dangers of Not Progressing. </a:t>
            </a:r>
            <a:r>
              <a:rPr lang="en-US" dirty="0" smtClean="0"/>
              <a:t>Discuss </a:t>
            </a:r>
            <a:r>
              <a:rPr lang="en-US" b="1" dirty="0" smtClean="0"/>
              <a:t>Heb.5:12-14</a:t>
            </a:r>
            <a:r>
              <a:rPr lang="en-US" dirty="0" smtClean="0"/>
              <a:t>…</a:t>
            </a:r>
            <a:r>
              <a:rPr lang="en-US" b="1" dirty="0" smtClean="0"/>
              <a:t>Jno.15:2</a:t>
            </a:r>
            <a:r>
              <a:rPr lang="en-US" dirty="0" smtClean="0"/>
              <a:t>—each branch that DOES NOT bear fruit is taken away…Failure to take measure we begin to fall away because of disuse…</a:t>
            </a:r>
            <a:endParaRPr lang="en-US" dirty="0" smtClean="0">
              <a:latin typeface="Book Antiqua" pitchFamily="18" charset="0"/>
            </a:endParaRPr>
          </a:p>
          <a:p>
            <a:pPr eaLnBrk="1" hangingPunct="1">
              <a:spcBef>
                <a:spcPct val="0"/>
              </a:spcBef>
            </a:pPr>
            <a:endParaRPr lang="en-US" b="1" dirty="0"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CE637A-8591-4E4E-8D40-438DDD58A067}"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Book Antiqua" pitchFamily="18" charset="0"/>
              </a:rPr>
              <a:t>The</a:t>
            </a:r>
            <a:r>
              <a:rPr lang="en-US" baseline="0" dirty="0" smtClean="0">
                <a:latin typeface="Book Antiqua" pitchFamily="18" charset="0"/>
              </a:rPr>
              <a:t> Christian’s Thought Process. </a:t>
            </a:r>
          </a:p>
          <a:p>
            <a:r>
              <a:rPr lang="en-US" baseline="0" dirty="0" smtClean="0">
                <a:latin typeface="Book Antiqua" pitchFamily="18" charset="0"/>
              </a:rPr>
              <a:t>(1) The Bible frequently addresses the Christian’s mind, or thought process. (</a:t>
            </a:r>
            <a:r>
              <a:rPr lang="en-US" b="1" baseline="0" dirty="0" smtClean="0">
                <a:latin typeface="Book Antiqua" pitchFamily="18" charset="0"/>
              </a:rPr>
              <a:t>Rom.12:2</a:t>
            </a:r>
            <a:r>
              <a:rPr lang="en-US" baseline="0" dirty="0" smtClean="0">
                <a:latin typeface="Book Antiqua" pitchFamily="18" charset="0"/>
              </a:rPr>
              <a:t>) Needed change will NOT develop in our lives until we give it deep-down consideration. There are many things we ought to consider to help us move toward renewal…</a:t>
            </a:r>
            <a:endParaRPr lang="en-US" dirty="0" smtClean="0">
              <a:latin typeface="Book Antiqua" pitchFamily="18" charset="0"/>
            </a:endParaRPr>
          </a:p>
        </p:txBody>
      </p:sp>
      <p:sp>
        <p:nvSpPr>
          <p:cNvPr id="4" name="Slide Number Placeholder 3"/>
          <p:cNvSpPr>
            <a:spLocks noGrp="1"/>
          </p:cNvSpPr>
          <p:nvPr>
            <p:ph type="sldNum" sz="quarter" idx="10"/>
          </p:nvPr>
        </p:nvSpPr>
        <p:spPr/>
        <p:txBody>
          <a:bodyPr/>
          <a:lstStyle/>
          <a:p>
            <a:fld id="{95A3635C-5AAB-4E7E-A960-1029BC100E8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latin typeface="Book Antiqua" pitchFamily="18" charset="0"/>
              </a:rPr>
              <a:t>Consider the Past</a:t>
            </a:r>
            <a:r>
              <a:rPr lang="en-US" dirty="0" smtClean="0">
                <a:latin typeface="Book Antiqua" pitchFamily="18" charset="0"/>
              </a:rPr>
              <a:t>. Reading </a:t>
            </a:r>
            <a:r>
              <a:rPr lang="en-US" b="1" dirty="0" smtClean="0">
                <a:latin typeface="Book Antiqua" pitchFamily="18" charset="0"/>
              </a:rPr>
              <a:t>1 Cor.6:9-11</a:t>
            </a:r>
            <a:r>
              <a:rPr lang="en-US" baseline="0" dirty="0" smtClean="0">
                <a:latin typeface="Book Antiqua" pitchFamily="18" charset="0"/>
              </a:rPr>
              <a:t>. </a:t>
            </a:r>
          </a:p>
          <a:p>
            <a:r>
              <a:rPr lang="en-US" baseline="0" dirty="0" smtClean="0">
                <a:latin typeface="Book Antiqua" pitchFamily="18" charset="0"/>
              </a:rPr>
              <a:t>Those who fail to consider the past are called </a:t>
            </a:r>
            <a:r>
              <a:rPr lang="en-US" i="1" baseline="0" dirty="0" smtClean="0">
                <a:latin typeface="Book Antiqua" pitchFamily="18" charset="0"/>
              </a:rPr>
              <a:t>shortsighted</a:t>
            </a:r>
            <a:r>
              <a:rPr lang="en-US" baseline="0" dirty="0" smtClean="0">
                <a:latin typeface="Book Antiqua" pitchFamily="18" charset="0"/>
              </a:rPr>
              <a:t> and have </a:t>
            </a:r>
            <a:r>
              <a:rPr lang="en-US" i="1" baseline="0" dirty="0" smtClean="0">
                <a:latin typeface="Book Antiqua" pitchFamily="18" charset="0"/>
              </a:rPr>
              <a:t>forgotten</a:t>
            </a:r>
            <a:r>
              <a:rPr lang="en-US" baseline="0" dirty="0" smtClean="0">
                <a:latin typeface="Book Antiqua" pitchFamily="18" charset="0"/>
              </a:rPr>
              <a:t>. The only reason we were forgiven is God’s grace upon acknowledging our sins—</a:t>
            </a:r>
            <a:r>
              <a:rPr lang="en-US" b="1" baseline="0" dirty="0" smtClean="0">
                <a:latin typeface="Book Antiqua" pitchFamily="18" charset="0"/>
              </a:rPr>
              <a:t>1 Cor.6:9-11</a:t>
            </a:r>
            <a:r>
              <a:rPr lang="en-US" baseline="0" dirty="0" smtClean="0">
                <a:latin typeface="Book Antiqua" pitchFamily="18" charset="0"/>
              </a:rPr>
              <a:t>—”</a:t>
            </a:r>
            <a:r>
              <a:rPr lang="en-US" i="1" baseline="0" dirty="0" smtClean="0">
                <a:latin typeface="Book Antiqua" pitchFamily="18" charset="0"/>
              </a:rPr>
              <a:t>such WERE some of you</a:t>
            </a:r>
            <a:r>
              <a:rPr lang="en-US" baseline="0" dirty="0" smtClean="0">
                <a:latin typeface="Book Antiqua" pitchFamily="18" charset="0"/>
              </a:rPr>
              <a:t>.” Paul was trying to get the Corinthians to remember how blessed they were. </a:t>
            </a:r>
            <a:r>
              <a:rPr lang="en-US" b="1" baseline="0" dirty="0" smtClean="0">
                <a:latin typeface="Book Antiqua" pitchFamily="18" charset="0"/>
              </a:rPr>
              <a:t>Do we realize where we are now and where we could be </a:t>
            </a:r>
            <a:r>
              <a:rPr lang="en-US" baseline="0" dirty="0" smtClean="0">
                <a:latin typeface="Book Antiqua" pitchFamily="18" charset="0"/>
              </a:rPr>
              <a:t>had we not been changed by the gospel of Christ? (</a:t>
            </a:r>
            <a:r>
              <a:rPr lang="en-US" b="1" baseline="0" dirty="0" smtClean="0">
                <a:latin typeface="Book Antiqua" pitchFamily="18" charset="0"/>
              </a:rPr>
              <a:t>Rom.1:16</a:t>
            </a:r>
            <a:r>
              <a:rPr lang="en-US" baseline="0" dirty="0" smtClean="0">
                <a:latin typeface="Book Antiqua" pitchFamily="18" charset="0"/>
              </a:rPr>
              <a:t>)</a:t>
            </a:r>
            <a:endParaRPr lang="en-US" dirty="0" smtClean="0">
              <a:latin typeface="Book Antiqua" pitchFamily="18" charset="0"/>
            </a:endParaRPr>
          </a:p>
        </p:txBody>
      </p:sp>
      <p:sp>
        <p:nvSpPr>
          <p:cNvPr id="4" name="Slide Number Placeholder 3"/>
          <p:cNvSpPr>
            <a:spLocks noGrp="1"/>
          </p:cNvSpPr>
          <p:nvPr>
            <p:ph type="sldNum" sz="quarter" idx="10"/>
          </p:nvPr>
        </p:nvSpPr>
        <p:spPr/>
        <p:txBody>
          <a:bodyPr/>
          <a:lstStyle/>
          <a:p>
            <a:fld id="{95A3635C-5AAB-4E7E-A960-1029BC100E8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952245-F37D-42E2-BE51-D580F05B0B1C}" type="datetimeFigureOut">
              <a:rPr lang="en-US" smtClean="0"/>
              <a:pPr/>
              <a:t>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0E7DA-A497-4424-802D-A1ADAC398E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952245-F37D-42E2-BE51-D580F05B0B1C}" type="datetimeFigureOut">
              <a:rPr lang="en-US" smtClean="0"/>
              <a:pPr/>
              <a:t>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0E7DA-A497-4424-802D-A1ADAC398E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952245-F37D-42E2-BE51-D580F05B0B1C}" type="datetimeFigureOut">
              <a:rPr lang="en-US" smtClean="0"/>
              <a:pPr/>
              <a:t>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0E7DA-A497-4424-802D-A1ADAC398E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952245-F37D-42E2-BE51-D580F05B0B1C}" type="datetimeFigureOut">
              <a:rPr lang="en-US" smtClean="0"/>
              <a:pPr/>
              <a:t>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0E7DA-A497-4424-802D-A1ADAC398E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952245-F37D-42E2-BE51-D580F05B0B1C}" type="datetimeFigureOut">
              <a:rPr lang="en-US" smtClean="0"/>
              <a:pPr/>
              <a:t>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0E7DA-A497-4424-802D-A1ADAC398E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952245-F37D-42E2-BE51-D580F05B0B1C}" type="datetimeFigureOut">
              <a:rPr lang="en-US" smtClean="0"/>
              <a:pPr/>
              <a:t>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0E7DA-A497-4424-802D-A1ADAC398E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952245-F37D-42E2-BE51-D580F05B0B1C}" type="datetimeFigureOut">
              <a:rPr lang="en-US" smtClean="0"/>
              <a:pPr/>
              <a:t>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70E7DA-A497-4424-802D-A1ADAC398E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952245-F37D-42E2-BE51-D580F05B0B1C}" type="datetimeFigureOut">
              <a:rPr lang="en-US" smtClean="0"/>
              <a:pPr/>
              <a:t>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70E7DA-A497-4424-802D-A1ADAC398E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952245-F37D-42E2-BE51-D580F05B0B1C}" type="datetimeFigureOut">
              <a:rPr lang="en-US" smtClean="0"/>
              <a:pPr/>
              <a:t>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70E7DA-A497-4424-802D-A1ADAC398E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952245-F37D-42E2-BE51-D580F05B0B1C}" type="datetimeFigureOut">
              <a:rPr lang="en-US" smtClean="0"/>
              <a:pPr/>
              <a:t>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0E7DA-A497-4424-802D-A1ADAC398E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952245-F37D-42E2-BE51-D580F05B0B1C}" type="datetimeFigureOut">
              <a:rPr lang="en-US" smtClean="0"/>
              <a:pPr/>
              <a:t>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0E7DA-A497-4424-802D-A1ADAC398E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52245-F37D-42E2-BE51-D580F05B0B1C}" type="datetimeFigureOut">
              <a:rPr lang="en-US" smtClean="0"/>
              <a:pPr/>
              <a:t>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70E7DA-A497-4424-802D-A1ADAC398E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772400" cy="1905000"/>
          </a:xfrm>
        </p:spPr>
        <p:txBody>
          <a:bodyPr>
            <a:normAutofit fontScale="90000"/>
          </a:bodyPr>
          <a:lstStyle/>
          <a:p>
            <a:r>
              <a:rPr lang="en-US" b="1" dirty="0" smtClean="0">
                <a:solidFill>
                  <a:schemeClr val="accent4">
                    <a:lumMod val="75000"/>
                  </a:schemeClr>
                </a:solidFill>
                <a:latin typeface="Arial" pitchFamily="34" charset="0"/>
                <a:cs typeface="Arial" pitchFamily="34" charset="0"/>
              </a:rPr>
              <a:t>The Christian and </a:t>
            </a:r>
            <a:br>
              <a:rPr lang="en-US" b="1" dirty="0" smtClean="0">
                <a:solidFill>
                  <a:schemeClr val="accent4">
                    <a:lumMod val="75000"/>
                  </a:schemeClr>
                </a:solidFill>
                <a:latin typeface="Arial" pitchFamily="34" charset="0"/>
                <a:cs typeface="Arial" pitchFamily="34" charset="0"/>
              </a:rPr>
            </a:br>
            <a:r>
              <a:rPr lang="en-US" b="1" dirty="0" smtClean="0">
                <a:solidFill>
                  <a:schemeClr val="accent4">
                    <a:lumMod val="75000"/>
                  </a:schemeClr>
                </a:solidFill>
                <a:latin typeface="Arial" pitchFamily="34" charset="0"/>
                <a:cs typeface="Arial" pitchFamily="34" charset="0"/>
              </a:rPr>
              <a:t>Self-Renewal</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b="1" i="1" dirty="0" smtClean="0">
                <a:solidFill>
                  <a:schemeClr val="accent3">
                    <a:lumMod val="20000"/>
                    <a:lumOff val="80000"/>
                  </a:schemeClr>
                </a:solidFill>
                <a:latin typeface="Arial" pitchFamily="34" charset="0"/>
                <a:cs typeface="Arial" pitchFamily="34" charset="0"/>
              </a:rPr>
              <a:t>Going on to Perfection</a:t>
            </a:r>
            <a:endParaRPr lang="en-US" b="1" i="1" dirty="0">
              <a:solidFill>
                <a:schemeClr val="accent3">
                  <a:lumMod val="20000"/>
                  <a:lumOff val="80000"/>
                </a:schemeClr>
              </a:solidFill>
              <a:latin typeface="Arial" pitchFamily="34" charset="0"/>
              <a:cs typeface="Arial" pitchFamily="34" charset="0"/>
            </a:endParaRPr>
          </a:p>
        </p:txBody>
      </p:sp>
      <p:sp>
        <p:nvSpPr>
          <p:cNvPr id="3" name="Subtitle 2"/>
          <p:cNvSpPr>
            <a:spLocks noGrp="1"/>
          </p:cNvSpPr>
          <p:nvPr>
            <p:ph type="subTitle" idx="1"/>
          </p:nvPr>
        </p:nvSpPr>
        <p:spPr>
          <a:xfrm>
            <a:off x="381000" y="2362200"/>
            <a:ext cx="3276600" cy="4343400"/>
          </a:xfrm>
          <a:solidFill>
            <a:srgbClr val="D7E4BD">
              <a:alpha val="78824"/>
            </a:srgbClr>
          </a:solidFill>
          <a:ln w="38100">
            <a:solidFill>
              <a:schemeClr val="tx1"/>
            </a:solidFill>
          </a:ln>
        </p:spPr>
        <p:txBody>
          <a:bodyPr>
            <a:normAutofit fontScale="85000" lnSpcReduction="20000"/>
          </a:bodyPr>
          <a:lstStyle/>
          <a:p>
            <a:pPr>
              <a:lnSpc>
                <a:spcPct val="120000"/>
              </a:lnSpc>
            </a:pPr>
            <a:r>
              <a:rPr lang="en-US" i="1" dirty="0" smtClean="0">
                <a:solidFill>
                  <a:schemeClr val="accent4">
                    <a:lumMod val="75000"/>
                  </a:schemeClr>
                </a:solidFill>
                <a:latin typeface="Arial Narrow" pitchFamily="34" charset="0"/>
                <a:cs typeface="Arial" pitchFamily="34" charset="0"/>
              </a:rPr>
              <a:t>“Therefore, leaving the discussion of the elementary principles of Christ, let us </a:t>
            </a:r>
            <a:r>
              <a:rPr lang="en-US" b="1" i="1" u="sng" dirty="0" smtClean="0">
                <a:solidFill>
                  <a:schemeClr val="accent4">
                    <a:lumMod val="75000"/>
                  </a:schemeClr>
                </a:solidFill>
                <a:latin typeface="Arial Narrow" pitchFamily="34" charset="0"/>
                <a:cs typeface="Arial" pitchFamily="34" charset="0"/>
              </a:rPr>
              <a:t>go on to perfection</a:t>
            </a:r>
            <a:r>
              <a:rPr lang="en-US" i="1" dirty="0" smtClean="0">
                <a:solidFill>
                  <a:schemeClr val="accent4">
                    <a:lumMod val="75000"/>
                  </a:schemeClr>
                </a:solidFill>
                <a:latin typeface="Arial Narrow" pitchFamily="34" charset="0"/>
                <a:cs typeface="Arial" pitchFamily="34" charset="0"/>
              </a:rPr>
              <a:t>, not laying again the foundation of repentance from dead works and of faith toward God.” </a:t>
            </a:r>
            <a:br>
              <a:rPr lang="en-US" i="1" dirty="0" smtClean="0">
                <a:solidFill>
                  <a:schemeClr val="accent4">
                    <a:lumMod val="75000"/>
                  </a:schemeClr>
                </a:solidFill>
                <a:latin typeface="Arial Narrow" pitchFamily="34" charset="0"/>
                <a:cs typeface="Arial" pitchFamily="34" charset="0"/>
              </a:rPr>
            </a:br>
            <a:r>
              <a:rPr lang="en-US" i="1" dirty="0" smtClean="0">
                <a:solidFill>
                  <a:schemeClr val="accent4">
                    <a:lumMod val="75000"/>
                  </a:schemeClr>
                </a:solidFill>
                <a:latin typeface="Arial Narrow" pitchFamily="34" charset="0"/>
                <a:cs typeface="Arial" pitchFamily="34" charset="0"/>
              </a:rPr>
              <a:t>{Hebrews 6:1}</a:t>
            </a:r>
            <a:endParaRPr lang="en-US" i="1" dirty="0">
              <a:solidFill>
                <a:schemeClr val="accent4">
                  <a:lumMod val="75000"/>
                </a:schemeClr>
              </a:solidFill>
              <a:latin typeface="Arial Narrow"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6281348" y="2209800"/>
            <a:ext cx="2862652" cy="441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accent1"/>
            </a:solidFill>
          </a:ln>
        </p:spPr>
        <p:txBody>
          <a:bodyPr>
            <a:normAutofit/>
          </a:bodyPr>
          <a:lstStyle/>
          <a:p>
            <a:r>
              <a:rPr lang="en-US" sz="4000" b="1" dirty="0" smtClean="0">
                <a:solidFill>
                  <a:schemeClr val="accent4">
                    <a:lumMod val="75000"/>
                  </a:schemeClr>
                </a:solidFill>
                <a:latin typeface="Arial" pitchFamily="34" charset="0"/>
                <a:cs typeface="Arial" pitchFamily="34" charset="0"/>
              </a:rPr>
              <a:t>A Proper Perspective</a:t>
            </a:r>
            <a:endParaRPr lang="en-US" sz="4000"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953000"/>
          </a:xfrm>
          <a:solidFill>
            <a:srgbClr val="DCE6F2">
              <a:alpha val="80000"/>
            </a:srgbClr>
          </a:solidFill>
          <a:ln>
            <a:solidFill>
              <a:schemeClr val="accent1"/>
            </a:solidFill>
          </a:ln>
        </p:spPr>
        <p:txBody>
          <a:bodyPr>
            <a:normAutofit/>
          </a:bodyPr>
          <a:lstStyle/>
          <a:p>
            <a:pPr>
              <a:spcBef>
                <a:spcPts val="600"/>
              </a:spcBef>
            </a:pPr>
            <a:r>
              <a:rPr lang="en-US" sz="3000" b="1" dirty="0" smtClean="0">
                <a:solidFill>
                  <a:schemeClr val="accent4">
                    <a:lumMod val="75000"/>
                  </a:schemeClr>
                </a:solidFill>
                <a:latin typeface="Arial Narrow" pitchFamily="34" charset="0"/>
                <a:cs typeface="Arial" pitchFamily="34" charset="0"/>
              </a:rPr>
              <a:t>We look at life’s events from a better perspective.</a:t>
            </a:r>
            <a:endParaRPr lang="en-US" sz="3000" dirty="0" smtClean="0">
              <a:solidFill>
                <a:schemeClr val="accent4">
                  <a:lumMod val="75000"/>
                </a:schemeClr>
              </a:solidFill>
              <a:latin typeface="Arial Narrow" pitchFamily="34" charset="0"/>
              <a:cs typeface="Arial" pitchFamily="34" charset="0"/>
            </a:endParaRPr>
          </a:p>
          <a:p>
            <a:pPr lvl="1">
              <a:spcBef>
                <a:spcPts val="600"/>
              </a:spcBef>
            </a:pPr>
            <a:r>
              <a:rPr lang="en-US" i="1" dirty="0" smtClean="0">
                <a:solidFill>
                  <a:schemeClr val="accent1">
                    <a:lumMod val="75000"/>
                  </a:schemeClr>
                </a:solidFill>
                <a:latin typeface="Arial Narrow" pitchFamily="34" charset="0"/>
                <a:cs typeface="Arial" pitchFamily="34" charset="0"/>
              </a:rPr>
              <a:t>“Therefore we </a:t>
            </a:r>
            <a:r>
              <a:rPr lang="en-US" b="1" i="1" u="sng" dirty="0" smtClean="0">
                <a:solidFill>
                  <a:schemeClr val="accent1">
                    <a:lumMod val="75000"/>
                  </a:schemeClr>
                </a:solidFill>
                <a:latin typeface="Arial Narrow" pitchFamily="34" charset="0"/>
                <a:cs typeface="Arial" pitchFamily="34" charset="0"/>
              </a:rPr>
              <a:t>do not lose heart</a:t>
            </a:r>
            <a:r>
              <a:rPr lang="en-US" i="1" dirty="0" smtClean="0">
                <a:solidFill>
                  <a:schemeClr val="accent1">
                    <a:lumMod val="75000"/>
                  </a:schemeClr>
                </a:solidFill>
                <a:latin typeface="Arial Narrow" pitchFamily="34" charset="0"/>
                <a:cs typeface="Arial" pitchFamily="34" charset="0"/>
              </a:rPr>
              <a:t>. Even though our outward man is perishing, yet the inward man is being </a:t>
            </a:r>
            <a:r>
              <a:rPr lang="en-US" b="1" i="1" u="sng" dirty="0" smtClean="0">
                <a:solidFill>
                  <a:schemeClr val="accent1">
                    <a:lumMod val="75000"/>
                  </a:schemeClr>
                </a:solidFill>
                <a:latin typeface="Arial Narrow" pitchFamily="34" charset="0"/>
                <a:cs typeface="Arial" pitchFamily="34" charset="0"/>
              </a:rPr>
              <a:t>renewed day by day</a:t>
            </a:r>
            <a:r>
              <a:rPr lang="en-US" i="1" dirty="0" smtClean="0">
                <a:solidFill>
                  <a:schemeClr val="accent1">
                    <a:lumMod val="75000"/>
                  </a:schemeClr>
                </a:solidFill>
                <a:latin typeface="Arial Narrow" pitchFamily="34" charset="0"/>
                <a:cs typeface="Arial" pitchFamily="34" charset="0"/>
              </a:rPr>
              <a:t>. For our light affliction, which is but for a moment, is working for us a far more exceeding and eternal weight of glory, while we </a:t>
            </a:r>
            <a:r>
              <a:rPr lang="en-US" b="1" i="1" u="sng" dirty="0" smtClean="0">
                <a:solidFill>
                  <a:schemeClr val="accent1">
                    <a:lumMod val="75000"/>
                  </a:schemeClr>
                </a:solidFill>
                <a:latin typeface="Arial Narrow" pitchFamily="34" charset="0"/>
                <a:cs typeface="Arial" pitchFamily="34" charset="0"/>
              </a:rPr>
              <a:t>do not look </a:t>
            </a:r>
            <a:r>
              <a:rPr lang="en-US" i="1" dirty="0" smtClean="0">
                <a:solidFill>
                  <a:schemeClr val="accent1">
                    <a:lumMod val="75000"/>
                  </a:schemeClr>
                </a:solidFill>
                <a:latin typeface="Arial Narrow" pitchFamily="34" charset="0"/>
                <a:cs typeface="Arial" pitchFamily="34" charset="0"/>
              </a:rPr>
              <a:t>at the things which are seen, but at the things which are not seen. For the things which are seen are temporary, but the things which are not seen are eternal.”  </a:t>
            </a:r>
            <a:br>
              <a:rPr lang="en-US" i="1" dirty="0" smtClean="0">
                <a:solidFill>
                  <a:schemeClr val="accent1">
                    <a:lumMod val="75000"/>
                  </a:schemeClr>
                </a:solidFill>
                <a:latin typeface="Arial Narrow" pitchFamily="34" charset="0"/>
                <a:cs typeface="Arial" pitchFamily="34" charset="0"/>
              </a:rPr>
            </a:br>
            <a:r>
              <a:rPr lang="en-US" i="1" dirty="0" smtClean="0">
                <a:solidFill>
                  <a:schemeClr val="accent1">
                    <a:lumMod val="75000"/>
                  </a:schemeClr>
                </a:solidFill>
                <a:latin typeface="Arial Narrow" pitchFamily="34" charset="0"/>
                <a:cs typeface="Arial" pitchFamily="34" charset="0"/>
              </a:rPr>
              <a:t>{2 Corinthians 4:16-18}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1447800"/>
          </a:xfrm>
          <a:solidFill>
            <a:srgbClr val="DCE6F2">
              <a:alpha val="80000"/>
            </a:srgbClr>
          </a:solidFill>
          <a:ln w="28575">
            <a:solidFill>
              <a:schemeClr val="accent1"/>
            </a:solidFill>
          </a:ln>
        </p:spPr>
        <p:txBody>
          <a:bodyPr>
            <a:normAutofit/>
          </a:bodyPr>
          <a:lstStyle/>
          <a:p>
            <a:r>
              <a:rPr lang="en-US" sz="4000" b="1" dirty="0" smtClean="0">
                <a:solidFill>
                  <a:schemeClr val="accent4">
                    <a:lumMod val="75000"/>
                  </a:schemeClr>
                </a:solidFill>
                <a:latin typeface="Arial" pitchFamily="34" charset="0"/>
                <a:cs typeface="Arial" pitchFamily="34" charset="0"/>
              </a:rPr>
              <a:t>God’s Word Calls </a:t>
            </a:r>
            <a:br>
              <a:rPr lang="en-US" sz="4000" b="1" dirty="0" smtClean="0">
                <a:solidFill>
                  <a:schemeClr val="accent4">
                    <a:lumMod val="75000"/>
                  </a:schemeClr>
                </a:solidFill>
                <a:latin typeface="Arial" pitchFamily="34" charset="0"/>
                <a:cs typeface="Arial" pitchFamily="34" charset="0"/>
              </a:rPr>
            </a:br>
            <a:r>
              <a:rPr lang="en-US" sz="4000" b="1" dirty="0" smtClean="0">
                <a:solidFill>
                  <a:schemeClr val="accent4">
                    <a:lumMod val="75000"/>
                  </a:schemeClr>
                </a:solidFill>
                <a:latin typeface="Arial" pitchFamily="34" charset="0"/>
                <a:cs typeface="Arial" pitchFamily="34" charset="0"/>
              </a:rPr>
              <a:t>for Optimism</a:t>
            </a:r>
            <a:endParaRPr lang="en-US" sz="4000"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762000" y="2027237"/>
            <a:ext cx="7543800" cy="4525963"/>
          </a:xfrm>
          <a:solidFill>
            <a:srgbClr val="DCE6F2">
              <a:alpha val="80000"/>
            </a:srgbClr>
          </a:solidFill>
          <a:ln w="38100">
            <a:solidFill>
              <a:schemeClr val="accent1"/>
            </a:solidFill>
          </a:ln>
        </p:spPr>
        <p:txBody>
          <a:bodyPr>
            <a:normAutofit/>
          </a:bodyPr>
          <a:lstStyle/>
          <a:p>
            <a:r>
              <a:rPr lang="en-US" dirty="0" smtClean="0">
                <a:solidFill>
                  <a:schemeClr val="accent4">
                    <a:lumMod val="75000"/>
                  </a:schemeClr>
                </a:solidFill>
                <a:latin typeface="Arial" pitchFamily="34" charset="0"/>
                <a:cs typeface="Arial" pitchFamily="34" charset="0"/>
              </a:rPr>
              <a:t>Not </a:t>
            </a:r>
            <a:r>
              <a:rPr lang="en-US" b="1" u="sng" dirty="0" smtClean="0">
                <a:solidFill>
                  <a:schemeClr val="accent4">
                    <a:lumMod val="75000"/>
                  </a:schemeClr>
                </a:solidFill>
                <a:latin typeface="Arial" pitchFamily="34" charset="0"/>
                <a:cs typeface="Arial" pitchFamily="34" charset="0"/>
              </a:rPr>
              <a:t>false</a:t>
            </a:r>
            <a:r>
              <a:rPr lang="en-US" dirty="0" smtClean="0">
                <a:solidFill>
                  <a:schemeClr val="accent4">
                    <a:lumMod val="75000"/>
                  </a:schemeClr>
                </a:solidFill>
                <a:latin typeface="Arial" pitchFamily="34" charset="0"/>
                <a:cs typeface="Arial" pitchFamily="34" charset="0"/>
              </a:rPr>
              <a:t> optimism</a:t>
            </a:r>
          </a:p>
          <a:p>
            <a:r>
              <a:rPr lang="en-US" dirty="0" smtClean="0">
                <a:solidFill>
                  <a:schemeClr val="accent4">
                    <a:lumMod val="75000"/>
                  </a:schemeClr>
                </a:solidFill>
                <a:latin typeface="Arial" pitchFamily="34" charset="0"/>
                <a:cs typeface="Arial" pitchFamily="34" charset="0"/>
              </a:rPr>
              <a:t>Not self-righteousness</a:t>
            </a:r>
          </a:p>
          <a:p>
            <a:pPr lvl="1"/>
            <a:r>
              <a:rPr lang="en-US" i="1" dirty="0" smtClean="0">
                <a:solidFill>
                  <a:schemeClr val="accent1">
                    <a:lumMod val="75000"/>
                  </a:schemeClr>
                </a:solidFill>
                <a:latin typeface="Arial" pitchFamily="34" charset="0"/>
                <a:cs typeface="Arial" pitchFamily="34" charset="0"/>
              </a:rPr>
              <a:t>“The Pharisee stood and </a:t>
            </a:r>
            <a:r>
              <a:rPr lang="en-US" b="1" i="1" u="sng" dirty="0" smtClean="0">
                <a:solidFill>
                  <a:schemeClr val="accent1">
                    <a:lumMod val="75000"/>
                  </a:schemeClr>
                </a:solidFill>
                <a:latin typeface="Arial" pitchFamily="34" charset="0"/>
                <a:cs typeface="Arial" pitchFamily="34" charset="0"/>
              </a:rPr>
              <a:t>prayed thus with himself</a:t>
            </a:r>
            <a:r>
              <a:rPr lang="en-US" i="1" dirty="0" smtClean="0">
                <a:solidFill>
                  <a:schemeClr val="accent1">
                    <a:lumMod val="75000"/>
                  </a:schemeClr>
                </a:solidFill>
                <a:latin typeface="Arial" pitchFamily="34" charset="0"/>
                <a:cs typeface="Arial" pitchFamily="34" charset="0"/>
              </a:rPr>
              <a:t>, 'God, I thank You that I am not like other men--</a:t>
            </a:r>
            <a:r>
              <a:rPr lang="en-US" i="1" dirty="0" err="1" smtClean="0">
                <a:solidFill>
                  <a:schemeClr val="accent1">
                    <a:lumMod val="75000"/>
                  </a:schemeClr>
                </a:solidFill>
                <a:latin typeface="Arial" pitchFamily="34" charset="0"/>
                <a:cs typeface="Arial" pitchFamily="34" charset="0"/>
              </a:rPr>
              <a:t>extortioners</a:t>
            </a:r>
            <a:r>
              <a:rPr lang="en-US" i="1" dirty="0" smtClean="0">
                <a:solidFill>
                  <a:schemeClr val="accent1">
                    <a:lumMod val="75000"/>
                  </a:schemeClr>
                </a:solidFill>
                <a:latin typeface="Arial" pitchFamily="34" charset="0"/>
                <a:cs typeface="Arial" pitchFamily="34" charset="0"/>
              </a:rPr>
              <a:t>, unjust, adulterers, or even as this tax collector. I fast twice a week; I give tithes of all that I possess.’” {Luke 18:11,12}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accent1"/>
            </a:solidFill>
          </a:ln>
        </p:spPr>
        <p:txBody>
          <a:bodyPr>
            <a:normAutofit/>
          </a:bodyPr>
          <a:lstStyle/>
          <a:p>
            <a:r>
              <a:rPr lang="en-US" b="1" dirty="0" smtClean="0">
                <a:solidFill>
                  <a:schemeClr val="accent4">
                    <a:lumMod val="75000"/>
                  </a:schemeClr>
                </a:solidFill>
                <a:latin typeface="Arial" pitchFamily="34" charset="0"/>
                <a:cs typeface="Arial" pitchFamily="34" charset="0"/>
              </a:rPr>
              <a:t>Problems of Pessimism</a:t>
            </a:r>
            <a:endParaRPr lang="en-US"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5029200"/>
          </a:xfrm>
          <a:solidFill>
            <a:srgbClr val="DCE6F2">
              <a:alpha val="80000"/>
            </a:srgbClr>
          </a:solidFill>
          <a:ln w="38100">
            <a:solidFill>
              <a:schemeClr val="accent1"/>
            </a:solidFill>
          </a:ln>
        </p:spPr>
        <p:txBody>
          <a:bodyPr>
            <a:normAutofit fontScale="92500" lnSpcReduction="10000"/>
          </a:bodyPr>
          <a:lstStyle/>
          <a:p>
            <a:pPr>
              <a:lnSpc>
                <a:spcPct val="110000"/>
              </a:lnSpc>
              <a:spcBef>
                <a:spcPts val="600"/>
              </a:spcBef>
            </a:pPr>
            <a:r>
              <a:rPr lang="en-US" dirty="0" smtClean="0">
                <a:solidFill>
                  <a:schemeClr val="accent4">
                    <a:lumMod val="75000"/>
                  </a:schemeClr>
                </a:solidFill>
                <a:latin typeface="Arial Narrow" pitchFamily="34" charset="0"/>
                <a:cs typeface="Arial" pitchFamily="34" charset="0"/>
              </a:rPr>
              <a:t>Often accompanied by </a:t>
            </a:r>
            <a:r>
              <a:rPr lang="en-US" b="1" u="sng" dirty="0" smtClean="0">
                <a:solidFill>
                  <a:schemeClr val="accent4">
                    <a:lumMod val="75000"/>
                  </a:schemeClr>
                </a:solidFill>
                <a:latin typeface="Arial Narrow" pitchFamily="34" charset="0"/>
                <a:cs typeface="Arial" pitchFamily="34" charset="0"/>
              </a:rPr>
              <a:t>lack of faith</a:t>
            </a:r>
            <a:r>
              <a:rPr lang="en-US" dirty="0" smtClean="0">
                <a:solidFill>
                  <a:schemeClr val="accent4">
                    <a:lumMod val="75000"/>
                  </a:schemeClr>
                </a:solidFill>
                <a:latin typeface="Arial Narrow" pitchFamily="34" charset="0"/>
                <a:cs typeface="Arial" pitchFamily="34" charset="0"/>
              </a:rPr>
              <a:t>.</a:t>
            </a:r>
          </a:p>
          <a:p>
            <a:pPr lvl="1">
              <a:lnSpc>
                <a:spcPct val="110000"/>
              </a:lnSpc>
              <a:spcBef>
                <a:spcPts val="600"/>
              </a:spcBef>
            </a:pPr>
            <a:r>
              <a:rPr lang="en-US" sz="3000" i="1" dirty="0" smtClean="0">
                <a:solidFill>
                  <a:schemeClr val="accent1">
                    <a:lumMod val="75000"/>
                  </a:schemeClr>
                </a:solidFill>
                <a:latin typeface="Arial Narrow" pitchFamily="34" charset="0"/>
                <a:cs typeface="Arial" pitchFamily="34" charset="0"/>
              </a:rPr>
              <a:t>“So all the congregation lifted up their voices and cried, and the </a:t>
            </a:r>
            <a:r>
              <a:rPr lang="en-US" sz="3000" b="1" i="1" u="sng" dirty="0" smtClean="0">
                <a:solidFill>
                  <a:schemeClr val="accent1">
                    <a:lumMod val="75000"/>
                  </a:schemeClr>
                </a:solidFill>
                <a:latin typeface="Arial Narrow" pitchFamily="34" charset="0"/>
                <a:cs typeface="Arial" pitchFamily="34" charset="0"/>
              </a:rPr>
              <a:t>people wept that night</a:t>
            </a:r>
            <a:r>
              <a:rPr lang="en-US" sz="3000" i="1" dirty="0" smtClean="0">
                <a:solidFill>
                  <a:schemeClr val="accent1">
                    <a:lumMod val="75000"/>
                  </a:schemeClr>
                </a:solidFill>
                <a:latin typeface="Arial Narrow" pitchFamily="34" charset="0"/>
                <a:cs typeface="Arial" pitchFamily="34" charset="0"/>
              </a:rPr>
              <a:t>. And all the children of Israel </a:t>
            </a:r>
            <a:r>
              <a:rPr lang="en-US" sz="3000" b="1" i="1" u="sng" dirty="0" smtClean="0">
                <a:solidFill>
                  <a:schemeClr val="accent1">
                    <a:lumMod val="75000"/>
                  </a:schemeClr>
                </a:solidFill>
                <a:latin typeface="Arial Narrow" pitchFamily="34" charset="0"/>
                <a:cs typeface="Arial" pitchFamily="34" charset="0"/>
              </a:rPr>
              <a:t>complained</a:t>
            </a:r>
            <a:r>
              <a:rPr lang="en-US" sz="3000" i="1" dirty="0" smtClean="0">
                <a:solidFill>
                  <a:schemeClr val="accent1">
                    <a:lumMod val="75000"/>
                  </a:schemeClr>
                </a:solidFill>
                <a:latin typeface="Arial Narrow" pitchFamily="34" charset="0"/>
                <a:cs typeface="Arial" pitchFamily="34" charset="0"/>
              </a:rPr>
              <a:t> against Moses and Aaron, and the whole congregation said to them, If only we had died in the land of Egypt! Or if only we had </a:t>
            </a:r>
            <a:r>
              <a:rPr lang="en-US" sz="3000" b="1" i="1" u="sng" dirty="0" smtClean="0">
                <a:solidFill>
                  <a:schemeClr val="accent1">
                    <a:lumMod val="75000"/>
                  </a:schemeClr>
                </a:solidFill>
                <a:latin typeface="Arial Narrow" pitchFamily="34" charset="0"/>
                <a:cs typeface="Arial" pitchFamily="34" charset="0"/>
              </a:rPr>
              <a:t>died in this wilderness</a:t>
            </a:r>
            <a:r>
              <a:rPr lang="en-US" sz="3000" i="1" dirty="0" smtClean="0">
                <a:solidFill>
                  <a:schemeClr val="accent1">
                    <a:lumMod val="75000"/>
                  </a:schemeClr>
                </a:solidFill>
                <a:latin typeface="Arial Narrow" pitchFamily="34" charset="0"/>
                <a:cs typeface="Arial" pitchFamily="34" charset="0"/>
              </a:rPr>
              <a:t>! Why has the LORD brought us to this land to fall by the sword, that our wives and children should become victims? Would it not be better for us to return to Egypt? So they said to one another, Let us </a:t>
            </a:r>
            <a:r>
              <a:rPr lang="en-US" sz="3000" b="1" i="1" u="sng" dirty="0" smtClean="0">
                <a:solidFill>
                  <a:schemeClr val="accent1">
                    <a:lumMod val="75000"/>
                  </a:schemeClr>
                </a:solidFill>
                <a:latin typeface="Arial Narrow" pitchFamily="34" charset="0"/>
                <a:cs typeface="Arial" pitchFamily="34" charset="0"/>
              </a:rPr>
              <a:t>select a leader and return to Egypt</a:t>
            </a:r>
            <a:r>
              <a:rPr lang="en-US" sz="3000" i="1" dirty="0" smtClean="0">
                <a:solidFill>
                  <a:schemeClr val="accent1">
                    <a:lumMod val="75000"/>
                  </a:schemeClr>
                </a:solidFill>
                <a:latin typeface="Arial Narrow" pitchFamily="34" charset="0"/>
                <a:cs typeface="Arial" pitchFamily="34" charset="0"/>
              </a:rPr>
              <a:t>.” {Numbers 14:1-4}</a:t>
            </a:r>
            <a:endParaRPr lang="en-US" sz="3000" i="1" dirty="0">
              <a:solidFill>
                <a:schemeClr val="accent1">
                  <a:lumMod val="75000"/>
                </a:schemeClr>
              </a:solidFill>
              <a:latin typeface="Arial Narrow"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a:solidFill>
            <a:srgbClr val="DCE6F2">
              <a:alpha val="80000"/>
            </a:srgbClr>
          </a:solidFill>
          <a:ln w="38100">
            <a:solidFill>
              <a:schemeClr val="accent1"/>
            </a:solidFill>
          </a:ln>
        </p:spPr>
        <p:txBody>
          <a:bodyPr>
            <a:normAutofit lnSpcReduction="10000"/>
          </a:bodyPr>
          <a:lstStyle/>
          <a:p>
            <a:pPr>
              <a:lnSpc>
                <a:spcPct val="110000"/>
              </a:lnSpc>
            </a:pPr>
            <a:r>
              <a:rPr lang="en-US" dirty="0" smtClean="0">
                <a:solidFill>
                  <a:schemeClr val="accent4">
                    <a:lumMod val="75000"/>
                  </a:schemeClr>
                </a:solidFill>
                <a:latin typeface="Arial Narrow" pitchFamily="34" charset="0"/>
                <a:cs typeface="Arial" pitchFamily="34" charset="0"/>
              </a:rPr>
              <a:t>Apply this thinking to </a:t>
            </a:r>
            <a:r>
              <a:rPr lang="en-US" b="1" u="sng" dirty="0" smtClean="0">
                <a:solidFill>
                  <a:schemeClr val="accent4">
                    <a:lumMod val="75000"/>
                  </a:schemeClr>
                </a:solidFill>
                <a:latin typeface="Arial Narrow" pitchFamily="34" charset="0"/>
                <a:cs typeface="Arial" pitchFamily="34" charset="0"/>
              </a:rPr>
              <a:t>spiritual matters</a:t>
            </a:r>
            <a:r>
              <a:rPr lang="en-US" dirty="0" smtClean="0">
                <a:solidFill>
                  <a:schemeClr val="accent4">
                    <a:lumMod val="75000"/>
                  </a:schemeClr>
                </a:solidFill>
                <a:latin typeface="Arial Narrow" pitchFamily="34" charset="0"/>
                <a:cs typeface="Arial" pitchFamily="34" charset="0"/>
              </a:rPr>
              <a:t>.</a:t>
            </a:r>
          </a:p>
          <a:p>
            <a:pPr>
              <a:lnSpc>
                <a:spcPct val="110000"/>
              </a:lnSpc>
            </a:pPr>
            <a:r>
              <a:rPr lang="en-US" dirty="0" smtClean="0">
                <a:solidFill>
                  <a:schemeClr val="accent4">
                    <a:lumMod val="75000"/>
                  </a:schemeClr>
                </a:solidFill>
                <a:latin typeface="Arial Narrow" pitchFamily="34" charset="0"/>
                <a:cs typeface="Arial" pitchFamily="34" charset="0"/>
              </a:rPr>
              <a:t>What do we often </a:t>
            </a:r>
            <a:r>
              <a:rPr lang="en-US" b="1" u="sng" dirty="0" smtClean="0">
                <a:solidFill>
                  <a:schemeClr val="accent4">
                    <a:lumMod val="75000"/>
                  </a:schemeClr>
                </a:solidFill>
                <a:latin typeface="Arial Narrow" pitchFamily="34" charset="0"/>
                <a:cs typeface="Arial" pitchFamily="34" charset="0"/>
              </a:rPr>
              <a:t>hear</a:t>
            </a:r>
            <a:r>
              <a:rPr lang="en-US" dirty="0" smtClean="0">
                <a:solidFill>
                  <a:schemeClr val="accent4">
                    <a:lumMod val="75000"/>
                  </a:schemeClr>
                </a:solidFill>
                <a:latin typeface="Arial Narrow" pitchFamily="34" charset="0"/>
                <a:cs typeface="Arial" pitchFamily="34" charset="0"/>
              </a:rPr>
              <a:t>?</a:t>
            </a:r>
          </a:p>
          <a:p>
            <a:pPr lvl="1">
              <a:lnSpc>
                <a:spcPct val="110000"/>
              </a:lnSpc>
            </a:pPr>
            <a:r>
              <a:rPr lang="en-US" dirty="0" smtClean="0">
                <a:solidFill>
                  <a:schemeClr val="tx2"/>
                </a:solidFill>
                <a:latin typeface="Arial Narrow" pitchFamily="34" charset="0"/>
                <a:cs typeface="Arial" pitchFamily="34" charset="0"/>
              </a:rPr>
              <a:t>“</a:t>
            </a:r>
            <a:r>
              <a:rPr lang="en-US" b="1" i="1" dirty="0" smtClean="0">
                <a:solidFill>
                  <a:schemeClr val="tx2"/>
                </a:solidFill>
                <a:latin typeface="Arial Narrow" pitchFamily="34" charset="0"/>
                <a:cs typeface="Arial" pitchFamily="34" charset="0"/>
              </a:rPr>
              <a:t>It won’t work.”</a:t>
            </a:r>
          </a:p>
          <a:p>
            <a:pPr lvl="1">
              <a:lnSpc>
                <a:spcPct val="110000"/>
              </a:lnSpc>
            </a:pPr>
            <a:r>
              <a:rPr lang="en-US" b="1" i="1" dirty="0" smtClean="0">
                <a:solidFill>
                  <a:schemeClr val="tx2"/>
                </a:solidFill>
                <a:latin typeface="Arial Narrow" pitchFamily="34" charset="0"/>
                <a:cs typeface="Arial" pitchFamily="34" charset="0"/>
              </a:rPr>
              <a:t>“Nobody really cares.”</a:t>
            </a:r>
          </a:p>
          <a:p>
            <a:pPr lvl="1">
              <a:lnSpc>
                <a:spcPct val="110000"/>
              </a:lnSpc>
            </a:pPr>
            <a:r>
              <a:rPr lang="en-US" b="1" i="1" dirty="0" smtClean="0">
                <a:solidFill>
                  <a:schemeClr val="tx2"/>
                </a:solidFill>
                <a:latin typeface="Arial Narrow" pitchFamily="34" charset="0"/>
                <a:cs typeface="Arial" pitchFamily="34" charset="0"/>
              </a:rPr>
              <a:t>“I just can’t do that.”</a:t>
            </a:r>
          </a:p>
          <a:p>
            <a:pPr lvl="1">
              <a:lnSpc>
                <a:spcPct val="110000"/>
              </a:lnSpc>
            </a:pPr>
            <a:r>
              <a:rPr lang="en-US" b="1" i="1" dirty="0" smtClean="0">
                <a:solidFill>
                  <a:schemeClr val="tx2"/>
                </a:solidFill>
                <a:latin typeface="Arial Narrow" pitchFamily="34" charset="0"/>
                <a:cs typeface="Arial" pitchFamily="34" charset="0"/>
              </a:rPr>
              <a:t>“They won’t listen.”</a:t>
            </a:r>
          </a:p>
          <a:p>
            <a:pPr lvl="1">
              <a:lnSpc>
                <a:spcPct val="110000"/>
              </a:lnSpc>
            </a:pPr>
            <a:r>
              <a:rPr lang="en-US" dirty="0" smtClean="0">
                <a:solidFill>
                  <a:schemeClr val="tx2"/>
                </a:solidFill>
                <a:latin typeface="Arial Narrow" pitchFamily="34" charset="0"/>
                <a:cs typeface="Arial" pitchFamily="34" charset="0"/>
              </a:rPr>
              <a:t>The pessimist looks for the splinter in the eye!</a:t>
            </a:r>
          </a:p>
          <a:p>
            <a:pPr lvl="1">
              <a:lnSpc>
                <a:spcPct val="110000"/>
              </a:lnSpc>
            </a:pPr>
            <a:r>
              <a:rPr lang="en-US" dirty="0" smtClean="0">
                <a:solidFill>
                  <a:schemeClr val="tx2"/>
                </a:solidFill>
                <a:latin typeface="Arial Narrow" pitchFamily="34" charset="0"/>
                <a:cs typeface="Arial" pitchFamily="34" charset="0"/>
              </a:rPr>
              <a:t>He listens to </a:t>
            </a:r>
            <a:r>
              <a:rPr lang="en-US" dirty="0" smtClean="0">
                <a:solidFill>
                  <a:schemeClr val="tx2"/>
                </a:solidFill>
                <a:latin typeface="Arial Narrow" pitchFamily="34" charset="0"/>
                <a:cs typeface="Arial" pitchFamily="34" charset="0"/>
              </a:rPr>
              <a:t>sermons, </a:t>
            </a:r>
            <a:r>
              <a:rPr lang="en-US" dirty="0" smtClean="0">
                <a:solidFill>
                  <a:schemeClr val="tx2"/>
                </a:solidFill>
                <a:latin typeface="Arial Narrow" pitchFamily="34" charset="0"/>
                <a:cs typeface="Arial" pitchFamily="34" charset="0"/>
              </a:rPr>
              <a:t>looking for what is </a:t>
            </a:r>
            <a:r>
              <a:rPr lang="en-US" dirty="0" smtClean="0">
                <a:solidFill>
                  <a:schemeClr val="tx2"/>
                </a:solidFill>
                <a:latin typeface="Arial Narrow" pitchFamily="34" charset="0"/>
                <a:cs typeface="Arial" pitchFamily="34" charset="0"/>
              </a:rPr>
              <a:t>wrong instead </a:t>
            </a:r>
            <a:r>
              <a:rPr lang="en-US" dirty="0" smtClean="0">
                <a:solidFill>
                  <a:schemeClr val="tx2"/>
                </a:solidFill>
                <a:latin typeface="Arial Narrow" pitchFamily="34" charset="0"/>
                <a:cs typeface="Arial" pitchFamily="34" charset="0"/>
              </a:rPr>
              <a:t>of what is right!</a:t>
            </a:r>
            <a:endParaRPr lang="en-US" dirty="0">
              <a:solidFill>
                <a:schemeClr val="tx2"/>
              </a:solidFill>
              <a:latin typeface="Arial Narrow" pitchFamily="34" charset="0"/>
              <a:cs typeface="Arial" pitchFamily="34" charset="0"/>
            </a:endParaRPr>
          </a:p>
        </p:txBody>
      </p:sp>
      <p:pic>
        <p:nvPicPr>
          <p:cNvPr id="3074" name="Picture 2"/>
          <p:cNvPicPr>
            <a:picLocks noChangeAspect="1" noChangeArrowheads="1"/>
          </p:cNvPicPr>
          <p:nvPr/>
        </p:nvPicPr>
        <p:blipFill>
          <a:blip r:embed="rId3" cstate="print"/>
          <a:srcRect/>
          <a:stretch>
            <a:fillRect/>
          </a:stretch>
        </p:blipFill>
        <p:spPr bwMode="auto">
          <a:xfrm>
            <a:off x="6781800" y="2057400"/>
            <a:ext cx="1447800" cy="2646677"/>
          </a:xfrm>
          <a:prstGeom prst="rect">
            <a:avLst/>
          </a:prstGeom>
          <a:noFill/>
          <a:ln w="9525">
            <a:noFill/>
            <a:miter lim="800000"/>
            <a:headEnd/>
            <a:tailEnd/>
          </a:ln>
          <a:effectLst/>
        </p:spPr>
      </p:pic>
      <p:sp>
        <p:nvSpPr>
          <p:cNvPr id="6" name="Title 1"/>
          <p:cNvSpPr>
            <a:spLocks noGrp="1"/>
          </p:cNvSpPr>
          <p:nvPr>
            <p:ph type="title"/>
          </p:nvPr>
        </p:nvSpPr>
        <p:spPr>
          <a:solidFill>
            <a:srgbClr val="DCE6F2">
              <a:alpha val="80000"/>
            </a:srgbClr>
          </a:solidFill>
          <a:ln>
            <a:solidFill>
              <a:schemeClr val="accent1"/>
            </a:solidFill>
          </a:ln>
        </p:spPr>
        <p:txBody>
          <a:bodyPr>
            <a:normAutofit/>
          </a:bodyPr>
          <a:lstStyle/>
          <a:p>
            <a:r>
              <a:rPr lang="en-US" b="1" dirty="0" smtClean="0">
                <a:solidFill>
                  <a:schemeClr val="accent4">
                    <a:lumMod val="75000"/>
                  </a:schemeClr>
                </a:solidFill>
                <a:latin typeface="Arial" pitchFamily="34" charset="0"/>
                <a:cs typeface="Arial" pitchFamily="34" charset="0"/>
              </a:rPr>
              <a:t>Problems of Pessimism</a:t>
            </a:r>
            <a:endParaRPr lang="en-US"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tx2"/>
            </a:solidFill>
          </a:ln>
        </p:spPr>
        <p:txBody>
          <a:bodyPr>
            <a:normAutofit/>
          </a:bodyPr>
          <a:lstStyle/>
          <a:p>
            <a:r>
              <a:rPr lang="en-US" sz="4000" dirty="0" smtClean="0">
                <a:solidFill>
                  <a:schemeClr val="accent4">
                    <a:lumMod val="75000"/>
                  </a:schemeClr>
                </a:solidFill>
                <a:latin typeface="Arial" pitchFamily="34" charset="0"/>
                <a:cs typeface="Arial" pitchFamily="34" charset="0"/>
              </a:rPr>
              <a:t>Christians </a:t>
            </a:r>
            <a:r>
              <a:rPr lang="en-US" sz="4000" b="1" u="sng" dirty="0" smtClean="0">
                <a:solidFill>
                  <a:schemeClr val="accent4">
                    <a:lumMod val="75000"/>
                  </a:schemeClr>
                </a:solidFill>
                <a:latin typeface="Arial" pitchFamily="34" charset="0"/>
                <a:cs typeface="Arial" pitchFamily="34" charset="0"/>
              </a:rPr>
              <a:t>ARE</a:t>
            </a:r>
            <a:r>
              <a:rPr lang="en-US" sz="4000" b="1" dirty="0" smtClean="0">
                <a:solidFill>
                  <a:schemeClr val="accent4">
                    <a:lumMod val="75000"/>
                  </a:schemeClr>
                </a:solidFill>
                <a:latin typeface="Arial" pitchFamily="34" charset="0"/>
                <a:cs typeface="Arial" pitchFamily="34" charset="0"/>
              </a:rPr>
              <a:t> </a:t>
            </a:r>
            <a:r>
              <a:rPr lang="en-US" sz="4000" dirty="0" smtClean="0">
                <a:solidFill>
                  <a:schemeClr val="accent4">
                    <a:lumMod val="75000"/>
                  </a:schemeClr>
                </a:solidFill>
                <a:latin typeface="Arial" pitchFamily="34" charset="0"/>
                <a:cs typeface="Arial" pitchFamily="34" charset="0"/>
              </a:rPr>
              <a:t>Expected to Grow</a:t>
            </a:r>
            <a:endParaRPr lang="en-US" sz="4000"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solidFill>
            <a:srgbClr val="DCE6F2">
              <a:alpha val="80000"/>
            </a:srgbClr>
          </a:solidFill>
          <a:ln w="12700">
            <a:solidFill>
              <a:schemeClr val="tx2"/>
            </a:solidFill>
          </a:ln>
        </p:spPr>
        <p:txBody>
          <a:bodyPr>
            <a:normAutofit/>
          </a:bodyPr>
          <a:lstStyle/>
          <a:p>
            <a:r>
              <a:rPr lang="en-US" dirty="0" smtClean="0">
                <a:latin typeface="Arial Narrow" pitchFamily="34" charset="0"/>
              </a:rPr>
              <a:t> </a:t>
            </a:r>
            <a:r>
              <a:rPr lang="en-US" b="1" dirty="0" smtClean="0">
                <a:solidFill>
                  <a:schemeClr val="accent4">
                    <a:lumMod val="75000"/>
                  </a:schemeClr>
                </a:solidFill>
                <a:latin typeface="Arial Narrow" pitchFamily="34" charset="0"/>
              </a:rPr>
              <a:t>One </a:t>
            </a:r>
            <a:r>
              <a:rPr lang="en-US" b="1" u="sng" dirty="0" smtClean="0">
                <a:solidFill>
                  <a:schemeClr val="accent4">
                    <a:lumMod val="75000"/>
                  </a:schemeClr>
                </a:solidFill>
                <a:latin typeface="Arial Narrow" pitchFamily="34" charset="0"/>
              </a:rPr>
              <a:t>MUST</a:t>
            </a:r>
            <a:r>
              <a:rPr lang="en-US" b="1" dirty="0" smtClean="0">
                <a:solidFill>
                  <a:schemeClr val="accent4">
                    <a:lumMod val="75000"/>
                  </a:schemeClr>
                </a:solidFill>
                <a:latin typeface="Arial Narrow" pitchFamily="34" charset="0"/>
              </a:rPr>
              <a:t> grow to please </a:t>
            </a:r>
            <a:r>
              <a:rPr lang="en-US" b="1" dirty="0" smtClean="0">
                <a:solidFill>
                  <a:schemeClr val="accent4">
                    <a:lumMod val="75000"/>
                  </a:schemeClr>
                </a:solidFill>
                <a:latin typeface="Arial Narrow" pitchFamily="34" charset="0"/>
              </a:rPr>
              <a:t>God.</a:t>
            </a:r>
            <a:endParaRPr lang="en-US" b="1" dirty="0" smtClean="0">
              <a:solidFill>
                <a:schemeClr val="accent4">
                  <a:lumMod val="75000"/>
                </a:schemeClr>
              </a:solidFill>
              <a:latin typeface="Arial Narrow" pitchFamily="34" charset="0"/>
            </a:endParaRPr>
          </a:p>
          <a:p>
            <a:pPr lvl="1">
              <a:spcAft>
                <a:spcPts val="600"/>
              </a:spcAft>
            </a:pPr>
            <a:r>
              <a:rPr lang="en-US" i="1" dirty="0" smtClean="0">
                <a:solidFill>
                  <a:schemeClr val="tx2"/>
                </a:solidFill>
                <a:latin typeface="Arial Narrow" pitchFamily="34" charset="0"/>
              </a:rPr>
              <a:t>“But </a:t>
            </a:r>
            <a:r>
              <a:rPr lang="en-US" b="1" i="1" u="sng" dirty="0" smtClean="0">
                <a:solidFill>
                  <a:schemeClr val="tx2"/>
                </a:solidFill>
                <a:latin typeface="Arial Narrow" pitchFamily="34" charset="0"/>
              </a:rPr>
              <a:t>grow</a:t>
            </a:r>
            <a:r>
              <a:rPr lang="en-US" i="1" dirty="0" smtClean="0">
                <a:solidFill>
                  <a:schemeClr val="tx2"/>
                </a:solidFill>
                <a:latin typeface="Arial Narrow" pitchFamily="34" charset="0"/>
              </a:rPr>
              <a:t> in the grace and knowledge of our Lord and Savior Jesus Christ. To Him be the glory both now and forever." {2 Peter 3:18}</a:t>
            </a:r>
          </a:p>
          <a:p>
            <a:pPr>
              <a:spcBef>
                <a:spcPts val="600"/>
              </a:spcBef>
            </a:pPr>
            <a:r>
              <a:rPr lang="en-US" b="1" dirty="0" smtClean="0">
                <a:solidFill>
                  <a:schemeClr val="accent4">
                    <a:lumMod val="75000"/>
                  </a:schemeClr>
                </a:solidFill>
                <a:latin typeface="Arial Narrow" pitchFamily="34" charset="0"/>
              </a:rPr>
              <a:t>By our actions, we demonstrate </a:t>
            </a:r>
            <a:r>
              <a:rPr lang="en-US" b="1" dirty="0" smtClean="0">
                <a:solidFill>
                  <a:schemeClr val="accent4">
                    <a:lumMod val="75000"/>
                  </a:schemeClr>
                </a:solidFill>
                <a:latin typeface="Arial Narrow" pitchFamily="34" charset="0"/>
              </a:rPr>
              <a:t>real </a:t>
            </a:r>
            <a:r>
              <a:rPr lang="en-US" b="1" dirty="0" smtClean="0">
                <a:solidFill>
                  <a:schemeClr val="accent4">
                    <a:lumMod val="75000"/>
                  </a:schemeClr>
                </a:solidFill>
                <a:latin typeface="Arial Narrow" pitchFamily="34" charset="0"/>
              </a:rPr>
              <a:t>growth.</a:t>
            </a:r>
            <a:endParaRPr lang="en-US" b="1" dirty="0" smtClean="0">
              <a:solidFill>
                <a:schemeClr val="accent4">
                  <a:lumMod val="75000"/>
                </a:schemeClr>
              </a:solidFill>
              <a:latin typeface="Arial Narrow" pitchFamily="34" charset="0"/>
            </a:endParaRPr>
          </a:p>
          <a:p>
            <a:pPr lvl="1"/>
            <a:r>
              <a:rPr lang="en-US" i="1" dirty="0" smtClean="0">
                <a:solidFill>
                  <a:schemeClr val="tx2"/>
                </a:solidFill>
                <a:latin typeface="Arial Narrow" pitchFamily="34" charset="0"/>
              </a:rPr>
              <a:t>“But someone will say, ‘You have faith, and I have works.’ </a:t>
            </a:r>
            <a:r>
              <a:rPr lang="en-US" b="1" i="1" u="sng" dirty="0" smtClean="0">
                <a:solidFill>
                  <a:schemeClr val="tx2"/>
                </a:solidFill>
                <a:latin typeface="Arial Narrow" pitchFamily="34" charset="0"/>
              </a:rPr>
              <a:t>Show me your faith </a:t>
            </a:r>
            <a:r>
              <a:rPr lang="en-US" i="1" dirty="0" smtClean="0">
                <a:solidFill>
                  <a:schemeClr val="tx2"/>
                </a:solidFill>
                <a:latin typeface="Arial Narrow" pitchFamily="34" charset="0"/>
              </a:rPr>
              <a:t>without your works, and I will show you my faith by my works.” {James 2:18}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tx2"/>
            </a:solidFill>
          </a:ln>
        </p:spPr>
        <p:txBody>
          <a:bodyPr>
            <a:normAutofit fontScale="90000"/>
          </a:bodyPr>
          <a:lstStyle/>
          <a:p>
            <a:r>
              <a:rPr lang="en-US" b="1" dirty="0" smtClean="0">
                <a:solidFill>
                  <a:schemeClr val="accent4">
                    <a:lumMod val="75000"/>
                  </a:schemeClr>
                </a:solidFill>
                <a:latin typeface="Arial" pitchFamily="34" charset="0"/>
                <a:cs typeface="Arial" pitchFamily="34" charset="0"/>
              </a:rPr>
              <a:t>Self-Renewal Begins </a:t>
            </a:r>
            <a:r>
              <a:rPr lang="en-US" b="1" dirty="0" smtClean="0">
                <a:solidFill>
                  <a:schemeClr val="accent4">
                    <a:lumMod val="75000"/>
                  </a:schemeClr>
                </a:solidFill>
                <a:latin typeface="Arial" pitchFamily="34" charset="0"/>
                <a:cs typeface="Arial" pitchFamily="34" charset="0"/>
              </a:rPr>
              <a:t>With </a:t>
            </a:r>
            <a:r>
              <a:rPr lang="en-US" b="1" dirty="0" smtClean="0">
                <a:solidFill>
                  <a:schemeClr val="accent4">
                    <a:lumMod val="75000"/>
                  </a:schemeClr>
                </a:solidFill>
                <a:latin typeface="Arial" pitchFamily="34" charset="0"/>
                <a:cs typeface="Arial" pitchFamily="34" charset="0"/>
              </a:rPr>
              <a:t/>
            </a:r>
            <a:br>
              <a:rPr lang="en-US" b="1" dirty="0" smtClean="0">
                <a:solidFill>
                  <a:schemeClr val="accent4">
                    <a:lumMod val="75000"/>
                  </a:schemeClr>
                </a:solidFill>
                <a:latin typeface="Arial" pitchFamily="34" charset="0"/>
                <a:cs typeface="Arial" pitchFamily="34" charset="0"/>
              </a:rPr>
            </a:br>
            <a:r>
              <a:rPr lang="en-US" b="1" dirty="0" smtClean="0">
                <a:solidFill>
                  <a:schemeClr val="accent4">
                    <a:lumMod val="75000"/>
                  </a:schemeClr>
                </a:solidFill>
                <a:latin typeface="Arial" pitchFamily="34" charset="0"/>
                <a:cs typeface="Arial" pitchFamily="34" charset="0"/>
              </a:rPr>
              <a:t>Self-Examination</a:t>
            </a:r>
            <a:endParaRPr lang="en-US"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5029200"/>
          </a:xfrm>
          <a:solidFill>
            <a:srgbClr val="DCE6F2">
              <a:alpha val="80000"/>
            </a:srgbClr>
          </a:solidFill>
          <a:ln w="12700">
            <a:solidFill>
              <a:schemeClr val="tx2"/>
            </a:solidFill>
          </a:ln>
        </p:spPr>
        <p:txBody>
          <a:bodyPr>
            <a:normAutofit/>
          </a:bodyPr>
          <a:lstStyle/>
          <a:p>
            <a:r>
              <a:rPr lang="en-US" dirty="0" smtClean="0">
                <a:latin typeface="Arial" pitchFamily="34" charset="0"/>
                <a:cs typeface="Arial" pitchFamily="34" charset="0"/>
              </a:rPr>
              <a:t> </a:t>
            </a:r>
            <a:r>
              <a:rPr lang="en-US" b="1" u="sng" dirty="0" smtClean="0">
                <a:solidFill>
                  <a:schemeClr val="accent4">
                    <a:lumMod val="75000"/>
                  </a:schemeClr>
                </a:solidFill>
                <a:latin typeface="Arial" pitchFamily="34" charset="0"/>
                <a:cs typeface="Arial" pitchFamily="34" charset="0"/>
              </a:rPr>
              <a:t>Test</a:t>
            </a:r>
            <a:r>
              <a:rPr lang="en-US" dirty="0" smtClean="0">
                <a:solidFill>
                  <a:schemeClr val="accent4">
                    <a:lumMod val="75000"/>
                  </a:schemeClr>
                </a:solidFill>
                <a:latin typeface="Arial" pitchFamily="34" charset="0"/>
                <a:cs typeface="Arial" pitchFamily="34" charset="0"/>
              </a:rPr>
              <a:t> yourselves…</a:t>
            </a:r>
          </a:p>
          <a:p>
            <a:pPr lvl="1"/>
            <a:r>
              <a:rPr lang="en-US" dirty="0" smtClean="0">
                <a:solidFill>
                  <a:schemeClr val="tx2"/>
                </a:solidFill>
                <a:latin typeface="Arial" pitchFamily="34" charset="0"/>
                <a:cs typeface="Arial" pitchFamily="34" charset="0"/>
              </a:rPr>
              <a:t>How is your </a:t>
            </a:r>
            <a:r>
              <a:rPr lang="en-US" b="1" u="sng" dirty="0" smtClean="0">
                <a:solidFill>
                  <a:schemeClr val="tx2"/>
                </a:solidFill>
                <a:latin typeface="Arial" pitchFamily="34" charset="0"/>
                <a:cs typeface="Arial" pitchFamily="34" charset="0"/>
              </a:rPr>
              <a:t>faith</a:t>
            </a:r>
            <a:r>
              <a:rPr lang="en-US" dirty="0" smtClean="0">
                <a:solidFill>
                  <a:schemeClr val="tx2"/>
                </a:solidFill>
                <a:latin typeface="Arial" pitchFamily="34" charset="0"/>
                <a:cs typeface="Arial" pitchFamily="34" charset="0"/>
              </a:rPr>
              <a:t>?</a:t>
            </a:r>
          </a:p>
          <a:p>
            <a:pPr lvl="1"/>
            <a:r>
              <a:rPr lang="en-US" dirty="0" smtClean="0">
                <a:solidFill>
                  <a:schemeClr val="tx2"/>
                </a:solidFill>
                <a:latin typeface="Arial" pitchFamily="34" charset="0"/>
                <a:cs typeface="Arial" pitchFamily="34" charset="0"/>
              </a:rPr>
              <a:t>Are you putting God </a:t>
            </a:r>
            <a:r>
              <a:rPr lang="en-US" b="1" u="sng" dirty="0" smtClean="0">
                <a:solidFill>
                  <a:schemeClr val="tx2"/>
                </a:solidFill>
                <a:latin typeface="Arial" pitchFamily="34" charset="0"/>
                <a:cs typeface="Arial" pitchFamily="34" charset="0"/>
              </a:rPr>
              <a:t>first</a:t>
            </a:r>
            <a:r>
              <a:rPr lang="en-US" dirty="0" smtClean="0">
                <a:solidFill>
                  <a:schemeClr val="tx2"/>
                </a:solidFill>
                <a:latin typeface="Arial" pitchFamily="34" charset="0"/>
                <a:cs typeface="Arial" pitchFamily="34" charset="0"/>
              </a:rPr>
              <a:t>?</a:t>
            </a:r>
          </a:p>
          <a:p>
            <a:pPr lvl="1"/>
            <a:r>
              <a:rPr lang="en-US" dirty="0" smtClean="0">
                <a:solidFill>
                  <a:schemeClr val="tx2"/>
                </a:solidFill>
                <a:latin typeface="Arial" pitchFamily="34" charset="0"/>
                <a:cs typeface="Arial" pitchFamily="34" charset="0"/>
              </a:rPr>
              <a:t>If your </a:t>
            </a:r>
            <a:r>
              <a:rPr lang="en-US" b="1" u="sng" dirty="0" smtClean="0">
                <a:solidFill>
                  <a:schemeClr val="tx2"/>
                </a:solidFill>
                <a:latin typeface="Arial" pitchFamily="34" charset="0"/>
                <a:cs typeface="Arial" pitchFamily="34" charset="0"/>
              </a:rPr>
              <a:t>spiritual life</a:t>
            </a:r>
            <a:r>
              <a:rPr lang="en-US" b="1" dirty="0" smtClean="0">
                <a:solidFill>
                  <a:schemeClr val="tx2"/>
                </a:solidFill>
                <a:latin typeface="Arial" pitchFamily="34" charset="0"/>
                <a:cs typeface="Arial" pitchFamily="34" charset="0"/>
              </a:rPr>
              <a:t> </a:t>
            </a:r>
            <a:r>
              <a:rPr lang="en-US" dirty="0" smtClean="0">
                <a:solidFill>
                  <a:schemeClr val="tx2"/>
                </a:solidFill>
                <a:latin typeface="Arial" pitchFamily="34" charset="0"/>
                <a:cs typeface="Arial" pitchFamily="34" charset="0"/>
              </a:rPr>
              <a:t>were put to the </a:t>
            </a:r>
            <a:r>
              <a:rPr lang="en-US" dirty="0" smtClean="0">
                <a:solidFill>
                  <a:schemeClr val="tx2"/>
                </a:solidFill>
                <a:latin typeface="Arial" pitchFamily="34" charset="0"/>
                <a:cs typeface="Arial" pitchFamily="34" charset="0"/>
              </a:rPr>
              <a:t>test, would you </a:t>
            </a:r>
            <a:r>
              <a:rPr lang="en-US" b="1" u="sng" dirty="0" smtClean="0">
                <a:solidFill>
                  <a:schemeClr val="tx2"/>
                </a:solidFill>
                <a:latin typeface="Arial" pitchFamily="34" charset="0"/>
                <a:cs typeface="Arial" pitchFamily="34" charset="0"/>
              </a:rPr>
              <a:t>Pass</a:t>
            </a:r>
            <a:r>
              <a:rPr lang="en-US" dirty="0" smtClean="0">
                <a:solidFill>
                  <a:schemeClr val="tx2"/>
                </a:solidFill>
                <a:latin typeface="Arial" pitchFamily="34" charset="0"/>
                <a:cs typeface="Arial" pitchFamily="34" charset="0"/>
              </a:rPr>
              <a:t> or </a:t>
            </a:r>
            <a:r>
              <a:rPr lang="en-US" b="1" u="sng" dirty="0" smtClean="0">
                <a:solidFill>
                  <a:schemeClr val="tx2"/>
                </a:solidFill>
                <a:latin typeface="Arial" pitchFamily="34" charset="0"/>
                <a:cs typeface="Arial" pitchFamily="34" charset="0"/>
              </a:rPr>
              <a:t>Fail</a:t>
            </a:r>
            <a:r>
              <a:rPr lang="en-US" b="1" dirty="0" smtClean="0">
                <a:solidFill>
                  <a:schemeClr val="tx2"/>
                </a:solidFill>
                <a:latin typeface="Arial" pitchFamily="34" charset="0"/>
                <a:cs typeface="Arial" pitchFamily="34" charset="0"/>
              </a:rPr>
              <a:t>? </a:t>
            </a:r>
            <a:r>
              <a:rPr lang="en-US" dirty="0" smtClean="0">
                <a:solidFill>
                  <a:schemeClr val="tx2"/>
                </a:solidFill>
                <a:latin typeface="Arial" pitchFamily="34" charset="0"/>
                <a:cs typeface="Arial" pitchFamily="34" charset="0"/>
              </a:rPr>
              <a:t>Why </a:t>
            </a:r>
            <a:r>
              <a:rPr lang="en-US" dirty="0" smtClean="0">
                <a:solidFill>
                  <a:schemeClr val="tx2"/>
                </a:solidFill>
                <a:latin typeface="Arial" pitchFamily="34" charset="0"/>
                <a:cs typeface="Arial" pitchFamily="34" charset="0"/>
              </a:rPr>
              <a:t>or why not?</a:t>
            </a:r>
          </a:p>
          <a:p>
            <a:pPr lvl="1"/>
            <a:r>
              <a:rPr lang="en-US" i="1" dirty="0" smtClean="0">
                <a:solidFill>
                  <a:schemeClr val="tx2"/>
                </a:solidFill>
                <a:latin typeface="Arial" pitchFamily="34" charset="0"/>
                <a:cs typeface="Arial" pitchFamily="34" charset="0"/>
              </a:rPr>
              <a:t>“</a:t>
            </a:r>
            <a:r>
              <a:rPr lang="en-US" b="1" i="1" u="sng" dirty="0" smtClean="0">
                <a:solidFill>
                  <a:schemeClr val="tx2"/>
                </a:solidFill>
                <a:latin typeface="Arial" pitchFamily="34" charset="0"/>
                <a:cs typeface="Arial" pitchFamily="34" charset="0"/>
              </a:rPr>
              <a:t>Examine yourselves </a:t>
            </a:r>
            <a:r>
              <a:rPr lang="en-US" i="1" dirty="0" smtClean="0">
                <a:solidFill>
                  <a:schemeClr val="tx2"/>
                </a:solidFill>
                <a:latin typeface="Arial" pitchFamily="34" charset="0"/>
                <a:cs typeface="Arial" pitchFamily="34" charset="0"/>
              </a:rPr>
              <a:t>as to whether you are in the faith. Test yourselves. Do you not know yourselves, that Jesus Christ is in you? --unless indeed you are disqualified.” </a:t>
            </a:r>
            <a:r>
              <a:rPr lang="en-US" i="1" dirty="0" smtClean="0">
                <a:solidFill>
                  <a:schemeClr val="tx2"/>
                </a:solidFill>
                <a:latin typeface="Arial" pitchFamily="34" charset="0"/>
                <a:cs typeface="Arial" pitchFamily="34" charset="0"/>
              </a:rPr>
              <a:t/>
            </a:r>
            <a:br>
              <a:rPr lang="en-US" i="1" dirty="0" smtClean="0">
                <a:solidFill>
                  <a:schemeClr val="tx2"/>
                </a:solidFill>
                <a:latin typeface="Arial" pitchFamily="34" charset="0"/>
                <a:cs typeface="Arial" pitchFamily="34" charset="0"/>
              </a:rPr>
            </a:br>
            <a:r>
              <a:rPr lang="en-US" i="1" dirty="0" smtClean="0">
                <a:solidFill>
                  <a:schemeClr val="tx2"/>
                </a:solidFill>
                <a:latin typeface="Arial" pitchFamily="34" charset="0"/>
                <a:cs typeface="Arial" pitchFamily="34" charset="0"/>
              </a:rPr>
              <a:t>{</a:t>
            </a:r>
            <a:r>
              <a:rPr lang="en-US" i="1" dirty="0" smtClean="0">
                <a:solidFill>
                  <a:schemeClr val="tx2"/>
                </a:solidFill>
                <a:latin typeface="Arial" pitchFamily="34" charset="0"/>
                <a:cs typeface="Arial" pitchFamily="34" charset="0"/>
              </a:rPr>
              <a:t>2 Corinthians 13:5}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tx2"/>
            </a:solidFill>
          </a:ln>
        </p:spPr>
        <p:txBody>
          <a:bodyPr>
            <a:normAutofit/>
          </a:bodyPr>
          <a:lstStyle/>
          <a:p>
            <a:r>
              <a:rPr lang="en-US" sz="4000" b="1" dirty="0" smtClean="0">
                <a:solidFill>
                  <a:schemeClr val="accent4">
                    <a:lumMod val="75000"/>
                  </a:schemeClr>
                </a:solidFill>
                <a:latin typeface="Arial" pitchFamily="34" charset="0"/>
                <a:cs typeface="Arial" pitchFamily="34" charset="0"/>
              </a:rPr>
              <a:t>Planning </a:t>
            </a:r>
            <a:r>
              <a:rPr lang="en-US" sz="4000" b="1" dirty="0" smtClean="0">
                <a:solidFill>
                  <a:schemeClr val="accent4">
                    <a:lumMod val="75000"/>
                  </a:schemeClr>
                </a:solidFill>
                <a:latin typeface="Arial" pitchFamily="34" charset="0"/>
                <a:cs typeface="Arial" pitchFamily="34" charset="0"/>
              </a:rPr>
              <a:t>for Renewal</a:t>
            </a:r>
            <a:endParaRPr lang="en-US" sz="4000"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524000"/>
            <a:ext cx="8229600" cy="5029200"/>
          </a:xfrm>
          <a:solidFill>
            <a:srgbClr val="DCE6F2">
              <a:alpha val="80000"/>
            </a:srgbClr>
          </a:solidFill>
          <a:ln w="12700">
            <a:solidFill>
              <a:schemeClr val="tx2"/>
            </a:solidFill>
          </a:ln>
        </p:spPr>
        <p:txBody>
          <a:bodyPr>
            <a:normAutofit/>
          </a:bodyPr>
          <a:lstStyle/>
          <a:p>
            <a:pPr>
              <a:spcAft>
                <a:spcPts val="1800"/>
              </a:spcAft>
            </a:pPr>
            <a:r>
              <a:rPr lang="en-US" dirty="0" smtClean="0">
                <a:solidFill>
                  <a:schemeClr val="accent4">
                    <a:lumMod val="75000"/>
                  </a:schemeClr>
                </a:solidFill>
                <a:latin typeface="Arial" pitchFamily="34" charset="0"/>
                <a:cs typeface="Arial" pitchFamily="34" charset="0"/>
              </a:rPr>
              <a:t>Why </a:t>
            </a:r>
            <a:r>
              <a:rPr lang="en-US" dirty="0" smtClean="0">
                <a:solidFill>
                  <a:schemeClr val="accent4">
                    <a:lumMod val="75000"/>
                  </a:schemeClr>
                </a:solidFill>
                <a:latin typeface="Arial" pitchFamily="34" charset="0"/>
                <a:cs typeface="Arial" pitchFamily="34" charset="0"/>
              </a:rPr>
              <a:t>do we </a:t>
            </a:r>
            <a:r>
              <a:rPr lang="en-US" b="1" u="sng" dirty="0" smtClean="0">
                <a:solidFill>
                  <a:schemeClr val="accent4">
                    <a:lumMod val="75000"/>
                  </a:schemeClr>
                </a:solidFill>
                <a:latin typeface="Arial" pitchFamily="34" charset="0"/>
                <a:cs typeface="Arial" pitchFamily="34" charset="0"/>
              </a:rPr>
              <a:t>need</a:t>
            </a:r>
            <a:r>
              <a:rPr lang="en-US" dirty="0" smtClean="0">
                <a:solidFill>
                  <a:schemeClr val="accent4">
                    <a:lumMod val="75000"/>
                  </a:schemeClr>
                </a:solidFill>
                <a:latin typeface="Arial" pitchFamily="34" charset="0"/>
                <a:cs typeface="Arial" pitchFamily="34" charset="0"/>
              </a:rPr>
              <a:t> a plan?</a:t>
            </a:r>
          </a:p>
          <a:p>
            <a:pPr>
              <a:spcAft>
                <a:spcPts val="1800"/>
              </a:spcAft>
            </a:pPr>
            <a:r>
              <a:rPr lang="en-US" dirty="0" smtClean="0">
                <a:solidFill>
                  <a:schemeClr val="accent4">
                    <a:lumMod val="75000"/>
                  </a:schemeClr>
                </a:solidFill>
                <a:latin typeface="Arial" pitchFamily="34" charset="0"/>
                <a:cs typeface="Arial" pitchFamily="34" charset="0"/>
              </a:rPr>
              <a:t>We need to know how to get from</a:t>
            </a:r>
            <a:r>
              <a:rPr lang="en-US" dirty="0" smtClean="0">
                <a:latin typeface="Arial" pitchFamily="34" charset="0"/>
                <a:cs typeface="Arial" pitchFamily="34" charset="0"/>
              </a:rPr>
              <a:t> </a:t>
            </a:r>
            <a:r>
              <a:rPr lang="en-US" b="1" dirty="0" smtClean="0">
                <a:solidFill>
                  <a:schemeClr val="tx2"/>
                </a:solidFill>
                <a:latin typeface="Arial" pitchFamily="34" charset="0"/>
                <a:cs typeface="Arial" pitchFamily="34" charset="0"/>
              </a:rPr>
              <a:t>POINT A</a:t>
            </a:r>
            <a:r>
              <a:rPr lang="en-US" dirty="0" smtClean="0">
                <a:latin typeface="Arial" pitchFamily="34" charset="0"/>
                <a:cs typeface="Arial" pitchFamily="34" charset="0"/>
              </a:rPr>
              <a:t> </a:t>
            </a:r>
            <a:r>
              <a:rPr lang="en-US" dirty="0" smtClean="0">
                <a:solidFill>
                  <a:schemeClr val="accent4">
                    <a:lumMod val="75000"/>
                  </a:schemeClr>
                </a:solidFill>
                <a:latin typeface="Arial" pitchFamily="34" charset="0"/>
                <a:cs typeface="Arial" pitchFamily="34" charset="0"/>
              </a:rPr>
              <a:t>(</a:t>
            </a:r>
            <a:r>
              <a:rPr lang="en-US" i="1" dirty="0" smtClean="0">
                <a:solidFill>
                  <a:schemeClr val="accent4">
                    <a:lumMod val="75000"/>
                  </a:schemeClr>
                </a:solidFill>
                <a:latin typeface="Arial" pitchFamily="34" charset="0"/>
                <a:cs typeface="Arial" pitchFamily="34" charset="0"/>
              </a:rPr>
              <a:t>where we are</a:t>
            </a:r>
            <a:r>
              <a:rPr lang="en-US" dirty="0" smtClean="0">
                <a:solidFill>
                  <a:schemeClr val="accent4">
                    <a:lumMod val="75000"/>
                  </a:schemeClr>
                </a:solidFill>
                <a:latin typeface="Arial" pitchFamily="34" charset="0"/>
                <a:cs typeface="Arial" pitchFamily="34" charset="0"/>
              </a:rPr>
              <a:t>) to </a:t>
            </a:r>
            <a:r>
              <a:rPr lang="en-US" b="1" dirty="0" smtClean="0">
                <a:solidFill>
                  <a:schemeClr val="tx2"/>
                </a:solidFill>
                <a:latin typeface="Arial" pitchFamily="34" charset="0"/>
                <a:cs typeface="Arial" pitchFamily="34" charset="0"/>
              </a:rPr>
              <a:t>POINT B</a:t>
            </a:r>
            <a:r>
              <a:rPr lang="en-US" dirty="0" smtClean="0">
                <a:latin typeface="Arial" pitchFamily="34" charset="0"/>
                <a:cs typeface="Arial" pitchFamily="34" charset="0"/>
              </a:rPr>
              <a:t> </a:t>
            </a:r>
            <a:r>
              <a:rPr lang="en-US" dirty="0" smtClean="0">
                <a:solidFill>
                  <a:schemeClr val="accent4">
                    <a:lumMod val="75000"/>
                  </a:schemeClr>
                </a:solidFill>
                <a:latin typeface="Arial" pitchFamily="34" charset="0"/>
                <a:cs typeface="Arial" pitchFamily="34" charset="0"/>
              </a:rPr>
              <a:t>(</a:t>
            </a:r>
            <a:r>
              <a:rPr lang="en-US" i="1" dirty="0" smtClean="0">
                <a:solidFill>
                  <a:schemeClr val="accent4">
                    <a:lumMod val="75000"/>
                  </a:schemeClr>
                </a:solidFill>
                <a:latin typeface="Arial" pitchFamily="34" charset="0"/>
                <a:cs typeface="Arial" pitchFamily="34" charset="0"/>
              </a:rPr>
              <a:t>where we need to be</a:t>
            </a:r>
            <a:r>
              <a:rPr lang="en-US" dirty="0" smtClean="0">
                <a:solidFill>
                  <a:schemeClr val="accent4">
                    <a:lumMod val="75000"/>
                  </a:schemeClr>
                </a:solidFill>
                <a:latin typeface="Arial" pitchFamily="34" charset="0"/>
                <a:cs typeface="Arial" pitchFamily="34" charset="0"/>
              </a:rPr>
              <a:t>).</a:t>
            </a:r>
          </a:p>
          <a:p>
            <a:pPr>
              <a:spcAft>
                <a:spcPts val="1800"/>
              </a:spcAft>
            </a:pPr>
            <a:r>
              <a:rPr lang="en-US" dirty="0" smtClean="0">
                <a:solidFill>
                  <a:schemeClr val="accent4">
                    <a:lumMod val="75000"/>
                  </a:schemeClr>
                </a:solidFill>
                <a:latin typeface="Arial" pitchFamily="34" charset="0"/>
                <a:cs typeface="Arial" pitchFamily="34" charset="0"/>
              </a:rPr>
              <a:t>Why do we use </a:t>
            </a:r>
            <a:r>
              <a:rPr lang="en-US" b="1" dirty="0" smtClean="0">
                <a:solidFill>
                  <a:schemeClr val="accent4">
                    <a:lumMod val="75000"/>
                  </a:schemeClr>
                </a:solidFill>
                <a:latin typeface="Arial" pitchFamily="34" charset="0"/>
                <a:cs typeface="Arial" pitchFamily="34" charset="0"/>
              </a:rPr>
              <a:t>maps</a:t>
            </a:r>
            <a:r>
              <a:rPr lang="en-US" dirty="0" smtClean="0">
                <a:solidFill>
                  <a:schemeClr val="accent4">
                    <a:lumMod val="75000"/>
                  </a:schemeClr>
                </a:solidFill>
                <a:latin typeface="Arial" pitchFamily="34" charset="0"/>
                <a:cs typeface="Arial" pitchFamily="34" charset="0"/>
              </a:rPr>
              <a:t>?</a:t>
            </a:r>
            <a:endParaRPr lang="en-US" dirty="0" smtClean="0">
              <a:solidFill>
                <a:schemeClr val="accent4">
                  <a:lumMod val="75000"/>
                </a:schemeClr>
              </a:solidFill>
              <a:latin typeface="Arial" pitchFamily="34" charset="0"/>
              <a:cs typeface="Arial" pitchFamily="34" charset="0"/>
            </a:endParaRPr>
          </a:p>
          <a:p>
            <a:pPr>
              <a:spcAft>
                <a:spcPts val="600"/>
              </a:spcAft>
            </a:pPr>
            <a:r>
              <a:rPr lang="en-US" dirty="0" smtClean="0">
                <a:solidFill>
                  <a:schemeClr val="accent4">
                    <a:lumMod val="75000"/>
                  </a:schemeClr>
                </a:solidFill>
                <a:latin typeface="Arial" pitchFamily="34" charset="0"/>
                <a:cs typeface="Arial" pitchFamily="34" charset="0"/>
              </a:rPr>
              <a:t>We need </a:t>
            </a:r>
            <a:r>
              <a:rPr lang="en-US" dirty="0" smtClean="0">
                <a:solidFill>
                  <a:schemeClr val="accent4">
                    <a:lumMod val="75000"/>
                  </a:schemeClr>
                </a:solidFill>
                <a:latin typeface="Arial" pitchFamily="34" charset="0"/>
                <a:cs typeface="Arial" pitchFamily="34" charset="0"/>
              </a:rPr>
              <a:t>to know where </a:t>
            </a:r>
            <a:r>
              <a:rPr lang="en-US" dirty="0" smtClean="0">
                <a:solidFill>
                  <a:schemeClr val="accent4">
                    <a:lumMod val="75000"/>
                  </a:schemeClr>
                </a:solidFill>
                <a:latin typeface="Arial" pitchFamily="34" charset="0"/>
                <a:cs typeface="Arial" pitchFamily="34" charset="0"/>
              </a:rPr>
              <a:t>we are, where we need </a:t>
            </a:r>
            <a:r>
              <a:rPr lang="en-US" dirty="0" smtClean="0">
                <a:solidFill>
                  <a:schemeClr val="accent4">
                    <a:lumMod val="75000"/>
                  </a:schemeClr>
                </a:solidFill>
                <a:latin typeface="Arial" pitchFamily="34" charset="0"/>
                <a:cs typeface="Arial" pitchFamily="34" charset="0"/>
              </a:rPr>
              <a:t>to </a:t>
            </a:r>
            <a:r>
              <a:rPr lang="en-US" dirty="0" smtClean="0">
                <a:solidFill>
                  <a:schemeClr val="accent4">
                    <a:lumMod val="75000"/>
                  </a:schemeClr>
                </a:solidFill>
                <a:latin typeface="Arial" pitchFamily="34" charset="0"/>
                <a:cs typeface="Arial" pitchFamily="34" charset="0"/>
              </a:rPr>
              <a:t>be, and </a:t>
            </a:r>
            <a:r>
              <a:rPr lang="en-US" b="1" u="sng" dirty="0" smtClean="0">
                <a:solidFill>
                  <a:schemeClr val="accent4">
                    <a:lumMod val="75000"/>
                  </a:schemeClr>
                </a:solidFill>
                <a:latin typeface="Arial" pitchFamily="34" charset="0"/>
                <a:cs typeface="Arial" pitchFamily="34" charset="0"/>
              </a:rPr>
              <a:t>how</a:t>
            </a:r>
            <a:r>
              <a:rPr lang="en-US" dirty="0" smtClean="0">
                <a:solidFill>
                  <a:schemeClr val="accent4">
                    <a:lumMod val="75000"/>
                  </a:schemeClr>
                </a:solidFill>
                <a:latin typeface="Arial" pitchFamily="34" charset="0"/>
                <a:cs typeface="Arial" pitchFamily="34" charset="0"/>
              </a:rPr>
              <a:t> to get there.</a:t>
            </a:r>
            <a:endParaRPr lang="en-US" dirty="0" smtClean="0">
              <a:solidFill>
                <a:schemeClr val="accent4">
                  <a:lumMod val="75000"/>
                </a:schemeClr>
              </a:solidFill>
              <a:latin typeface="Arial" pitchFamily="34" charset="0"/>
              <a:cs typeface="Arial" pitchFamily="34" charset="0"/>
            </a:endParaRPr>
          </a:p>
        </p:txBody>
      </p:sp>
      <p:pic>
        <p:nvPicPr>
          <p:cNvPr id="4099" name="Picture 3"/>
          <p:cNvPicPr>
            <a:picLocks noChangeAspect="1" noChangeArrowheads="1"/>
          </p:cNvPicPr>
          <p:nvPr/>
        </p:nvPicPr>
        <p:blipFill>
          <a:blip r:embed="rId3" cstate="print"/>
          <a:srcRect/>
          <a:stretch>
            <a:fillRect/>
          </a:stretch>
        </p:blipFill>
        <p:spPr bwMode="auto">
          <a:xfrm>
            <a:off x="6530975" y="3082925"/>
            <a:ext cx="2079625" cy="209867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tx2"/>
            </a:solidFill>
          </a:ln>
        </p:spPr>
        <p:txBody>
          <a:bodyPr>
            <a:normAutofit/>
          </a:bodyPr>
          <a:lstStyle/>
          <a:p>
            <a:r>
              <a:rPr lang="en-US" sz="4000" b="1" dirty="0" smtClean="0">
                <a:solidFill>
                  <a:schemeClr val="accent4">
                    <a:lumMod val="75000"/>
                  </a:schemeClr>
                </a:solidFill>
                <a:latin typeface="Arial" pitchFamily="34" charset="0"/>
                <a:cs typeface="Arial" pitchFamily="34" charset="0"/>
              </a:rPr>
              <a:t>The Church and Renewal</a:t>
            </a:r>
            <a:endParaRPr lang="en-US" sz="4000"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876800"/>
          </a:xfrm>
          <a:solidFill>
            <a:srgbClr val="DCE6F2">
              <a:alpha val="80000"/>
            </a:srgbClr>
          </a:solidFill>
          <a:ln>
            <a:solidFill>
              <a:schemeClr val="tx2"/>
            </a:solidFill>
          </a:ln>
        </p:spPr>
        <p:txBody>
          <a:bodyPr>
            <a:normAutofit/>
          </a:bodyPr>
          <a:lstStyle/>
          <a:p>
            <a:r>
              <a:rPr lang="en-US" dirty="0" smtClean="0">
                <a:solidFill>
                  <a:schemeClr val="accent4">
                    <a:lumMod val="75000"/>
                  </a:schemeClr>
                </a:solidFill>
                <a:latin typeface="Arial" pitchFamily="34" charset="0"/>
                <a:cs typeface="Arial" pitchFamily="34" charset="0"/>
              </a:rPr>
              <a:t>What about today?</a:t>
            </a:r>
          </a:p>
          <a:p>
            <a:r>
              <a:rPr lang="en-US" dirty="0" smtClean="0">
                <a:solidFill>
                  <a:schemeClr val="accent4">
                    <a:lumMod val="75000"/>
                  </a:schemeClr>
                </a:solidFill>
                <a:latin typeface="Arial" pitchFamily="34" charset="0"/>
                <a:cs typeface="Arial" pitchFamily="34" charset="0"/>
              </a:rPr>
              <a:t>The fact remains, many of the Lord’s churches </a:t>
            </a:r>
            <a:r>
              <a:rPr lang="en-US" b="1" u="sng" dirty="0" smtClean="0">
                <a:solidFill>
                  <a:schemeClr val="accent4">
                    <a:lumMod val="75000"/>
                  </a:schemeClr>
                </a:solidFill>
                <a:latin typeface="Arial" pitchFamily="34" charset="0"/>
                <a:cs typeface="Arial" pitchFamily="34" charset="0"/>
              </a:rPr>
              <a:t>are not</a:t>
            </a:r>
            <a:r>
              <a:rPr lang="en-US" b="1" dirty="0" smtClean="0">
                <a:solidFill>
                  <a:schemeClr val="accent4">
                    <a:lumMod val="75000"/>
                  </a:schemeClr>
                </a:solidFill>
                <a:latin typeface="Arial" pitchFamily="34" charset="0"/>
                <a:cs typeface="Arial" pitchFamily="34" charset="0"/>
              </a:rPr>
              <a:t> </a:t>
            </a:r>
            <a:r>
              <a:rPr lang="en-US" dirty="0" smtClean="0">
                <a:solidFill>
                  <a:schemeClr val="accent4">
                    <a:lumMod val="75000"/>
                  </a:schemeClr>
                </a:solidFill>
                <a:latin typeface="Arial" pitchFamily="34" charset="0"/>
                <a:cs typeface="Arial" pitchFamily="34" charset="0"/>
              </a:rPr>
              <a:t>what they ought to be.</a:t>
            </a:r>
          </a:p>
          <a:p>
            <a:r>
              <a:rPr lang="en-US" dirty="0" smtClean="0">
                <a:solidFill>
                  <a:schemeClr val="accent4">
                    <a:lumMod val="75000"/>
                  </a:schemeClr>
                </a:solidFill>
                <a:latin typeface="Arial" pitchFamily="34" charset="0"/>
                <a:cs typeface="Arial" pitchFamily="34" charset="0"/>
              </a:rPr>
              <a:t>Many are </a:t>
            </a:r>
            <a:r>
              <a:rPr lang="en-US" i="1" dirty="0" smtClean="0">
                <a:solidFill>
                  <a:schemeClr val="accent4">
                    <a:lumMod val="75000"/>
                  </a:schemeClr>
                </a:solidFill>
                <a:latin typeface="Arial" pitchFamily="34" charset="0"/>
                <a:cs typeface="Arial" pitchFamily="34" charset="0"/>
              </a:rPr>
              <a:t>doctrinally sound </a:t>
            </a:r>
            <a:r>
              <a:rPr lang="en-US" dirty="0" smtClean="0">
                <a:solidFill>
                  <a:schemeClr val="accent4">
                    <a:lumMod val="75000"/>
                  </a:schemeClr>
                </a:solidFill>
                <a:latin typeface="Arial" pitchFamily="34" charset="0"/>
                <a:cs typeface="Arial" pitchFamily="34" charset="0"/>
              </a:rPr>
              <a:t>but </a:t>
            </a:r>
            <a:r>
              <a:rPr lang="en-US" b="1" u="sng" dirty="0" smtClean="0">
                <a:solidFill>
                  <a:schemeClr val="accent4">
                    <a:lumMod val="75000"/>
                  </a:schemeClr>
                </a:solidFill>
                <a:latin typeface="Arial" pitchFamily="34" charset="0"/>
                <a:cs typeface="Arial" pitchFamily="34" charset="0"/>
              </a:rPr>
              <a:t>dying</a:t>
            </a:r>
            <a:r>
              <a:rPr lang="en-US" dirty="0" smtClean="0">
                <a:solidFill>
                  <a:schemeClr val="accent4">
                    <a:lumMod val="75000"/>
                  </a:schemeClr>
                </a:solidFill>
                <a:latin typeface="Arial" pitchFamily="34" charset="0"/>
                <a:cs typeface="Arial" pitchFamily="34" charset="0"/>
              </a:rPr>
              <a:t>.</a:t>
            </a:r>
          </a:p>
          <a:p>
            <a:r>
              <a:rPr lang="en-US" dirty="0" smtClean="0">
                <a:solidFill>
                  <a:schemeClr val="accent4">
                    <a:lumMod val="75000"/>
                  </a:schemeClr>
                </a:solidFill>
                <a:latin typeface="Arial" pitchFamily="34" charset="0"/>
                <a:cs typeface="Arial" pitchFamily="34" charset="0"/>
              </a:rPr>
              <a:t>Their</a:t>
            </a:r>
            <a:r>
              <a:rPr lang="en-US" b="1" dirty="0" smtClean="0">
                <a:solidFill>
                  <a:schemeClr val="accent4">
                    <a:lumMod val="75000"/>
                  </a:schemeClr>
                </a:solidFill>
                <a:latin typeface="Arial" pitchFamily="34" charset="0"/>
                <a:cs typeface="Arial" pitchFamily="34" charset="0"/>
              </a:rPr>
              <a:t> </a:t>
            </a:r>
            <a:r>
              <a:rPr lang="en-US" b="1" u="sng" dirty="0" smtClean="0">
                <a:solidFill>
                  <a:schemeClr val="accent4">
                    <a:lumMod val="75000"/>
                  </a:schemeClr>
                </a:solidFill>
                <a:latin typeface="Arial" pitchFamily="34" charset="0"/>
                <a:cs typeface="Arial" pitchFamily="34" charset="0"/>
              </a:rPr>
              <a:t>fires</a:t>
            </a:r>
            <a:r>
              <a:rPr lang="en-US" dirty="0" smtClean="0">
                <a:solidFill>
                  <a:schemeClr val="accent4">
                    <a:lumMod val="75000"/>
                  </a:schemeClr>
                </a:solidFill>
                <a:latin typeface="Arial" pitchFamily="34" charset="0"/>
                <a:cs typeface="Arial" pitchFamily="34" charset="0"/>
              </a:rPr>
              <a:t> need rekindling!</a:t>
            </a:r>
            <a:endParaRPr lang="en-US" dirty="0" smtClean="0">
              <a:solidFill>
                <a:schemeClr val="accent4">
                  <a:lumMod val="75000"/>
                </a:schemeClr>
              </a:solidFill>
              <a:latin typeface="Arial" pitchFamily="34" charset="0"/>
              <a:cs typeface="Arial" pitchFamily="34" charset="0"/>
            </a:endParaRPr>
          </a:p>
          <a:p>
            <a:r>
              <a:rPr lang="en-US" dirty="0" smtClean="0">
                <a:solidFill>
                  <a:schemeClr val="accent4">
                    <a:lumMod val="75000"/>
                  </a:schemeClr>
                </a:solidFill>
                <a:latin typeface="Arial" pitchFamily="34" charset="0"/>
                <a:cs typeface="Arial" pitchFamily="34" charset="0"/>
              </a:rPr>
              <a:t>Some churches are </a:t>
            </a:r>
            <a:r>
              <a:rPr lang="en-US" b="1" u="sng" dirty="0" smtClean="0">
                <a:solidFill>
                  <a:schemeClr val="accent4">
                    <a:lumMod val="75000"/>
                  </a:schemeClr>
                </a:solidFill>
                <a:latin typeface="Arial" pitchFamily="34" charset="0"/>
                <a:cs typeface="Arial" pitchFamily="34" charset="0"/>
              </a:rPr>
              <a:t>holding </a:t>
            </a:r>
            <a:r>
              <a:rPr lang="en-US" b="1" u="sng" dirty="0" smtClean="0">
                <a:solidFill>
                  <a:schemeClr val="accent4">
                    <a:lumMod val="75000"/>
                  </a:schemeClr>
                </a:solidFill>
                <a:latin typeface="Arial" pitchFamily="34" charset="0"/>
                <a:cs typeface="Arial" pitchFamily="34" charset="0"/>
              </a:rPr>
              <a:t>their own</a:t>
            </a:r>
            <a:r>
              <a:rPr lang="en-US" dirty="0" smtClean="0">
                <a:solidFill>
                  <a:schemeClr val="accent4">
                    <a:lumMod val="75000"/>
                  </a:schemeClr>
                </a:solidFill>
                <a:latin typeface="Arial" pitchFamily="34" charset="0"/>
                <a:cs typeface="Arial" pitchFamily="34" charset="0"/>
              </a:rPr>
              <a:t>.</a:t>
            </a:r>
            <a:endParaRPr lang="en-US" dirty="0" smtClean="0">
              <a:solidFill>
                <a:schemeClr val="accent4">
                  <a:lumMod val="75000"/>
                </a:schemeClr>
              </a:solidFill>
              <a:latin typeface="Arial" pitchFamily="34" charset="0"/>
              <a:cs typeface="Arial" pitchFamily="34" charset="0"/>
            </a:endParaRPr>
          </a:p>
          <a:p>
            <a:r>
              <a:rPr lang="en-US" dirty="0" smtClean="0">
                <a:solidFill>
                  <a:schemeClr val="accent4">
                    <a:lumMod val="75000"/>
                  </a:schemeClr>
                </a:solidFill>
                <a:latin typeface="Arial" pitchFamily="34" charset="0"/>
                <a:cs typeface="Arial" pitchFamily="34" charset="0"/>
              </a:rPr>
              <a:t>Some outwardly seem to be alive, but inwardly are </a:t>
            </a:r>
            <a:r>
              <a:rPr lang="en-US" b="1" u="sng" dirty="0" smtClean="0">
                <a:solidFill>
                  <a:schemeClr val="accent4">
                    <a:lumMod val="75000"/>
                  </a:schemeClr>
                </a:solidFill>
                <a:latin typeface="Arial" pitchFamily="34" charset="0"/>
                <a:cs typeface="Arial" pitchFamily="34" charset="0"/>
              </a:rPr>
              <a:t>DEAD</a:t>
            </a:r>
            <a:r>
              <a:rPr lang="en-US" dirty="0" smtClean="0">
                <a:solidFill>
                  <a:schemeClr val="accent4">
                    <a:lumMod val="75000"/>
                  </a:schemeClr>
                </a:solidFill>
                <a:latin typeface="Arial" pitchFamily="34" charset="0"/>
                <a:cs typeface="Arial"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a:solidFill>
            <a:srgbClr val="DCE6F2">
              <a:alpha val="80000"/>
            </a:srgbClr>
          </a:solidFill>
          <a:ln>
            <a:solidFill>
              <a:schemeClr val="tx2"/>
            </a:solidFill>
          </a:ln>
        </p:spPr>
        <p:txBody>
          <a:bodyPr>
            <a:normAutofit/>
          </a:bodyPr>
          <a:lstStyle/>
          <a:p>
            <a:pPr>
              <a:spcAft>
                <a:spcPts val="600"/>
              </a:spcAft>
            </a:pPr>
            <a:r>
              <a:rPr lang="en-US" dirty="0" smtClean="0">
                <a:solidFill>
                  <a:schemeClr val="accent4">
                    <a:lumMod val="75000"/>
                  </a:schemeClr>
                </a:solidFill>
                <a:latin typeface="Arial" pitchFamily="34" charset="0"/>
                <a:cs typeface="Arial" pitchFamily="34" charset="0"/>
              </a:rPr>
              <a:t>Far </a:t>
            </a:r>
            <a:r>
              <a:rPr lang="en-US" dirty="0" smtClean="0">
                <a:solidFill>
                  <a:schemeClr val="accent4">
                    <a:lumMod val="75000"/>
                  </a:schemeClr>
                </a:solidFill>
                <a:latin typeface="Arial" pitchFamily="34" charset="0"/>
                <a:cs typeface="Arial" pitchFamily="34" charset="0"/>
              </a:rPr>
              <a:t>too many have become </a:t>
            </a:r>
            <a:r>
              <a:rPr lang="en-US" b="1" u="sng" dirty="0" smtClean="0">
                <a:solidFill>
                  <a:schemeClr val="accent4">
                    <a:lumMod val="75000"/>
                  </a:schemeClr>
                </a:solidFill>
                <a:latin typeface="Arial" pitchFamily="34" charset="0"/>
                <a:cs typeface="Arial" pitchFamily="34" charset="0"/>
              </a:rPr>
              <a:t>complacent</a:t>
            </a:r>
            <a:r>
              <a:rPr lang="en-US" b="1" dirty="0" smtClean="0">
                <a:solidFill>
                  <a:schemeClr val="accent4">
                    <a:lumMod val="75000"/>
                  </a:schemeClr>
                </a:solidFill>
                <a:latin typeface="Arial" pitchFamily="34" charset="0"/>
                <a:cs typeface="Arial" pitchFamily="34" charset="0"/>
              </a:rPr>
              <a:t>;</a:t>
            </a:r>
            <a:r>
              <a:rPr lang="en-US" b="1" u="sng" dirty="0" smtClean="0">
                <a:solidFill>
                  <a:schemeClr val="accent4">
                    <a:lumMod val="75000"/>
                  </a:schemeClr>
                </a:solidFill>
                <a:latin typeface="Arial" pitchFamily="34" charset="0"/>
                <a:cs typeface="Arial" pitchFamily="34" charset="0"/>
              </a:rPr>
              <a:t> </a:t>
            </a:r>
            <a:r>
              <a:rPr lang="en-US" dirty="0" smtClean="0">
                <a:solidFill>
                  <a:schemeClr val="accent4">
                    <a:lumMod val="75000"/>
                  </a:schemeClr>
                </a:solidFill>
                <a:latin typeface="Arial" pitchFamily="34" charset="0"/>
                <a:cs typeface="Arial" pitchFamily="34" charset="0"/>
              </a:rPr>
              <a:t>they’re satisfied with where </a:t>
            </a:r>
            <a:r>
              <a:rPr lang="en-US" dirty="0" smtClean="0">
                <a:solidFill>
                  <a:schemeClr val="accent4">
                    <a:lumMod val="75000"/>
                  </a:schemeClr>
                </a:solidFill>
                <a:latin typeface="Arial" pitchFamily="34" charset="0"/>
                <a:cs typeface="Arial" pitchFamily="34" charset="0"/>
              </a:rPr>
              <a:t>they are.</a:t>
            </a:r>
          </a:p>
          <a:p>
            <a:pPr>
              <a:spcAft>
                <a:spcPts val="600"/>
              </a:spcAft>
            </a:pPr>
            <a:r>
              <a:rPr lang="en-US" b="1" u="sng" dirty="0" smtClean="0">
                <a:solidFill>
                  <a:schemeClr val="accent4">
                    <a:lumMod val="75000"/>
                  </a:schemeClr>
                </a:solidFill>
                <a:latin typeface="Arial" pitchFamily="34" charset="0"/>
                <a:cs typeface="Arial" pitchFamily="34" charset="0"/>
              </a:rPr>
              <a:t>Afraid</a:t>
            </a:r>
            <a:r>
              <a:rPr lang="en-US" dirty="0" smtClean="0">
                <a:solidFill>
                  <a:schemeClr val="accent4">
                    <a:lumMod val="75000"/>
                  </a:schemeClr>
                </a:solidFill>
                <a:latin typeface="Arial" pitchFamily="34" charset="0"/>
                <a:cs typeface="Arial" pitchFamily="34" charset="0"/>
              </a:rPr>
              <a:t> or </a:t>
            </a:r>
            <a:r>
              <a:rPr lang="en-US" b="1" u="sng" dirty="0" smtClean="0">
                <a:solidFill>
                  <a:schemeClr val="accent4">
                    <a:lumMod val="75000"/>
                  </a:schemeClr>
                </a:solidFill>
                <a:latin typeface="Arial" pitchFamily="34" charset="0"/>
                <a:cs typeface="Arial" pitchFamily="34" charset="0"/>
              </a:rPr>
              <a:t>resistant</a:t>
            </a:r>
            <a:r>
              <a:rPr lang="en-US" dirty="0" smtClean="0">
                <a:solidFill>
                  <a:schemeClr val="accent4">
                    <a:lumMod val="75000"/>
                  </a:schemeClr>
                </a:solidFill>
                <a:latin typeface="Arial" pitchFamily="34" charset="0"/>
                <a:cs typeface="Arial" pitchFamily="34" charset="0"/>
              </a:rPr>
              <a:t> to growth for fear of </a:t>
            </a:r>
            <a:r>
              <a:rPr lang="en-US" dirty="0" smtClean="0">
                <a:solidFill>
                  <a:schemeClr val="accent4">
                    <a:lumMod val="75000"/>
                  </a:schemeClr>
                </a:solidFill>
                <a:latin typeface="Arial" pitchFamily="34" charset="0"/>
                <a:cs typeface="Arial" pitchFamily="34" charset="0"/>
              </a:rPr>
              <a:t>change.</a:t>
            </a:r>
            <a:endParaRPr lang="en-US" dirty="0" smtClean="0">
              <a:solidFill>
                <a:schemeClr val="accent4">
                  <a:lumMod val="75000"/>
                </a:schemeClr>
              </a:solidFill>
              <a:latin typeface="Arial" pitchFamily="34" charset="0"/>
              <a:cs typeface="Arial" pitchFamily="34" charset="0"/>
            </a:endParaRPr>
          </a:p>
          <a:p>
            <a:pPr>
              <a:spcAft>
                <a:spcPts val="600"/>
              </a:spcAft>
            </a:pPr>
            <a:r>
              <a:rPr lang="en-US" dirty="0" smtClean="0">
                <a:solidFill>
                  <a:schemeClr val="accent4">
                    <a:lumMod val="75000"/>
                  </a:schemeClr>
                </a:solidFill>
                <a:latin typeface="Arial" pitchFamily="34" charset="0"/>
                <a:cs typeface="Arial" pitchFamily="34" charset="0"/>
              </a:rPr>
              <a:t>All need the same thing—</a:t>
            </a:r>
            <a:r>
              <a:rPr lang="en-US" b="1" u="sng" dirty="0" smtClean="0">
                <a:solidFill>
                  <a:schemeClr val="accent4">
                    <a:lumMod val="75000"/>
                  </a:schemeClr>
                </a:solidFill>
                <a:latin typeface="Arial" pitchFamily="34" charset="0"/>
                <a:cs typeface="Arial" pitchFamily="34" charset="0"/>
              </a:rPr>
              <a:t>REVIVAL</a:t>
            </a:r>
            <a:r>
              <a:rPr lang="en-US" dirty="0" smtClean="0">
                <a:solidFill>
                  <a:schemeClr val="accent4">
                    <a:lumMod val="75000"/>
                  </a:schemeClr>
                </a:solidFill>
                <a:latin typeface="Arial" pitchFamily="34" charset="0"/>
                <a:cs typeface="Arial" pitchFamily="34" charset="0"/>
              </a:rPr>
              <a:t>!</a:t>
            </a:r>
          </a:p>
          <a:p>
            <a:r>
              <a:rPr lang="en-US" dirty="0" smtClean="0">
                <a:solidFill>
                  <a:schemeClr val="accent4">
                    <a:lumMod val="75000"/>
                  </a:schemeClr>
                </a:solidFill>
                <a:latin typeface="Arial" pitchFamily="34" charset="0"/>
                <a:cs typeface="Arial" pitchFamily="34" charset="0"/>
              </a:rPr>
              <a:t>A </a:t>
            </a:r>
            <a:r>
              <a:rPr lang="en-US" b="1" u="sng" dirty="0" smtClean="0">
                <a:solidFill>
                  <a:schemeClr val="accent4">
                    <a:lumMod val="75000"/>
                  </a:schemeClr>
                </a:solidFill>
                <a:latin typeface="Arial" pitchFamily="34" charset="0"/>
                <a:cs typeface="Arial" pitchFamily="34" charset="0"/>
              </a:rPr>
              <a:t>spiritual </a:t>
            </a:r>
            <a:r>
              <a:rPr lang="en-US" b="1" u="sng" dirty="0" smtClean="0">
                <a:solidFill>
                  <a:schemeClr val="accent4">
                    <a:lumMod val="75000"/>
                  </a:schemeClr>
                </a:solidFill>
                <a:latin typeface="Arial" pitchFamily="34" charset="0"/>
                <a:cs typeface="Arial" pitchFamily="34" charset="0"/>
              </a:rPr>
              <a:t>awakening</a:t>
            </a:r>
            <a:r>
              <a:rPr lang="en-US" dirty="0" smtClean="0">
                <a:solidFill>
                  <a:schemeClr val="accent4">
                    <a:lumMod val="75000"/>
                  </a:schemeClr>
                </a:solidFill>
                <a:latin typeface="Arial" pitchFamily="34" charset="0"/>
                <a:cs typeface="Arial" pitchFamily="34" charset="0"/>
              </a:rPr>
              <a:t>. </a:t>
            </a:r>
            <a:r>
              <a:rPr lang="en-US" dirty="0" smtClean="0">
                <a:solidFill>
                  <a:schemeClr val="accent4">
                    <a:lumMod val="75000"/>
                  </a:schemeClr>
                </a:solidFill>
                <a:latin typeface="Arial" pitchFamily="34" charset="0"/>
                <a:cs typeface="Arial" pitchFamily="34" charset="0"/>
              </a:rPr>
              <a:t>Needed when something is about to die.</a:t>
            </a:r>
          </a:p>
          <a:p>
            <a:pPr lvl="1"/>
            <a:r>
              <a:rPr lang="en-US" i="1" dirty="0" smtClean="0">
                <a:solidFill>
                  <a:schemeClr val="tx2"/>
                </a:solidFill>
                <a:latin typeface="Arial" pitchFamily="34" charset="0"/>
                <a:cs typeface="Arial" pitchFamily="34" charset="0"/>
              </a:rPr>
              <a:t>Acts 3:19</a:t>
            </a:r>
          </a:p>
          <a:p>
            <a:endParaRPr lang="en-US" dirty="0" smtClean="0">
              <a:solidFill>
                <a:schemeClr val="accent4">
                  <a:lumMod val="75000"/>
                </a:schemeClr>
              </a:solidFill>
              <a:latin typeface="Arial" pitchFamily="34" charset="0"/>
              <a:cs typeface="Arial" pitchFamily="34" charset="0"/>
            </a:endParaRPr>
          </a:p>
        </p:txBody>
      </p:sp>
      <p:sp>
        <p:nvSpPr>
          <p:cNvPr id="5" name="Title 1"/>
          <p:cNvSpPr>
            <a:spLocks noGrp="1"/>
          </p:cNvSpPr>
          <p:nvPr>
            <p:ph type="title"/>
          </p:nvPr>
        </p:nvSpPr>
        <p:spPr>
          <a:solidFill>
            <a:srgbClr val="DCE6F2">
              <a:alpha val="80000"/>
            </a:srgbClr>
          </a:solidFill>
          <a:ln>
            <a:solidFill>
              <a:schemeClr val="tx2"/>
            </a:solidFill>
          </a:ln>
        </p:spPr>
        <p:txBody>
          <a:bodyPr>
            <a:normAutofit/>
          </a:bodyPr>
          <a:lstStyle/>
          <a:p>
            <a:r>
              <a:rPr lang="en-US" sz="4000" b="1" dirty="0" smtClean="0">
                <a:solidFill>
                  <a:schemeClr val="accent4">
                    <a:lumMod val="75000"/>
                  </a:schemeClr>
                </a:solidFill>
                <a:latin typeface="Arial" pitchFamily="34" charset="0"/>
                <a:cs typeface="Arial" pitchFamily="34" charset="0"/>
              </a:rPr>
              <a:t>The Church and Renewal</a:t>
            </a:r>
            <a:endParaRPr lang="en-US" sz="4000"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tx2"/>
            </a:solidFill>
          </a:ln>
        </p:spPr>
        <p:txBody>
          <a:bodyPr/>
          <a:lstStyle/>
          <a:p>
            <a:r>
              <a:rPr lang="en-US" b="1" dirty="0" smtClean="0">
                <a:solidFill>
                  <a:schemeClr val="accent4">
                    <a:lumMod val="75000"/>
                  </a:schemeClr>
                </a:solidFill>
                <a:latin typeface="Arial" pitchFamily="34" charset="0"/>
                <a:cs typeface="Arial" pitchFamily="34" charset="0"/>
              </a:rPr>
              <a:t>Going </a:t>
            </a:r>
            <a:r>
              <a:rPr lang="en-US" b="1" dirty="0" smtClean="0">
                <a:solidFill>
                  <a:schemeClr val="accent4">
                    <a:lumMod val="75000"/>
                  </a:schemeClr>
                </a:solidFill>
                <a:latin typeface="Arial" pitchFamily="34" charset="0"/>
                <a:cs typeface="Arial" pitchFamily="34" charset="0"/>
              </a:rPr>
              <a:t>on to Perfection</a:t>
            </a:r>
            <a:endParaRPr lang="en-US"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798637"/>
            <a:ext cx="8229600" cy="4525963"/>
          </a:xfrm>
          <a:solidFill>
            <a:srgbClr val="DCE6F2">
              <a:alpha val="80000"/>
            </a:srgbClr>
          </a:solidFill>
          <a:ln>
            <a:solidFill>
              <a:schemeClr val="tx2"/>
            </a:solidFill>
          </a:ln>
        </p:spPr>
        <p:txBody>
          <a:bodyPr/>
          <a:lstStyle/>
          <a:p>
            <a:r>
              <a:rPr lang="en-US" b="1" dirty="0" smtClean="0">
                <a:solidFill>
                  <a:schemeClr val="accent4">
                    <a:lumMod val="75000"/>
                  </a:schemeClr>
                </a:solidFill>
                <a:latin typeface="Arial" pitchFamily="34" charset="0"/>
                <a:cs typeface="Arial" pitchFamily="34" charset="0"/>
              </a:rPr>
              <a:t>2 Peter 1:5-11</a:t>
            </a:r>
          </a:p>
          <a:p>
            <a:pPr lvl="1"/>
            <a:r>
              <a:rPr lang="en-US" dirty="0" smtClean="0">
                <a:solidFill>
                  <a:schemeClr val="tx2"/>
                </a:solidFill>
                <a:latin typeface="Arial" pitchFamily="34" charset="0"/>
                <a:cs typeface="Arial" pitchFamily="34" charset="0"/>
              </a:rPr>
              <a:t>We have </a:t>
            </a:r>
            <a:r>
              <a:rPr lang="en-US" dirty="0" smtClean="0">
                <a:solidFill>
                  <a:schemeClr val="tx2"/>
                </a:solidFill>
                <a:latin typeface="Arial" pitchFamily="34" charset="0"/>
                <a:cs typeface="Arial" pitchFamily="34" charset="0"/>
              </a:rPr>
              <a:t>received great and</a:t>
            </a:r>
            <a:br>
              <a:rPr lang="en-US" dirty="0" smtClean="0">
                <a:solidFill>
                  <a:schemeClr val="tx2"/>
                </a:solidFill>
                <a:latin typeface="Arial" pitchFamily="34" charset="0"/>
                <a:cs typeface="Arial" pitchFamily="34" charset="0"/>
              </a:rPr>
            </a:br>
            <a:r>
              <a:rPr lang="en-US" dirty="0" smtClean="0">
                <a:solidFill>
                  <a:schemeClr val="tx2"/>
                </a:solidFill>
                <a:latin typeface="Arial" pitchFamily="34" charset="0"/>
                <a:cs typeface="Arial" pitchFamily="34" charset="0"/>
              </a:rPr>
              <a:t>precious </a:t>
            </a:r>
            <a:r>
              <a:rPr lang="en-US" dirty="0" smtClean="0">
                <a:solidFill>
                  <a:schemeClr val="tx2"/>
                </a:solidFill>
                <a:latin typeface="Arial" pitchFamily="34" charset="0"/>
                <a:cs typeface="Arial" pitchFamily="34" charset="0"/>
              </a:rPr>
              <a:t>promises.</a:t>
            </a:r>
            <a:endParaRPr lang="en-US" dirty="0" smtClean="0">
              <a:solidFill>
                <a:schemeClr val="tx2"/>
              </a:solidFill>
              <a:latin typeface="Arial" pitchFamily="34" charset="0"/>
              <a:cs typeface="Arial" pitchFamily="34" charset="0"/>
            </a:endParaRPr>
          </a:p>
          <a:p>
            <a:pPr lvl="1"/>
            <a:r>
              <a:rPr lang="en-US" b="1" dirty="0" smtClean="0">
                <a:solidFill>
                  <a:schemeClr val="tx2"/>
                </a:solidFill>
                <a:latin typeface="Arial" pitchFamily="34" charset="0"/>
                <a:cs typeface="Arial" pitchFamily="34" charset="0"/>
              </a:rPr>
              <a:t>Christian graces</a:t>
            </a:r>
            <a:endParaRPr lang="en-US" dirty="0" smtClean="0">
              <a:solidFill>
                <a:schemeClr val="tx2"/>
              </a:solidFill>
              <a:latin typeface="Arial" pitchFamily="34" charset="0"/>
              <a:cs typeface="Arial" pitchFamily="34" charset="0"/>
            </a:endParaRPr>
          </a:p>
          <a:p>
            <a:pPr lvl="1"/>
            <a:r>
              <a:rPr lang="en-US" dirty="0" smtClean="0">
                <a:solidFill>
                  <a:schemeClr val="tx2"/>
                </a:solidFill>
                <a:latin typeface="Arial" pitchFamily="34" charset="0"/>
                <a:cs typeface="Arial" pitchFamily="34" charset="0"/>
              </a:rPr>
              <a:t>Give </a:t>
            </a:r>
            <a:r>
              <a:rPr lang="en-US" dirty="0" smtClean="0">
                <a:solidFill>
                  <a:schemeClr val="tx2"/>
                </a:solidFill>
                <a:latin typeface="Arial" pitchFamily="34" charset="0"/>
                <a:cs typeface="Arial" pitchFamily="34" charset="0"/>
              </a:rPr>
              <a:t>all </a:t>
            </a:r>
            <a:r>
              <a:rPr lang="en-US" b="1" dirty="0" smtClean="0">
                <a:solidFill>
                  <a:schemeClr val="tx2"/>
                </a:solidFill>
                <a:latin typeface="Arial" pitchFamily="34" charset="0"/>
                <a:cs typeface="Arial" pitchFamily="34" charset="0"/>
              </a:rPr>
              <a:t>diligence</a:t>
            </a:r>
            <a:endParaRPr lang="en-US" dirty="0" smtClean="0">
              <a:solidFill>
                <a:schemeClr val="tx2"/>
              </a:solidFill>
              <a:latin typeface="Arial" pitchFamily="34" charset="0"/>
              <a:cs typeface="Arial" pitchFamily="34" charset="0"/>
            </a:endParaRPr>
          </a:p>
          <a:p>
            <a:pPr lvl="1"/>
            <a:r>
              <a:rPr lang="en-US" dirty="0" smtClean="0">
                <a:solidFill>
                  <a:schemeClr val="tx2"/>
                </a:solidFill>
                <a:latin typeface="Arial" pitchFamily="34" charset="0"/>
                <a:cs typeface="Arial" pitchFamily="34" charset="0"/>
              </a:rPr>
              <a:t>Considering </a:t>
            </a:r>
            <a:r>
              <a:rPr lang="en-US" dirty="0" smtClean="0">
                <a:solidFill>
                  <a:schemeClr val="tx2"/>
                </a:solidFill>
                <a:latin typeface="Arial" pitchFamily="34" charset="0"/>
                <a:cs typeface="Arial" pitchFamily="34" charset="0"/>
              </a:rPr>
              <a:t>the blessings </a:t>
            </a:r>
            <a:r>
              <a:rPr lang="en-US" dirty="0" smtClean="0">
                <a:solidFill>
                  <a:schemeClr val="tx2"/>
                </a:solidFill>
                <a:latin typeface="Arial" pitchFamily="34" charset="0"/>
                <a:cs typeface="Arial" pitchFamily="34" charset="0"/>
              </a:rPr>
              <a:t>we have in Him, we ought to put forth </a:t>
            </a:r>
            <a:r>
              <a:rPr lang="en-US" b="1" dirty="0" smtClean="0">
                <a:solidFill>
                  <a:schemeClr val="tx2"/>
                </a:solidFill>
                <a:latin typeface="Arial" pitchFamily="34" charset="0"/>
                <a:cs typeface="Arial" pitchFamily="34" charset="0"/>
              </a:rPr>
              <a:t>diligent effort </a:t>
            </a:r>
            <a:r>
              <a:rPr lang="en-US" dirty="0" smtClean="0">
                <a:solidFill>
                  <a:schemeClr val="tx2"/>
                </a:solidFill>
                <a:latin typeface="Arial" pitchFamily="34" charset="0"/>
                <a:cs typeface="Arial" pitchFamily="34" charset="0"/>
              </a:rPr>
              <a:t>to grow.</a:t>
            </a:r>
          </a:p>
          <a:p>
            <a:pPr lvl="1"/>
            <a:r>
              <a:rPr lang="en-US" b="1" dirty="0" smtClean="0">
                <a:solidFill>
                  <a:schemeClr val="tx2"/>
                </a:solidFill>
                <a:latin typeface="Arial" pitchFamily="34" charset="0"/>
                <a:cs typeface="Arial" pitchFamily="34" charset="0"/>
              </a:rPr>
              <a:t>Progress</a:t>
            </a:r>
            <a:r>
              <a:rPr lang="en-US" dirty="0" smtClean="0">
                <a:solidFill>
                  <a:schemeClr val="tx2"/>
                </a:solidFill>
                <a:latin typeface="Arial" pitchFamily="34" charset="0"/>
                <a:cs typeface="Arial" pitchFamily="34" charset="0"/>
              </a:rPr>
              <a:t> is expected.</a:t>
            </a:r>
            <a:endParaRPr lang="en-US" dirty="0">
              <a:solidFill>
                <a:schemeClr val="tx2"/>
              </a:solidFill>
              <a:latin typeface="Arial" pitchFamily="34" charset="0"/>
              <a:cs typeface="Arial" pitchFamily="34" charset="0"/>
            </a:endParaRPr>
          </a:p>
        </p:txBody>
      </p:sp>
      <p:pic>
        <p:nvPicPr>
          <p:cNvPr id="2050" name="Picture 2"/>
          <p:cNvPicPr>
            <a:picLocks noChangeAspect="1" noChangeArrowheads="1"/>
          </p:cNvPicPr>
          <p:nvPr/>
        </p:nvPicPr>
        <p:blipFill>
          <a:blip r:embed="rId3" cstate="print"/>
          <a:srcRect/>
          <a:stretch>
            <a:fillRect/>
          </a:stretch>
        </p:blipFill>
        <p:spPr bwMode="auto">
          <a:xfrm>
            <a:off x="5943600" y="1882775"/>
            <a:ext cx="2805113" cy="200342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heckerboard(across)">
                                      <p:cBhvr>
                                        <p:cTn id="16" dur="500"/>
                                        <p:tgtEl>
                                          <p:spTgt spid="3">
                                            <p:txEl>
                                              <p:pRg st="4" end="4"/>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828800" y="274638"/>
            <a:ext cx="7086600" cy="1143000"/>
          </a:xfrm>
          <a:solidFill>
            <a:schemeClr val="accent3">
              <a:lumMod val="40000"/>
              <a:lumOff val="60000"/>
              <a:alpha val="80000"/>
            </a:schemeClr>
          </a:solidFill>
          <a:ln>
            <a:solidFill>
              <a:schemeClr val="accent1"/>
            </a:solidFill>
          </a:ln>
        </p:spPr>
        <p:txBody>
          <a:bodyPr>
            <a:normAutofit/>
          </a:bodyPr>
          <a:lstStyle/>
          <a:p>
            <a:pPr eaLnBrk="1" hangingPunct="1"/>
            <a:r>
              <a:rPr lang="en-US" sz="4000" b="1" dirty="0" smtClean="0">
                <a:solidFill>
                  <a:schemeClr val="accent4">
                    <a:lumMod val="75000"/>
                  </a:schemeClr>
                </a:solidFill>
                <a:latin typeface="Arial" charset="0"/>
              </a:rPr>
              <a:t>What Is Self-Renewal?</a:t>
            </a:r>
          </a:p>
        </p:txBody>
      </p:sp>
      <p:sp>
        <p:nvSpPr>
          <p:cNvPr id="3" name="Content Placeholder 2"/>
          <p:cNvSpPr>
            <a:spLocks noGrp="1"/>
          </p:cNvSpPr>
          <p:nvPr>
            <p:ph idx="1"/>
          </p:nvPr>
        </p:nvSpPr>
        <p:spPr>
          <a:xfrm>
            <a:off x="1981200" y="1676400"/>
            <a:ext cx="6781800" cy="4525963"/>
          </a:xfrm>
          <a:solidFill>
            <a:schemeClr val="accent3">
              <a:lumMod val="40000"/>
              <a:lumOff val="60000"/>
              <a:alpha val="80000"/>
            </a:schemeClr>
          </a:solidFill>
          <a:ln w="38100">
            <a:solidFill>
              <a:schemeClr val="accent1"/>
            </a:solidFill>
          </a:ln>
        </p:spPr>
        <p:txBody>
          <a:bodyPr>
            <a:normAutofit lnSpcReduction="10000"/>
          </a:bodyPr>
          <a:lstStyle/>
          <a:p>
            <a:pPr eaLnBrk="1" hangingPunct="1"/>
            <a:r>
              <a:rPr lang="en-US" b="1" dirty="0" smtClean="0">
                <a:solidFill>
                  <a:schemeClr val="accent1"/>
                </a:solidFill>
                <a:latin typeface="Arial" charset="0"/>
              </a:rPr>
              <a:t>Defined as:</a:t>
            </a:r>
          </a:p>
          <a:p>
            <a:pPr lvl="1" eaLnBrk="1" hangingPunct="1">
              <a:lnSpc>
                <a:spcPct val="110000"/>
              </a:lnSpc>
            </a:pPr>
            <a:r>
              <a:rPr lang="en-US" b="1" i="1" dirty="0" smtClean="0">
                <a:solidFill>
                  <a:schemeClr val="accent4">
                    <a:lumMod val="75000"/>
                  </a:schemeClr>
                </a:solidFill>
                <a:latin typeface="Arial" charset="0"/>
              </a:rPr>
              <a:t>“to make new again; to restore to freshness, perfection, or vigor; to give new life to; to rejuvenate; to reestablish; to recreate, to rebuild.”</a:t>
            </a:r>
          </a:p>
          <a:p>
            <a:pPr eaLnBrk="1" hangingPunct="1"/>
            <a:r>
              <a:rPr lang="en-US" b="1" dirty="0" smtClean="0">
                <a:solidFill>
                  <a:schemeClr val="accent1"/>
                </a:solidFill>
                <a:latin typeface="Arial" charset="0"/>
              </a:rPr>
              <a:t>Thayer’s Greek Lexicon:</a:t>
            </a:r>
          </a:p>
          <a:p>
            <a:pPr lvl="1" eaLnBrk="1" hangingPunct="1"/>
            <a:r>
              <a:rPr lang="en-US" b="1" i="1" dirty="0" smtClean="0">
                <a:solidFill>
                  <a:schemeClr val="accent4">
                    <a:lumMod val="75000"/>
                  </a:schemeClr>
                </a:solidFill>
                <a:latin typeface="Arial" charset="0"/>
              </a:rPr>
              <a:t>“a renewal, renovation, complete change for the better; to renew qualitatively.”</a:t>
            </a:r>
          </a:p>
          <a:p>
            <a:pPr eaLnBrk="1" hangingPunct="1"/>
            <a:endParaRPr lang="en-US" dirty="0" smtClean="0">
              <a:latin typeface="Arial" charset="0"/>
            </a:endParaRPr>
          </a:p>
        </p:txBody>
      </p:sp>
      <p:sp>
        <p:nvSpPr>
          <p:cNvPr id="4" name="TextBox 3"/>
          <p:cNvSpPr txBox="1"/>
          <p:nvPr/>
        </p:nvSpPr>
        <p:spPr>
          <a:xfrm>
            <a:off x="0" y="2286000"/>
            <a:ext cx="1905000" cy="2062103"/>
          </a:xfrm>
          <a:prstGeom prst="rect">
            <a:avLst/>
          </a:prstGeom>
          <a:noFill/>
          <a:ln>
            <a:noFill/>
          </a:ln>
        </p:spPr>
        <p:txBody>
          <a:bodyPr wrap="square" rtlCol="0">
            <a:spAutoFit/>
          </a:bodyPr>
          <a:lstStyle/>
          <a:p>
            <a:pPr algn="ctr"/>
            <a:r>
              <a:rPr lang="en-US" sz="3200" b="1" dirty="0" smtClean="0">
                <a:solidFill>
                  <a:schemeClr val="accent3">
                    <a:lumMod val="40000"/>
                    <a:lumOff val="60000"/>
                  </a:schemeClr>
                </a:solidFill>
                <a:latin typeface="Arial" pitchFamily="34" charset="0"/>
                <a:cs typeface="Arial" pitchFamily="34" charset="0"/>
              </a:rPr>
              <a:t>Putting</a:t>
            </a:r>
          </a:p>
          <a:p>
            <a:pPr algn="ctr"/>
            <a:r>
              <a:rPr lang="en-US" sz="3200" b="1" dirty="0" smtClean="0">
                <a:solidFill>
                  <a:schemeClr val="accent3">
                    <a:lumMod val="40000"/>
                    <a:lumOff val="60000"/>
                  </a:schemeClr>
                </a:solidFill>
                <a:latin typeface="Arial" pitchFamily="34" charset="0"/>
                <a:cs typeface="Arial" pitchFamily="34" charset="0"/>
              </a:rPr>
              <a:t>It</a:t>
            </a:r>
          </a:p>
          <a:p>
            <a:pPr algn="ctr"/>
            <a:r>
              <a:rPr lang="en-US" sz="3200" b="1" dirty="0" smtClean="0">
                <a:solidFill>
                  <a:schemeClr val="accent3">
                    <a:lumMod val="40000"/>
                    <a:lumOff val="60000"/>
                  </a:schemeClr>
                </a:solidFill>
                <a:latin typeface="Arial" pitchFamily="34" charset="0"/>
                <a:cs typeface="Arial" pitchFamily="34" charset="0"/>
              </a:rPr>
              <a:t>All</a:t>
            </a:r>
          </a:p>
          <a:p>
            <a:pPr algn="ctr"/>
            <a:r>
              <a:rPr lang="en-US" sz="3200" b="1" dirty="0" smtClean="0">
                <a:solidFill>
                  <a:schemeClr val="accent3">
                    <a:lumMod val="40000"/>
                    <a:lumOff val="60000"/>
                  </a:schemeClr>
                </a:solidFill>
                <a:latin typeface="Arial" pitchFamily="34" charset="0"/>
                <a:cs typeface="Arial" pitchFamily="34" charset="0"/>
              </a:rPr>
              <a:t>Together</a:t>
            </a:r>
            <a:endParaRPr lang="en-US" sz="3200" b="1" dirty="0">
              <a:solidFill>
                <a:schemeClr val="accent3">
                  <a:lumMod val="40000"/>
                  <a:lumOff val="6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tx2"/>
            </a:solidFill>
          </a:ln>
        </p:spPr>
        <p:txBody>
          <a:bodyPr/>
          <a:lstStyle/>
          <a:p>
            <a:r>
              <a:rPr lang="en-US" b="1" dirty="0" smtClean="0">
                <a:solidFill>
                  <a:schemeClr val="accent4">
                    <a:lumMod val="75000"/>
                  </a:schemeClr>
                </a:solidFill>
                <a:latin typeface="Arial" pitchFamily="34" charset="0"/>
                <a:cs typeface="Arial" pitchFamily="34" charset="0"/>
              </a:rPr>
              <a:t>Diligence</a:t>
            </a:r>
            <a:endParaRPr lang="en-US"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solidFill>
            <a:srgbClr val="DCE6F2">
              <a:alpha val="80000"/>
            </a:srgbClr>
          </a:solidFill>
          <a:ln>
            <a:solidFill>
              <a:schemeClr val="tx2"/>
            </a:solidFill>
          </a:ln>
        </p:spPr>
        <p:txBody>
          <a:bodyPr/>
          <a:lstStyle/>
          <a:p>
            <a:r>
              <a:rPr lang="en-US" dirty="0" smtClean="0">
                <a:solidFill>
                  <a:schemeClr val="accent4">
                    <a:lumMod val="75000"/>
                  </a:schemeClr>
                </a:solidFill>
                <a:latin typeface="Arial" pitchFamily="34" charset="0"/>
                <a:cs typeface="Arial" pitchFamily="34" charset="0"/>
              </a:rPr>
              <a:t>Implies the idea of </a:t>
            </a:r>
            <a:r>
              <a:rPr lang="en-US" b="1" dirty="0" smtClean="0">
                <a:solidFill>
                  <a:schemeClr val="accent4">
                    <a:lumMod val="75000"/>
                  </a:schemeClr>
                </a:solidFill>
                <a:latin typeface="Arial" pitchFamily="34" charset="0"/>
                <a:cs typeface="Arial" pitchFamily="34" charset="0"/>
              </a:rPr>
              <a:t>immediate action</a:t>
            </a:r>
          </a:p>
          <a:p>
            <a:pPr lvl="1"/>
            <a:r>
              <a:rPr lang="en-US" dirty="0" smtClean="0">
                <a:solidFill>
                  <a:schemeClr val="tx2"/>
                </a:solidFill>
                <a:latin typeface="Arial" pitchFamily="34" charset="0"/>
                <a:cs typeface="Arial" pitchFamily="34" charset="0"/>
              </a:rPr>
              <a:t>“</a:t>
            </a:r>
            <a:r>
              <a:rPr lang="en-US" i="1" dirty="0" smtClean="0">
                <a:solidFill>
                  <a:schemeClr val="tx2"/>
                </a:solidFill>
                <a:latin typeface="Arial" pitchFamily="34" charset="0"/>
                <a:cs typeface="Arial" pitchFamily="34" charset="0"/>
              </a:rPr>
              <a:t>to speed, urge, hasten, press…earnestness, diligence, zeal</a:t>
            </a:r>
            <a:r>
              <a:rPr lang="en-US" dirty="0" smtClean="0">
                <a:solidFill>
                  <a:schemeClr val="tx2"/>
                </a:solidFill>
                <a:latin typeface="Arial" pitchFamily="34" charset="0"/>
                <a:cs typeface="Arial" pitchFamily="34" charset="0"/>
              </a:rPr>
              <a:t>.” (Word Study Dict. NT)</a:t>
            </a:r>
          </a:p>
          <a:p>
            <a:pPr lvl="1"/>
            <a:r>
              <a:rPr lang="en-US" dirty="0" smtClean="0">
                <a:solidFill>
                  <a:schemeClr val="tx2"/>
                </a:solidFill>
                <a:latin typeface="Arial" pitchFamily="34" charset="0"/>
                <a:cs typeface="Arial" pitchFamily="34" charset="0"/>
              </a:rPr>
              <a:t>Putting forth </a:t>
            </a:r>
            <a:r>
              <a:rPr lang="en-US" b="1" dirty="0" smtClean="0">
                <a:solidFill>
                  <a:schemeClr val="tx2"/>
                </a:solidFill>
                <a:latin typeface="Arial" pitchFamily="34" charset="0"/>
                <a:cs typeface="Arial" pitchFamily="34" charset="0"/>
              </a:rPr>
              <a:t>genuine effort </a:t>
            </a:r>
            <a:r>
              <a:rPr lang="en-US" dirty="0" smtClean="0">
                <a:solidFill>
                  <a:schemeClr val="tx2"/>
                </a:solidFill>
                <a:latin typeface="Arial" pitchFamily="34" charset="0"/>
                <a:cs typeface="Arial" pitchFamily="34" charset="0"/>
              </a:rPr>
              <a:t>to accomplish what is needed.</a:t>
            </a:r>
          </a:p>
          <a:p>
            <a:pPr lvl="1"/>
            <a:r>
              <a:rPr lang="en-US" dirty="0" smtClean="0">
                <a:solidFill>
                  <a:schemeClr val="tx2"/>
                </a:solidFill>
                <a:latin typeface="Arial" pitchFamily="34" charset="0"/>
                <a:cs typeface="Arial" pitchFamily="34" charset="0"/>
              </a:rPr>
              <a:t>Peter </a:t>
            </a:r>
            <a:r>
              <a:rPr lang="en-US" dirty="0" smtClean="0">
                <a:solidFill>
                  <a:schemeClr val="tx2"/>
                </a:solidFill>
                <a:latin typeface="Arial" pitchFamily="34" charset="0"/>
                <a:cs typeface="Arial" pitchFamily="34" charset="0"/>
              </a:rPr>
              <a:t>used the </a:t>
            </a:r>
            <a:r>
              <a:rPr lang="en-US" dirty="0" smtClean="0">
                <a:solidFill>
                  <a:schemeClr val="tx2"/>
                </a:solidFill>
                <a:latin typeface="Arial" pitchFamily="34" charset="0"/>
                <a:cs typeface="Arial" pitchFamily="34" charset="0"/>
              </a:rPr>
              <a:t>word </a:t>
            </a:r>
            <a:r>
              <a:rPr lang="en-US" i="1" dirty="0" smtClean="0">
                <a:solidFill>
                  <a:schemeClr val="tx2"/>
                </a:solidFill>
                <a:latin typeface="Arial" pitchFamily="34" charset="0"/>
                <a:cs typeface="Arial" pitchFamily="34" charset="0"/>
              </a:rPr>
              <a:t>“</a:t>
            </a:r>
            <a:r>
              <a:rPr lang="en-US" b="1" i="1" u="sng" dirty="0" smtClean="0">
                <a:solidFill>
                  <a:schemeClr val="tx2"/>
                </a:solidFill>
                <a:latin typeface="Arial" pitchFamily="34" charset="0"/>
                <a:cs typeface="Arial" pitchFamily="34" charset="0"/>
              </a:rPr>
              <a:t>ADD</a:t>
            </a:r>
            <a:r>
              <a:rPr lang="en-US" b="1" i="1" dirty="0" smtClean="0">
                <a:solidFill>
                  <a:schemeClr val="tx2"/>
                </a:solidFill>
                <a:latin typeface="Arial" pitchFamily="34" charset="0"/>
                <a:cs typeface="Arial" pitchFamily="34" charset="0"/>
              </a:rPr>
              <a:t>.</a:t>
            </a:r>
            <a:r>
              <a:rPr lang="en-US" i="1" dirty="0" smtClean="0">
                <a:solidFill>
                  <a:schemeClr val="tx2"/>
                </a:solidFill>
                <a:latin typeface="Arial" pitchFamily="34" charset="0"/>
                <a:cs typeface="Arial" pitchFamily="34" charset="0"/>
              </a:rPr>
              <a:t>”</a:t>
            </a:r>
            <a:endParaRPr lang="en-US" dirty="0" smtClean="0">
              <a:solidFill>
                <a:schemeClr val="tx2"/>
              </a:solidFill>
              <a:latin typeface="Arial" pitchFamily="34" charset="0"/>
              <a:cs typeface="Arial" pitchFamily="34" charset="0"/>
            </a:endParaRPr>
          </a:p>
          <a:p>
            <a:pPr lvl="1"/>
            <a:r>
              <a:rPr lang="en-US" b="1" dirty="0" smtClean="0">
                <a:solidFill>
                  <a:schemeClr val="tx2"/>
                </a:solidFill>
                <a:latin typeface="Arial" pitchFamily="34" charset="0"/>
                <a:cs typeface="Arial" pitchFamily="34" charset="0"/>
              </a:rPr>
              <a:t>Building</a:t>
            </a:r>
            <a:r>
              <a:rPr lang="en-US" dirty="0" smtClean="0">
                <a:solidFill>
                  <a:schemeClr val="tx2"/>
                </a:solidFill>
                <a:latin typeface="Arial" pitchFamily="34" charset="0"/>
                <a:cs typeface="Arial" pitchFamily="34" charset="0"/>
              </a:rPr>
              <a:t> on what already exists</a:t>
            </a:r>
          </a:p>
          <a:p>
            <a:pPr lvl="1"/>
            <a:r>
              <a:rPr lang="en-US" dirty="0" smtClean="0">
                <a:solidFill>
                  <a:schemeClr val="tx2"/>
                </a:solidFill>
                <a:latin typeface="Arial" pitchFamily="34" charset="0"/>
                <a:cs typeface="Arial" pitchFamily="34" charset="0"/>
              </a:rPr>
              <a:t>The building </a:t>
            </a:r>
            <a:r>
              <a:rPr lang="en-US" dirty="0" smtClean="0">
                <a:solidFill>
                  <a:schemeClr val="tx2"/>
                </a:solidFill>
                <a:latin typeface="Arial" pitchFamily="34" charset="0"/>
                <a:cs typeface="Arial" pitchFamily="34" charset="0"/>
              </a:rPr>
              <a:t>process is a form of </a:t>
            </a:r>
            <a:r>
              <a:rPr lang="en-US" dirty="0" smtClean="0">
                <a:solidFill>
                  <a:schemeClr val="tx2"/>
                </a:solidFill>
                <a:latin typeface="Arial" pitchFamily="34" charset="0"/>
                <a:cs typeface="Arial" pitchFamily="34" charset="0"/>
              </a:rPr>
              <a:t>self-renewal.</a:t>
            </a:r>
            <a:endParaRPr lang="en-US" dirty="0" smtClean="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par>
                                <p:cTn id="24" presetID="23" presetClass="entr" presetSubtype="16"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childTnLst>
                                </p:cTn>
                              </p:par>
                              <p:par>
                                <p:cTn id="28" presetID="23" presetClass="entr" presetSubtype="16"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p:cTn id="30"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tx2"/>
            </a:solidFill>
          </a:ln>
        </p:spPr>
        <p:txBody>
          <a:bodyPr>
            <a:normAutofit/>
          </a:bodyPr>
          <a:lstStyle/>
          <a:p>
            <a:r>
              <a:rPr lang="en-US" sz="4000" b="1" cap="small" dirty="0" smtClean="0">
                <a:solidFill>
                  <a:schemeClr val="accent4">
                    <a:lumMod val="75000"/>
                  </a:schemeClr>
                </a:solidFill>
                <a:latin typeface="Arial" pitchFamily="34" charset="0"/>
                <a:cs typeface="Arial" pitchFamily="34" charset="0"/>
              </a:rPr>
              <a:t>Add To…</a:t>
            </a:r>
            <a:endParaRPr lang="en-US" sz="4000" b="1" cap="small"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722437"/>
            <a:ext cx="8229600" cy="4525963"/>
          </a:xfrm>
          <a:solidFill>
            <a:srgbClr val="DCE6F2">
              <a:alpha val="80000"/>
            </a:srgbClr>
          </a:solidFill>
          <a:ln>
            <a:solidFill>
              <a:schemeClr val="tx2"/>
            </a:solidFill>
          </a:ln>
        </p:spPr>
        <p:txBody>
          <a:bodyPr>
            <a:normAutofit/>
          </a:bodyPr>
          <a:lstStyle/>
          <a:p>
            <a:r>
              <a:rPr lang="en-US" dirty="0" smtClean="0">
                <a:solidFill>
                  <a:schemeClr val="accent4">
                    <a:lumMod val="75000"/>
                  </a:schemeClr>
                </a:solidFill>
                <a:latin typeface="Arial" pitchFamily="34" charset="0"/>
                <a:cs typeface="Arial" pitchFamily="34" charset="0"/>
              </a:rPr>
              <a:t>The </a:t>
            </a:r>
            <a:r>
              <a:rPr lang="en-US" b="1" dirty="0" smtClean="0">
                <a:solidFill>
                  <a:schemeClr val="accent4">
                    <a:lumMod val="75000"/>
                  </a:schemeClr>
                </a:solidFill>
                <a:latin typeface="Arial" pitchFamily="34" charset="0"/>
                <a:cs typeface="Arial" pitchFamily="34" charset="0"/>
              </a:rPr>
              <a:t>characteristics</a:t>
            </a:r>
            <a:r>
              <a:rPr lang="en-US" dirty="0" smtClean="0">
                <a:solidFill>
                  <a:schemeClr val="accent4">
                    <a:lumMod val="75000"/>
                  </a:schemeClr>
                </a:solidFill>
                <a:latin typeface="Arial" pitchFamily="34" charset="0"/>
                <a:cs typeface="Arial" pitchFamily="34" charset="0"/>
              </a:rPr>
              <a:t> Peter is about to describe actually complement one another.</a:t>
            </a:r>
          </a:p>
          <a:p>
            <a:pPr lvl="1"/>
            <a:r>
              <a:rPr lang="en-US" dirty="0" smtClean="0">
                <a:solidFill>
                  <a:schemeClr val="tx2"/>
                </a:solidFill>
                <a:latin typeface="Arial" pitchFamily="34" charset="0"/>
                <a:cs typeface="Arial" pitchFamily="34" charset="0"/>
              </a:rPr>
              <a:t>Described </a:t>
            </a:r>
            <a:r>
              <a:rPr lang="en-US" dirty="0" smtClean="0">
                <a:solidFill>
                  <a:schemeClr val="tx2"/>
                </a:solidFill>
                <a:latin typeface="Arial" pitchFamily="34" charset="0"/>
                <a:cs typeface="Arial" pitchFamily="34" charset="0"/>
              </a:rPr>
              <a:t>in a </a:t>
            </a:r>
            <a:r>
              <a:rPr lang="en-US" b="1" dirty="0" smtClean="0">
                <a:solidFill>
                  <a:schemeClr val="tx2"/>
                </a:solidFill>
                <a:latin typeface="Arial" pitchFamily="34" charset="0"/>
                <a:cs typeface="Arial" pitchFamily="34" charset="0"/>
              </a:rPr>
              <a:t>stair-step </a:t>
            </a:r>
            <a:r>
              <a:rPr lang="en-US" b="1" dirty="0" smtClean="0">
                <a:solidFill>
                  <a:schemeClr val="tx2"/>
                </a:solidFill>
                <a:latin typeface="Arial" pitchFamily="34" charset="0"/>
                <a:cs typeface="Arial" pitchFamily="34" charset="0"/>
              </a:rPr>
              <a:t>fashion.</a:t>
            </a:r>
            <a:endParaRPr lang="en-US" b="1" dirty="0" smtClean="0">
              <a:solidFill>
                <a:schemeClr val="tx2"/>
              </a:solidFill>
              <a:latin typeface="Arial" pitchFamily="34" charset="0"/>
              <a:cs typeface="Arial" pitchFamily="34" charset="0"/>
            </a:endParaRPr>
          </a:p>
          <a:p>
            <a:pPr lvl="1"/>
            <a:r>
              <a:rPr lang="en-US" dirty="0" smtClean="0">
                <a:solidFill>
                  <a:schemeClr val="tx2"/>
                </a:solidFill>
                <a:latin typeface="Arial" pitchFamily="34" charset="0"/>
                <a:cs typeface="Arial" pitchFamily="34" charset="0"/>
              </a:rPr>
              <a:t>Will </a:t>
            </a:r>
            <a:r>
              <a:rPr lang="en-US" b="1" dirty="0" smtClean="0">
                <a:solidFill>
                  <a:schemeClr val="tx2"/>
                </a:solidFill>
                <a:latin typeface="Arial" pitchFamily="34" charset="0"/>
                <a:cs typeface="Arial" pitchFamily="34" charset="0"/>
              </a:rPr>
              <a:t>promote</a:t>
            </a:r>
            <a:r>
              <a:rPr lang="en-US" dirty="0" smtClean="0">
                <a:solidFill>
                  <a:schemeClr val="tx2"/>
                </a:solidFill>
                <a:latin typeface="Arial" pitchFamily="34" charset="0"/>
                <a:cs typeface="Arial" pitchFamily="34" charset="0"/>
              </a:rPr>
              <a:t> growth and renewal </a:t>
            </a:r>
            <a:r>
              <a:rPr lang="en-US" dirty="0" smtClean="0">
                <a:solidFill>
                  <a:schemeClr val="tx2"/>
                </a:solidFill>
                <a:latin typeface="Arial" pitchFamily="34" charset="0"/>
                <a:cs typeface="Arial" pitchFamily="34" charset="0"/>
              </a:rPr>
              <a:t>in the </a:t>
            </a:r>
            <a:r>
              <a:rPr lang="en-US" dirty="0" smtClean="0">
                <a:solidFill>
                  <a:schemeClr val="tx2"/>
                </a:solidFill>
                <a:latin typeface="Arial" pitchFamily="34" charset="0"/>
                <a:cs typeface="Arial" pitchFamily="34" charset="0"/>
              </a:rPr>
              <a:t>others.</a:t>
            </a:r>
            <a:endParaRPr lang="en-US" dirty="0" smtClean="0">
              <a:solidFill>
                <a:schemeClr val="tx2"/>
              </a:solidFill>
              <a:latin typeface="Arial" pitchFamily="34" charset="0"/>
              <a:cs typeface="Arial" pitchFamily="34" charset="0"/>
            </a:endParaRPr>
          </a:p>
          <a:p>
            <a:pPr lvl="1"/>
            <a:r>
              <a:rPr lang="en-US" dirty="0" smtClean="0">
                <a:solidFill>
                  <a:schemeClr val="tx2"/>
                </a:solidFill>
                <a:latin typeface="Arial" pitchFamily="34" charset="0"/>
                <a:cs typeface="Arial" pitchFamily="34" charset="0"/>
              </a:rPr>
              <a:t>Add </a:t>
            </a:r>
            <a:r>
              <a:rPr lang="en-US" dirty="0" smtClean="0">
                <a:solidFill>
                  <a:schemeClr val="tx2"/>
                </a:solidFill>
                <a:latin typeface="Arial" pitchFamily="34" charset="0"/>
                <a:cs typeface="Arial" pitchFamily="34" charset="0"/>
              </a:rPr>
              <a:t>one piece at a time until you have the </a:t>
            </a:r>
            <a:r>
              <a:rPr lang="en-US" b="1" dirty="0" smtClean="0">
                <a:solidFill>
                  <a:schemeClr val="tx2"/>
                </a:solidFill>
                <a:latin typeface="Arial" pitchFamily="34" charset="0"/>
                <a:cs typeface="Arial" pitchFamily="34" charset="0"/>
              </a:rPr>
              <a:t>completely developed</a:t>
            </a:r>
            <a:r>
              <a:rPr lang="en-US" dirty="0" smtClean="0">
                <a:solidFill>
                  <a:schemeClr val="tx2"/>
                </a:solidFill>
                <a:latin typeface="Arial" pitchFamily="34" charset="0"/>
                <a:cs typeface="Arial" pitchFamily="34" charset="0"/>
              </a:rPr>
              <a:t> </a:t>
            </a:r>
            <a:r>
              <a:rPr lang="en-US" dirty="0" smtClean="0">
                <a:solidFill>
                  <a:schemeClr val="tx2"/>
                </a:solidFill>
                <a:latin typeface="Arial" pitchFamily="34" charset="0"/>
                <a:cs typeface="Arial" pitchFamily="34" charset="0"/>
              </a:rPr>
              <a:t>Christian.</a:t>
            </a:r>
          </a:p>
        </p:txBody>
      </p:sp>
      <p:pic>
        <p:nvPicPr>
          <p:cNvPr id="3074" name="Picture 2"/>
          <p:cNvPicPr>
            <a:picLocks noChangeAspect="1" noChangeArrowheads="1"/>
          </p:cNvPicPr>
          <p:nvPr/>
        </p:nvPicPr>
        <p:blipFill>
          <a:blip r:embed="rId3" cstate="print"/>
          <a:srcRect/>
          <a:stretch>
            <a:fillRect/>
          </a:stretch>
        </p:blipFill>
        <p:spPr bwMode="auto">
          <a:xfrm>
            <a:off x="6902450" y="2362200"/>
            <a:ext cx="1784350" cy="153165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tx2"/>
            </a:solidFill>
          </a:ln>
        </p:spPr>
        <p:txBody>
          <a:bodyPr/>
          <a:lstStyle/>
          <a:p>
            <a:r>
              <a:rPr lang="en-US" sz="4000" b="1" dirty="0" smtClean="0">
                <a:solidFill>
                  <a:schemeClr val="accent4">
                    <a:lumMod val="75000"/>
                  </a:schemeClr>
                </a:solidFill>
                <a:latin typeface="Arial" pitchFamily="34" charset="0"/>
                <a:cs typeface="Arial" pitchFamily="34" charset="0"/>
              </a:rPr>
              <a:t>What Are We </a:t>
            </a:r>
            <a:r>
              <a:rPr lang="en-US" sz="4000" b="1" dirty="0" smtClean="0">
                <a:solidFill>
                  <a:schemeClr val="accent4">
                    <a:lumMod val="75000"/>
                  </a:schemeClr>
                </a:solidFill>
                <a:latin typeface="Arial" pitchFamily="34" charset="0"/>
                <a:cs typeface="Arial" pitchFamily="34" charset="0"/>
              </a:rPr>
              <a:t>to Build</a:t>
            </a:r>
            <a:r>
              <a:rPr lang="en-US" sz="4000" b="1" dirty="0" smtClean="0">
                <a:solidFill>
                  <a:schemeClr val="accent4">
                    <a:lumMod val="75000"/>
                  </a:schemeClr>
                </a:solidFill>
                <a:latin typeface="Arial" pitchFamily="34" charset="0"/>
                <a:cs typeface="Arial" pitchFamily="34" charset="0"/>
              </a:rPr>
              <a:t>?</a:t>
            </a:r>
            <a:endParaRPr lang="en-US" sz="4000"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798637"/>
            <a:ext cx="8229600" cy="4525963"/>
          </a:xfrm>
          <a:solidFill>
            <a:srgbClr val="DCE6F2">
              <a:alpha val="80000"/>
            </a:srgbClr>
          </a:solidFill>
          <a:ln>
            <a:solidFill>
              <a:schemeClr val="tx2"/>
            </a:solidFill>
          </a:ln>
        </p:spPr>
        <p:txBody>
          <a:bodyPr>
            <a:normAutofit/>
          </a:bodyPr>
          <a:lstStyle/>
          <a:p>
            <a:r>
              <a:rPr lang="en-US" dirty="0" smtClean="0">
                <a:solidFill>
                  <a:schemeClr val="accent4">
                    <a:lumMod val="75000"/>
                  </a:schemeClr>
                </a:solidFill>
                <a:latin typeface="Arial" pitchFamily="34" charset="0"/>
                <a:cs typeface="Arial" pitchFamily="34" charset="0"/>
              </a:rPr>
              <a:t>We begin with </a:t>
            </a:r>
            <a:r>
              <a:rPr lang="en-US" b="1" u="sng" dirty="0" smtClean="0">
                <a:solidFill>
                  <a:schemeClr val="accent4">
                    <a:lumMod val="75000"/>
                  </a:schemeClr>
                </a:solidFill>
                <a:latin typeface="Arial" pitchFamily="34" charset="0"/>
                <a:cs typeface="Arial" pitchFamily="34" charset="0"/>
              </a:rPr>
              <a:t>FAITH</a:t>
            </a:r>
            <a:r>
              <a:rPr lang="en-US" dirty="0" smtClean="0">
                <a:solidFill>
                  <a:schemeClr val="accent4">
                    <a:lumMod val="75000"/>
                  </a:schemeClr>
                </a:solidFill>
                <a:latin typeface="Arial" pitchFamily="34" charset="0"/>
                <a:cs typeface="Arial" pitchFamily="34" charset="0"/>
              </a:rPr>
              <a:t>.</a:t>
            </a:r>
          </a:p>
          <a:p>
            <a:pPr lvl="1"/>
            <a:r>
              <a:rPr lang="en-US" dirty="0" smtClean="0">
                <a:solidFill>
                  <a:schemeClr val="tx2"/>
                </a:solidFill>
                <a:latin typeface="Arial" pitchFamily="34" charset="0"/>
                <a:cs typeface="Arial" pitchFamily="34" charset="0"/>
              </a:rPr>
              <a:t>The v</a:t>
            </a:r>
            <a:r>
              <a:rPr lang="en-US" dirty="0" smtClean="0">
                <a:solidFill>
                  <a:schemeClr val="tx2"/>
                </a:solidFill>
                <a:latin typeface="Arial" pitchFamily="34" charset="0"/>
                <a:cs typeface="Arial" pitchFamily="34" charset="0"/>
              </a:rPr>
              <a:t>ery </a:t>
            </a:r>
            <a:r>
              <a:rPr lang="en-US" b="1" dirty="0" smtClean="0">
                <a:solidFill>
                  <a:schemeClr val="tx2"/>
                </a:solidFill>
                <a:latin typeface="Arial" pitchFamily="34" charset="0"/>
                <a:cs typeface="Arial" pitchFamily="34" charset="0"/>
              </a:rPr>
              <a:t>foundation</a:t>
            </a:r>
            <a:r>
              <a:rPr lang="en-US" dirty="0" smtClean="0">
                <a:solidFill>
                  <a:schemeClr val="tx2"/>
                </a:solidFill>
                <a:latin typeface="Arial" pitchFamily="34" charset="0"/>
                <a:cs typeface="Arial" pitchFamily="34" charset="0"/>
              </a:rPr>
              <a:t> of all we do.</a:t>
            </a:r>
          </a:p>
          <a:p>
            <a:pPr lvl="1"/>
            <a:r>
              <a:rPr lang="en-US" dirty="0" smtClean="0">
                <a:solidFill>
                  <a:schemeClr val="tx2"/>
                </a:solidFill>
                <a:latin typeface="Arial" pitchFamily="34" charset="0"/>
                <a:cs typeface="Arial" pitchFamily="34" charset="0"/>
              </a:rPr>
              <a:t>Firm persuasion and </a:t>
            </a:r>
            <a:r>
              <a:rPr lang="en-US" b="1" u="sng" dirty="0" smtClean="0">
                <a:solidFill>
                  <a:schemeClr val="tx2"/>
                </a:solidFill>
                <a:latin typeface="Arial" pitchFamily="34" charset="0"/>
                <a:cs typeface="Arial" pitchFamily="34" charset="0"/>
              </a:rPr>
              <a:t>trust</a:t>
            </a:r>
            <a:r>
              <a:rPr lang="en-US" dirty="0" smtClean="0">
                <a:solidFill>
                  <a:schemeClr val="tx2"/>
                </a:solidFill>
                <a:latin typeface="Arial" pitchFamily="34" charset="0"/>
                <a:cs typeface="Arial" pitchFamily="34" charset="0"/>
              </a:rPr>
              <a:t> in God</a:t>
            </a:r>
          </a:p>
          <a:p>
            <a:pPr lvl="1"/>
            <a:r>
              <a:rPr lang="en-US" dirty="0" smtClean="0">
                <a:solidFill>
                  <a:schemeClr val="tx2"/>
                </a:solidFill>
                <a:latin typeface="Arial" pitchFamily="34" charset="0"/>
                <a:cs typeface="Arial" pitchFamily="34" charset="0"/>
              </a:rPr>
              <a:t>Cannot please </a:t>
            </a:r>
            <a:r>
              <a:rPr lang="en-US" dirty="0" smtClean="0">
                <a:solidFill>
                  <a:schemeClr val="tx2"/>
                </a:solidFill>
                <a:latin typeface="Arial" pitchFamily="34" charset="0"/>
                <a:cs typeface="Arial" pitchFamily="34" charset="0"/>
              </a:rPr>
              <a:t>God without it.</a:t>
            </a:r>
          </a:p>
          <a:p>
            <a:pPr lvl="1"/>
            <a:r>
              <a:rPr lang="en-US" i="1" dirty="0" smtClean="0">
                <a:solidFill>
                  <a:schemeClr val="tx2"/>
                </a:solidFill>
                <a:latin typeface="Arial" pitchFamily="34" charset="0"/>
                <a:cs typeface="Arial" pitchFamily="34" charset="0"/>
              </a:rPr>
              <a:t>“But without faith it is </a:t>
            </a:r>
            <a:r>
              <a:rPr lang="en-US" b="1" u="sng" dirty="0" smtClean="0">
                <a:solidFill>
                  <a:schemeClr val="tx2"/>
                </a:solidFill>
                <a:latin typeface="Arial" pitchFamily="34" charset="0"/>
                <a:cs typeface="Arial" pitchFamily="34" charset="0"/>
              </a:rPr>
              <a:t>impossible to please Him</a:t>
            </a:r>
            <a:r>
              <a:rPr lang="en-US" i="1" dirty="0" smtClean="0">
                <a:solidFill>
                  <a:schemeClr val="tx2"/>
                </a:solidFill>
                <a:latin typeface="Arial" pitchFamily="34" charset="0"/>
                <a:cs typeface="Arial" pitchFamily="34" charset="0"/>
              </a:rPr>
              <a:t>, for he who comes to God must believe that He is, and that He is a </a:t>
            </a:r>
            <a:r>
              <a:rPr lang="en-US" i="1" dirty="0" err="1" smtClean="0">
                <a:solidFill>
                  <a:schemeClr val="tx2"/>
                </a:solidFill>
                <a:latin typeface="Arial" pitchFamily="34" charset="0"/>
                <a:cs typeface="Arial" pitchFamily="34" charset="0"/>
              </a:rPr>
              <a:t>rewarder</a:t>
            </a:r>
            <a:r>
              <a:rPr lang="en-US" i="1" dirty="0" smtClean="0">
                <a:solidFill>
                  <a:schemeClr val="tx2"/>
                </a:solidFill>
                <a:latin typeface="Arial" pitchFamily="34" charset="0"/>
                <a:cs typeface="Arial" pitchFamily="34" charset="0"/>
              </a:rPr>
              <a:t> of those who diligently seek Him</a:t>
            </a:r>
            <a:r>
              <a:rPr lang="en-US" i="1" dirty="0" smtClean="0">
                <a:solidFill>
                  <a:schemeClr val="tx2"/>
                </a:solidFill>
                <a:latin typeface="Arial" pitchFamily="34" charset="0"/>
                <a:cs typeface="Arial" pitchFamily="34" charset="0"/>
              </a:rPr>
              <a:t>.” {</a:t>
            </a:r>
            <a:r>
              <a:rPr lang="en-US" i="1" dirty="0" smtClean="0">
                <a:solidFill>
                  <a:schemeClr val="tx2"/>
                </a:solidFill>
                <a:latin typeface="Arial" pitchFamily="34" charset="0"/>
                <a:cs typeface="Arial" pitchFamily="34" charset="0"/>
              </a:rPr>
              <a:t>Hebrews 11:6}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tx2"/>
            </a:solidFill>
          </a:ln>
        </p:spPr>
        <p:txBody>
          <a:bodyPr/>
          <a:lstStyle/>
          <a:p>
            <a:r>
              <a:rPr lang="en-US" sz="4000" b="1" dirty="0" smtClean="0">
                <a:solidFill>
                  <a:schemeClr val="accent4">
                    <a:lumMod val="75000"/>
                  </a:schemeClr>
                </a:solidFill>
                <a:latin typeface="Arial" pitchFamily="34" charset="0"/>
                <a:cs typeface="Arial" pitchFamily="34" charset="0"/>
              </a:rPr>
              <a:t>Adding </a:t>
            </a:r>
            <a:r>
              <a:rPr lang="en-US" sz="4000" b="1" dirty="0" smtClean="0">
                <a:solidFill>
                  <a:schemeClr val="accent4">
                    <a:lumMod val="75000"/>
                  </a:schemeClr>
                </a:solidFill>
                <a:latin typeface="Arial" pitchFamily="34" charset="0"/>
                <a:cs typeface="Arial" pitchFamily="34" charset="0"/>
              </a:rPr>
              <a:t>to Our </a:t>
            </a:r>
            <a:r>
              <a:rPr lang="en-US" sz="4000" b="1" dirty="0" smtClean="0">
                <a:solidFill>
                  <a:schemeClr val="accent4">
                    <a:lumMod val="75000"/>
                  </a:schemeClr>
                </a:solidFill>
                <a:latin typeface="Arial" pitchFamily="34" charset="0"/>
                <a:cs typeface="Arial" pitchFamily="34" charset="0"/>
              </a:rPr>
              <a:t>Faith…</a:t>
            </a:r>
            <a:endParaRPr lang="en-US" sz="4000"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sz="half" idx="1"/>
          </p:nvPr>
        </p:nvSpPr>
        <p:spPr>
          <a:xfrm>
            <a:off x="457200" y="1874837"/>
            <a:ext cx="4038600" cy="4525963"/>
          </a:xfrm>
          <a:solidFill>
            <a:srgbClr val="DCE6F2">
              <a:alpha val="80000"/>
            </a:srgbClr>
          </a:solidFill>
          <a:ln w="38100">
            <a:solidFill>
              <a:schemeClr val="tx2"/>
            </a:solidFill>
          </a:ln>
        </p:spPr>
        <p:txBody>
          <a:bodyPr/>
          <a:lstStyle/>
          <a:p>
            <a:r>
              <a:rPr lang="en-US" b="1" dirty="0" smtClean="0">
                <a:solidFill>
                  <a:schemeClr val="accent4">
                    <a:lumMod val="75000"/>
                  </a:schemeClr>
                </a:solidFill>
                <a:latin typeface="Arial" pitchFamily="34" charset="0"/>
                <a:cs typeface="Arial" pitchFamily="34" charset="0"/>
              </a:rPr>
              <a:t>Virtue</a:t>
            </a:r>
            <a:endParaRPr lang="en-US" b="1" dirty="0" smtClean="0">
              <a:solidFill>
                <a:schemeClr val="accent4">
                  <a:lumMod val="75000"/>
                </a:schemeClr>
              </a:solidFill>
              <a:latin typeface="Arial" pitchFamily="34" charset="0"/>
              <a:cs typeface="Arial" pitchFamily="34" charset="0"/>
            </a:endParaRPr>
          </a:p>
          <a:p>
            <a:pPr lvl="1"/>
            <a:r>
              <a:rPr lang="en-US" b="1" dirty="0" smtClean="0">
                <a:solidFill>
                  <a:schemeClr val="tx2"/>
                </a:solidFill>
                <a:latin typeface="Arial" pitchFamily="34" charset="0"/>
                <a:cs typeface="Arial" pitchFamily="34" charset="0"/>
              </a:rPr>
              <a:t>Moral excellence</a:t>
            </a:r>
            <a:r>
              <a:rPr lang="en-US" dirty="0" smtClean="0">
                <a:solidFill>
                  <a:schemeClr val="tx2"/>
                </a:solidFill>
                <a:latin typeface="Arial" pitchFamily="34" charset="0"/>
                <a:cs typeface="Arial" pitchFamily="34" charset="0"/>
              </a:rPr>
              <a:t>.</a:t>
            </a:r>
            <a:endParaRPr lang="en-US" dirty="0" smtClean="0">
              <a:solidFill>
                <a:schemeClr val="tx2"/>
              </a:solidFill>
              <a:latin typeface="Arial" pitchFamily="34" charset="0"/>
              <a:cs typeface="Arial" pitchFamily="34" charset="0"/>
            </a:endParaRPr>
          </a:p>
          <a:p>
            <a:pPr lvl="1">
              <a:spcAft>
                <a:spcPts val="600"/>
              </a:spcAft>
            </a:pPr>
            <a:r>
              <a:rPr lang="en-US" b="1" dirty="0" smtClean="0">
                <a:solidFill>
                  <a:schemeClr val="tx2"/>
                </a:solidFill>
                <a:latin typeface="Arial" pitchFamily="34" charset="0"/>
                <a:cs typeface="Arial" pitchFamily="34" charset="0"/>
              </a:rPr>
              <a:t>Integrity</a:t>
            </a:r>
          </a:p>
          <a:p>
            <a:pPr>
              <a:spcAft>
                <a:spcPts val="600"/>
              </a:spcAft>
            </a:pPr>
            <a:r>
              <a:rPr lang="en-US" dirty="0" smtClean="0">
                <a:solidFill>
                  <a:schemeClr val="accent4">
                    <a:lumMod val="75000"/>
                  </a:schemeClr>
                </a:solidFill>
                <a:latin typeface="Arial" pitchFamily="34" charset="0"/>
                <a:cs typeface="Arial" pitchFamily="34" charset="0"/>
              </a:rPr>
              <a:t>Without virtue, meaningful </a:t>
            </a:r>
            <a:r>
              <a:rPr lang="en-US" dirty="0" smtClean="0">
                <a:solidFill>
                  <a:schemeClr val="accent4">
                    <a:lumMod val="75000"/>
                  </a:schemeClr>
                </a:solidFill>
                <a:latin typeface="Arial" pitchFamily="34" charset="0"/>
                <a:cs typeface="Arial" pitchFamily="34" charset="0"/>
              </a:rPr>
              <a:t>renewal </a:t>
            </a:r>
            <a:r>
              <a:rPr lang="en-US" dirty="0" smtClean="0">
                <a:solidFill>
                  <a:schemeClr val="accent4">
                    <a:lumMod val="75000"/>
                  </a:schemeClr>
                </a:solidFill>
                <a:latin typeface="Arial" pitchFamily="34" charset="0"/>
                <a:cs typeface="Arial" pitchFamily="34" charset="0"/>
              </a:rPr>
              <a:t>is impossible.</a:t>
            </a:r>
            <a:endParaRPr lang="en-US" dirty="0" smtClean="0">
              <a:solidFill>
                <a:schemeClr val="accent4">
                  <a:lumMod val="75000"/>
                </a:schemeClr>
              </a:solidFill>
              <a:latin typeface="Arial" pitchFamily="34" charset="0"/>
              <a:cs typeface="Arial" pitchFamily="34" charset="0"/>
            </a:endParaRPr>
          </a:p>
          <a:p>
            <a:r>
              <a:rPr lang="en-US" dirty="0" smtClean="0">
                <a:solidFill>
                  <a:schemeClr val="accent4">
                    <a:lumMod val="75000"/>
                  </a:schemeClr>
                </a:solidFill>
                <a:latin typeface="Arial" pitchFamily="34" charset="0"/>
                <a:cs typeface="Arial" pitchFamily="34" charset="0"/>
              </a:rPr>
              <a:t>Without </a:t>
            </a:r>
            <a:r>
              <a:rPr lang="en-US" dirty="0" smtClean="0">
                <a:solidFill>
                  <a:schemeClr val="accent4">
                    <a:lumMod val="75000"/>
                  </a:schemeClr>
                </a:solidFill>
                <a:latin typeface="Arial" pitchFamily="34" charset="0"/>
                <a:cs typeface="Arial" pitchFamily="34" charset="0"/>
              </a:rPr>
              <a:t>honesty, our </a:t>
            </a:r>
            <a:r>
              <a:rPr lang="en-US" dirty="0" smtClean="0">
                <a:solidFill>
                  <a:schemeClr val="accent4">
                    <a:lumMod val="75000"/>
                  </a:schemeClr>
                </a:solidFill>
                <a:latin typeface="Arial" pitchFamily="34" charset="0"/>
                <a:cs typeface="Arial" pitchFamily="34" charset="0"/>
              </a:rPr>
              <a:t>foundation is weak!</a:t>
            </a:r>
            <a:endParaRPr lang="en-US" dirty="0">
              <a:solidFill>
                <a:schemeClr val="accent4">
                  <a:lumMod val="75000"/>
                </a:schemeClr>
              </a:solidFill>
              <a:latin typeface="Arial" pitchFamily="34" charset="0"/>
              <a:cs typeface="Arial" pitchFamily="34" charset="0"/>
            </a:endParaRPr>
          </a:p>
        </p:txBody>
      </p:sp>
      <p:sp>
        <p:nvSpPr>
          <p:cNvPr id="4" name="Content Placeholder 3"/>
          <p:cNvSpPr>
            <a:spLocks noGrp="1"/>
          </p:cNvSpPr>
          <p:nvPr>
            <p:ph sz="half" idx="2"/>
          </p:nvPr>
        </p:nvSpPr>
        <p:spPr>
          <a:xfrm>
            <a:off x="4648200" y="1874837"/>
            <a:ext cx="4038600" cy="4525963"/>
          </a:xfrm>
          <a:solidFill>
            <a:srgbClr val="DCE6F2">
              <a:alpha val="80000"/>
            </a:srgbClr>
          </a:solidFill>
          <a:ln w="28575">
            <a:solidFill>
              <a:schemeClr val="tx2"/>
            </a:solidFill>
          </a:ln>
        </p:spPr>
        <p:txBody>
          <a:bodyPr>
            <a:normAutofit/>
          </a:bodyPr>
          <a:lstStyle/>
          <a:p>
            <a:pPr marL="182880" indent="0">
              <a:buNone/>
            </a:pPr>
            <a:r>
              <a:rPr lang="en-US" sz="3200" i="1" dirty="0" smtClean="0">
                <a:solidFill>
                  <a:schemeClr val="tx2"/>
                </a:solidFill>
                <a:latin typeface="Arial" pitchFamily="34" charset="0"/>
                <a:cs typeface="Arial" pitchFamily="34" charset="0"/>
              </a:rPr>
              <a:t>“But also for this very reason, giving all diligence, add to your faith </a:t>
            </a:r>
            <a:r>
              <a:rPr lang="en-US" sz="3200" b="1" u="sng" dirty="0" smtClean="0">
                <a:solidFill>
                  <a:schemeClr val="tx2"/>
                </a:solidFill>
                <a:latin typeface="Arial" pitchFamily="34" charset="0"/>
                <a:cs typeface="Arial" pitchFamily="34" charset="0"/>
              </a:rPr>
              <a:t>virtue</a:t>
            </a:r>
            <a:r>
              <a:rPr lang="en-US" sz="3200" i="1" dirty="0" smtClean="0">
                <a:solidFill>
                  <a:schemeClr val="tx2"/>
                </a:solidFill>
                <a:latin typeface="Arial" pitchFamily="34" charset="0"/>
                <a:cs typeface="Arial" pitchFamily="34" charset="0"/>
              </a:rPr>
              <a:t>…” {2 Peter 1:5}</a:t>
            </a:r>
            <a:endParaRPr lang="en-US" sz="3200" i="1" dirty="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p:cTn id="25"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98637"/>
            <a:ext cx="4038600" cy="4525963"/>
          </a:xfrm>
          <a:solidFill>
            <a:srgbClr val="DCE6F2">
              <a:alpha val="80000"/>
            </a:srgbClr>
          </a:solidFill>
          <a:ln w="38100">
            <a:solidFill>
              <a:schemeClr val="tx2"/>
            </a:solidFill>
          </a:ln>
        </p:spPr>
        <p:txBody>
          <a:bodyPr>
            <a:normAutofit fontScale="92500" lnSpcReduction="10000"/>
          </a:bodyPr>
          <a:lstStyle/>
          <a:p>
            <a:pPr>
              <a:lnSpc>
                <a:spcPct val="110000"/>
              </a:lnSpc>
            </a:pPr>
            <a:r>
              <a:rPr lang="en-US" sz="3200" b="1" dirty="0" smtClean="0">
                <a:solidFill>
                  <a:schemeClr val="accent4">
                    <a:lumMod val="75000"/>
                  </a:schemeClr>
                </a:solidFill>
                <a:latin typeface="Arial" pitchFamily="34" charset="0"/>
                <a:cs typeface="Arial" pitchFamily="34" charset="0"/>
              </a:rPr>
              <a:t>Knowledge</a:t>
            </a:r>
          </a:p>
          <a:p>
            <a:pPr lvl="1">
              <a:lnSpc>
                <a:spcPct val="110000"/>
              </a:lnSpc>
            </a:pPr>
            <a:r>
              <a:rPr lang="en-US" sz="2800" dirty="0" smtClean="0">
                <a:solidFill>
                  <a:schemeClr val="tx2"/>
                </a:solidFill>
                <a:latin typeface="Arial" pitchFamily="34" charset="0"/>
                <a:cs typeface="Arial" pitchFamily="34" charset="0"/>
              </a:rPr>
              <a:t>Proper knowledge of what is expected.</a:t>
            </a:r>
          </a:p>
          <a:p>
            <a:pPr lvl="1">
              <a:lnSpc>
                <a:spcPct val="110000"/>
              </a:lnSpc>
            </a:pPr>
            <a:r>
              <a:rPr lang="en-US" sz="2800" dirty="0" smtClean="0">
                <a:solidFill>
                  <a:schemeClr val="tx2"/>
                </a:solidFill>
                <a:latin typeface="Arial" pitchFamily="34" charset="0"/>
                <a:cs typeface="Arial" pitchFamily="34" charset="0"/>
              </a:rPr>
              <a:t>Where we really are.</a:t>
            </a:r>
          </a:p>
          <a:p>
            <a:pPr lvl="1">
              <a:lnSpc>
                <a:spcPct val="110000"/>
              </a:lnSpc>
            </a:pPr>
            <a:r>
              <a:rPr lang="en-US" sz="2800" dirty="0" smtClean="0">
                <a:solidFill>
                  <a:schemeClr val="tx2"/>
                </a:solidFill>
                <a:latin typeface="Arial" pitchFamily="34" charset="0"/>
                <a:cs typeface="Arial" pitchFamily="34" charset="0"/>
              </a:rPr>
              <a:t>Where we need to be</a:t>
            </a:r>
          </a:p>
          <a:p>
            <a:pPr>
              <a:lnSpc>
                <a:spcPct val="110000"/>
              </a:lnSpc>
            </a:pPr>
            <a:r>
              <a:rPr lang="en-US" sz="3200" dirty="0" smtClean="0">
                <a:solidFill>
                  <a:schemeClr val="accent4">
                    <a:lumMod val="75000"/>
                  </a:schemeClr>
                </a:solidFill>
                <a:latin typeface="Arial" pitchFamily="34" charset="0"/>
                <a:cs typeface="Arial" pitchFamily="34" charset="0"/>
              </a:rPr>
              <a:t>God’s word </a:t>
            </a:r>
            <a:r>
              <a:rPr lang="en-US" sz="3200" b="1" u="sng" dirty="0" smtClean="0">
                <a:solidFill>
                  <a:schemeClr val="accent4">
                    <a:lumMod val="75000"/>
                  </a:schemeClr>
                </a:solidFill>
                <a:latin typeface="Arial" pitchFamily="34" charset="0"/>
                <a:cs typeface="Arial" pitchFamily="34" charset="0"/>
              </a:rPr>
              <a:t>MUST</a:t>
            </a:r>
            <a:r>
              <a:rPr lang="en-US" sz="3200" dirty="0" smtClean="0">
                <a:solidFill>
                  <a:schemeClr val="accent4">
                    <a:lumMod val="75000"/>
                  </a:schemeClr>
                </a:solidFill>
                <a:latin typeface="Arial" pitchFamily="34" charset="0"/>
                <a:cs typeface="Arial" pitchFamily="34" charset="0"/>
              </a:rPr>
              <a:t> be the standard of measurement.</a:t>
            </a:r>
          </a:p>
          <a:p>
            <a:pPr>
              <a:lnSpc>
                <a:spcPct val="110000"/>
              </a:lnSpc>
              <a:buNone/>
            </a:pPr>
            <a:endParaRPr lang="en-US" dirty="0">
              <a:latin typeface="Arial" pitchFamily="34" charset="0"/>
              <a:cs typeface="Arial" pitchFamily="34" charset="0"/>
            </a:endParaRPr>
          </a:p>
        </p:txBody>
      </p:sp>
      <p:sp>
        <p:nvSpPr>
          <p:cNvPr id="4" name="Content Placeholder 3"/>
          <p:cNvSpPr>
            <a:spLocks noGrp="1"/>
          </p:cNvSpPr>
          <p:nvPr>
            <p:ph sz="half" idx="2"/>
          </p:nvPr>
        </p:nvSpPr>
        <p:spPr>
          <a:xfrm>
            <a:off x="4648200" y="1798637"/>
            <a:ext cx="4038600" cy="4525963"/>
          </a:xfrm>
          <a:solidFill>
            <a:srgbClr val="DCE6F2">
              <a:alpha val="80000"/>
            </a:srgbClr>
          </a:solidFill>
          <a:ln w="28575">
            <a:solidFill>
              <a:schemeClr val="tx2"/>
            </a:solidFill>
          </a:ln>
        </p:spPr>
        <p:txBody>
          <a:bodyPr>
            <a:normAutofit fontScale="92500" lnSpcReduction="10000"/>
          </a:bodyPr>
          <a:lstStyle/>
          <a:p>
            <a:pPr marL="91440">
              <a:lnSpc>
                <a:spcPct val="110000"/>
              </a:lnSpc>
              <a:buNone/>
            </a:pPr>
            <a:r>
              <a:rPr lang="en-US" sz="3200" i="1" dirty="0" smtClean="0">
                <a:solidFill>
                  <a:schemeClr val="tx2"/>
                </a:solidFill>
                <a:latin typeface="Arial" pitchFamily="34" charset="0"/>
                <a:cs typeface="Arial" pitchFamily="34" charset="0"/>
              </a:rPr>
              <a:t>“But he who looks into the </a:t>
            </a:r>
            <a:r>
              <a:rPr lang="en-US" sz="3200" b="1" u="sng" dirty="0" smtClean="0">
                <a:solidFill>
                  <a:schemeClr val="tx2"/>
                </a:solidFill>
                <a:latin typeface="Arial" pitchFamily="34" charset="0"/>
                <a:cs typeface="Arial" pitchFamily="34" charset="0"/>
              </a:rPr>
              <a:t>perfect law </a:t>
            </a:r>
            <a:r>
              <a:rPr lang="en-US" sz="3200" i="1" dirty="0" smtClean="0">
                <a:solidFill>
                  <a:schemeClr val="tx2"/>
                </a:solidFill>
                <a:latin typeface="Arial" pitchFamily="34" charset="0"/>
                <a:cs typeface="Arial" pitchFamily="34" charset="0"/>
              </a:rPr>
              <a:t>of liberty and continues in it, and is not a forgetful hearer but a doer of the work, this one will be blessed in what he does. ”</a:t>
            </a:r>
            <a:br>
              <a:rPr lang="en-US" sz="3200" i="1" dirty="0" smtClean="0">
                <a:solidFill>
                  <a:schemeClr val="tx2"/>
                </a:solidFill>
                <a:latin typeface="Arial" pitchFamily="34" charset="0"/>
                <a:cs typeface="Arial" pitchFamily="34" charset="0"/>
              </a:rPr>
            </a:br>
            <a:r>
              <a:rPr lang="en-US" sz="3200" i="1" dirty="0" smtClean="0">
                <a:solidFill>
                  <a:schemeClr val="tx2"/>
                </a:solidFill>
                <a:latin typeface="Arial" pitchFamily="34" charset="0"/>
                <a:cs typeface="Arial" pitchFamily="34" charset="0"/>
              </a:rPr>
              <a:t>{James 1:25}</a:t>
            </a:r>
            <a:endParaRPr lang="en-US" sz="3200" i="1" dirty="0">
              <a:solidFill>
                <a:schemeClr val="tx2"/>
              </a:solidFill>
              <a:latin typeface="Arial" pitchFamily="34" charset="0"/>
              <a:cs typeface="Arial" pitchFamily="34" charset="0"/>
            </a:endParaRPr>
          </a:p>
        </p:txBody>
      </p:sp>
      <p:sp>
        <p:nvSpPr>
          <p:cNvPr id="6" name="Title 1"/>
          <p:cNvSpPr>
            <a:spLocks noGrp="1"/>
          </p:cNvSpPr>
          <p:nvPr>
            <p:ph type="title"/>
          </p:nvPr>
        </p:nvSpPr>
        <p:spPr>
          <a:solidFill>
            <a:srgbClr val="DCE6F2">
              <a:alpha val="80000"/>
            </a:srgbClr>
          </a:solidFill>
          <a:ln>
            <a:solidFill>
              <a:schemeClr val="tx2"/>
            </a:solidFill>
          </a:ln>
        </p:spPr>
        <p:txBody>
          <a:bodyPr/>
          <a:lstStyle/>
          <a:p>
            <a:r>
              <a:rPr lang="en-US" sz="4000" b="1" dirty="0" smtClean="0">
                <a:solidFill>
                  <a:schemeClr val="accent4">
                    <a:lumMod val="75000"/>
                  </a:schemeClr>
                </a:solidFill>
                <a:latin typeface="Arial" pitchFamily="34" charset="0"/>
                <a:cs typeface="Arial" pitchFamily="34" charset="0"/>
              </a:rPr>
              <a:t>Adding </a:t>
            </a:r>
            <a:r>
              <a:rPr lang="en-US" sz="4000" b="1" dirty="0" smtClean="0">
                <a:solidFill>
                  <a:schemeClr val="accent4">
                    <a:lumMod val="75000"/>
                  </a:schemeClr>
                </a:solidFill>
                <a:latin typeface="Arial" pitchFamily="34" charset="0"/>
                <a:cs typeface="Arial" pitchFamily="34" charset="0"/>
              </a:rPr>
              <a:t>to Our </a:t>
            </a:r>
            <a:r>
              <a:rPr lang="en-US" sz="4000" b="1" dirty="0" smtClean="0">
                <a:solidFill>
                  <a:schemeClr val="accent4">
                    <a:lumMod val="75000"/>
                  </a:schemeClr>
                </a:solidFill>
                <a:latin typeface="Arial" pitchFamily="34" charset="0"/>
                <a:cs typeface="Arial" pitchFamily="34" charset="0"/>
              </a:rPr>
              <a:t>Faith…</a:t>
            </a:r>
            <a:endParaRPr lang="en-US" sz="4000"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74837"/>
            <a:ext cx="4038600" cy="4525963"/>
          </a:xfrm>
          <a:solidFill>
            <a:srgbClr val="DCE6F2">
              <a:alpha val="80000"/>
            </a:srgbClr>
          </a:solidFill>
          <a:ln w="38100">
            <a:solidFill>
              <a:schemeClr val="tx2"/>
            </a:solidFill>
          </a:ln>
        </p:spPr>
        <p:txBody>
          <a:bodyPr>
            <a:noAutofit/>
          </a:bodyPr>
          <a:lstStyle/>
          <a:p>
            <a:pPr>
              <a:spcBef>
                <a:spcPts val="600"/>
              </a:spcBef>
            </a:pPr>
            <a:r>
              <a:rPr lang="en-US" sz="2600" b="1" dirty="0" smtClean="0">
                <a:solidFill>
                  <a:schemeClr val="accent4">
                    <a:lumMod val="75000"/>
                  </a:schemeClr>
                </a:solidFill>
                <a:latin typeface="Arial Narrow" pitchFamily="34" charset="0"/>
              </a:rPr>
              <a:t>Self-control</a:t>
            </a:r>
          </a:p>
          <a:p>
            <a:pPr>
              <a:spcBef>
                <a:spcPts val="0"/>
              </a:spcBef>
            </a:pPr>
            <a:r>
              <a:rPr lang="en-US" sz="2600" b="1" dirty="0" smtClean="0">
                <a:solidFill>
                  <a:schemeClr val="accent4">
                    <a:lumMod val="75000"/>
                  </a:schemeClr>
                </a:solidFill>
                <a:latin typeface="Arial Narrow" pitchFamily="34" charset="0"/>
              </a:rPr>
              <a:t>Needed to </a:t>
            </a:r>
            <a:r>
              <a:rPr lang="en-US" sz="2600" b="1" dirty="0" smtClean="0">
                <a:solidFill>
                  <a:schemeClr val="accent4">
                    <a:lumMod val="75000"/>
                  </a:schemeClr>
                </a:solidFill>
                <a:latin typeface="Arial Narrow" pitchFamily="34" charset="0"/>
              </a:rPr>
              <a:t>implement our plan</a:t>
            </a:r>
          </a:p>
          <a:p>
            <a:pPr>
              <a:spcBef>
                <a:spcPts val="600"/>
              </a:spcBef>
            </a:pPr>
            <a:r>
              <a:rPr lang="en-US" sz="2600" b="1" dirty="0" smtClean="0">
                <a:solidFill>
                  <a:schemeClr val="accent4">
                    <a:lumMod val="75000"/>
                  </a:schemeClr>
                </a:solidFill>
                <a:latin typeface="Arial Narrow" pitchFamily="34" charset="0"/>
              </a:rPr>
              <a:t>Knowledge without restraint or discipline is weak.</a:t>
            </a:r>
          </a:p>
          <a:p>
            <a:pPr>
              <a:spcBef>
                <a:spcPts val="600"/>
              </a:spcBef>
            </a:pPr>
            <a:r>
              <a:rPr lang="en-US" sz="2600" b="1" dirty="0" smtClean="0">
                <a:solidFill>
                  <a:schemeClr val="accent4">
                    <a:lumMod val="75000"/>
                  </a:schemeClr>
                </a:solidFill>
                <a:latin typeface="Arial Narrow" pitchFamily="34" charset="0"/>
              </a:rPr>
              <a:t>Self-control is disciplining our bodies to </a:t>
            </a:r>
            <a:r>
              <a:rPr lang="en-US" sz="2600" b="1" u="sng" dirty="0" smtClean="0">
                <a:solidFill>
                  <a:schemeClr val="accent4">
                    <a:lumMod val="75000"/>
                  </a:schemeClr>
                </a:solidFill>
                <a:latin typeface="Arial Narrow" pitchFamily="34" charset="0"/>
              </a:rPr>
              <a:t>NOT</a:t>
            </a:r>
            <a:r>
              <a:rPr lang="en-US" sz="2600" b="1" dirty="0" smtClean="0">
                <a:solidFill>
                  <a:schemeClr val="accent4">
                    <a:lumMod val="75000"/>
                  </a:schemeClr>
                </a:solidFill>
                <a:latin typeface="Arial Narrow" pitchFamily="34" charset="0"/>
              </a:rPr>
              <a:t> do </a:t>
            </a:r>
            <a:r>
              <a:rPr lang="en-US" sz="2600" b="1" dirty="0" smtClean="0">
                <a:solidFill>
                  <a:schemeClr val="accent4">
                    <a:lumMod val="75000"/>
                  </a:schemeClr>
                </a:solidFill>
                <a:latin typeface="Arial Narrow" pitchFamily="34" charset="0"/>
              </a:rPr>
              <a:t>things </a:t>
            </a:r>
            <a:r>
              <a:rPr lang="en-US" sz="2600" b="1" dirty="0" smtClean="0">
                <a:solidFill>
                  <a:schemeClr val="accent4">
                    <a:lumMod val="75000"/>
                  </a:schemeClr>
                </a:solidFill>
                <a:latin typeface="Arial Narrow" pitchFamily="34" charset="0"/>
              </a:rPr>
              <a:t>that can damage our spiritual </a:t>
            </a:r>
            <a:r>
              <a:rPr lang="en-US" sz="2600" b="1" dirty="0" smtClean="0">
                <a:solidFill>
                  <a:schemeClr val="accent4">
                    <a:lumMod val="75000"/>
                  </a:schemeClr>
                </a:solidFill>
                <a:latin typeface="Arial Narrow" pitchFamily="34" charset="0"/>
              </a:rPr>
              <a:t>lives</a:t>
            </a:r>
            <a:r>
              <a:rPr lang="en-US" sz="2600" b="1" dirty="0" smtClean="0">
                <a:latin typeface="Arial Narrow" pitchFamily="34" charset="0"/>
              </a:rPr>
              <a:t>.</a:t>
            </a:r>
            <a:endParaRPr lang="en-US" sz="2600" b="1" dirty="0" smtClean="0">
              <a:latin typeface="Arial Narrow" pitchFamily="34" charset="0"/>
            </a:endParaRPr>
          </a:p>
          <a:p>
            <a:pPr>
              <a:lnSpc>
                <a:spcPct val="120000"/>
              </a:lnSpc>
              <a:spcBef>
                <a:spcPts val="600"/>
              </a:spcBef>
              <a:buNone/>
            </a:pPr>
            <a:endParaRPr lang="en-US" b="1" dirty="0" smtClean="0">
              <a:latin typeface="Arial Narrow" pitchFamily="34" charset="0"/>
            </a:endParaRPr>
          </a:p>
          <a:p>
            <a:pPr>
              <a:lnSpc>
                <a:spcPct val="120000"/>
              </a:lnSpc>
              <a:spcBef>
                <a:spcPts val="600"/>
              </a:spcBef>
              <a:buNone/>
            </a:pPr>
            <a:endParaRPr lang="en-US" b="1" dirty="0">
              <a:latin typeface="Arial Narrow" pitchFamily="34" charset="0"/>
            </a:endParaRPr>
          </a:p>
        </p:txBody>
      </p:sp>
      <p:sp>
        <p:nvSpPr>
          <p:cNvPr id="4" name="Content Placeholder 3"/>
          <p:cNvSpPr>
            <a:spLocks noGrp="1"/>
          </p:cNvSpPr>
          <p:nvPr>
            <p:ph sz="half" idx="2"/>
          </p:nvPr>
        </p:nvSpPr>
        <p:spPr>
          <a:xfrm>
            <a:off x="4648200" y="1874837"/>
            <a:ext cx="4038600" cy="4525963"/>
          </a:xfrm>
          <a:solidFill>
            <a:srgbClr val="DCE6F2">
              <a:alpha val="80000"/>
            </a:srgbClr>
          </a:solidFill>
          <a:ln w="28575">
            <a:solidFill>
              <a:schemeClr val="tx2"/>
            </a:solidFill>
          </a:ln>
        </p:spPr>
        <p:txBody>
          <a:bodyPr>
            <a:noAutofit/>
          </a:bodyPr>
          <a:lstStyle/>
          <a:p>
            <a:pPr marL="91440" indent="0">
              <a:spcBef>
                <a:spcPts val="0"/>
              </a:spcBef>
              <a:buNone/>
            </a:pPr>
            <a:r>
              <a:rPr lang="en-US" b="1" i="1" dirty="0" smtClean="0">
                <a:solidFill>
                  <a:schemeClr val="tx2"/>
                </a:solidFill>
                <a:latin typeface="Arial Narrow" pitchFamily="34" charset="0"/>
              </a:rPr>
              <a:t>“Therefore I run thus: not with uncertainty. Thus I fight: not as one who beats the air. But I </a:t>
            </a:r>
            <a:r>
              <a:rPr lang="en-US" b="1" u="sng" dirty="0" smtClean="0">
                <a:solidFill>
                  <a:schemeClr val="tx2"/>
                </a:solidFill>
                <a:latin typeface="Arial Narrow" pitchFamily="34" charset="0"/>
              </a:rPr>
              <a:t>discipline</a:t>
            </a:r>
            <a:r>
              <a:rPr lang="en-US" b="1" i="1" dirty="0" smtClean="0">
                <a:solidFill>
                  <a:schemeClr val="tx2"/>
                </a:solidFill>
                <a:latin typeface="Arial Narrow" pitchFamily="34" charset="0"/>
              </a:rPr>
              <a:t> my body and bring it into subjection, lest, when I have preached to others, I myself should become disqualified. ”</a:t>
            </a:r>
            <a:br>
              <a:rPr lang="en-US" b="1" i="1" dirty="0" smtClean="0">
                <a:solidFill>
                  <a:schemeClr val="tx2"/>
                </a:solidFill>
                <a:latin typeface="Arial Narrow" pitchFamily="34" charset="0"/>
              </a:rPr>
            </a:br>
            <a:r>
              <a:rPr lang="en-US" b="1" i="1" dirty="0" smtClean="0">
                <a:solidFill>
                  <a:schemeClr val="tx2"/>
                </a:solidFill>
                <a:latin typeface="Arial Narrow" pitchFamily="34" charset="0"/>
              </a:rPr>
              <a:t>{1 Corinthians 9:26,27}</a:t>
            </a:r>
            <a:endParaRPr lang="en-US" b="1" i="1" dirty="0">
              <a:solidFill>
                <a:schemeClr val="tx2"/>
              </a:solidFill>
              <a:latin typeface="Arial Narrow" pitchFamily="34" charset="0"/>
            </a:endParaRPr>
          </a:p>
        </p:txBody>
      </p:sp>
      <p:sp>
        <p:nvSpPr>
          <p:cNvPr id="6" name="Title 1"/>
          <p:cNvSpPr>
            <a:spLocks noGrp="1"/>
          </p:cNvSpPr>
          <p:nvPr>
            <p:ph type="title"/>
          </p:nvPr>
        </p:nvSpPr>
        <p:spPr>
          <a:solidFill>
            <a:srgbClr val="DCE6F2">
              <a:alpha val="80000"/>
            </a:srgbClr>
          </a:solidFill>
          <a:ln>
            <a:solidFill>
              <a:schemeClr val="tx2"/>
            </a:solidFill>
          </a:ln>
        </p:spPr>
        <p:txBody>
          <a:bodyPr/>
          <a:lstStyle/>
          <a:p>
            <a:r>
              <a:rPr lang="en-US" sz="4000" b="1" dirty="0" smtClean="0">
                <a:solidFill>
                  <a:schemeClr val="accent4">
                    <a:lumMod val="75000"/>
                  </a:schemeClr>
                </a:solidFill>
                <a:latin typeface="Arial" pitchFamily="34" charset="0"/>
                <a:cs typeface="Arial" pitchFamily="34" charset="0"/>
              </a:rPr>
              <a:t>Adding </a:t>
            </a:r>
            <a:r>
              <a:rPr lang="en-US" sz="4000" b="1" dirty="0" smtClean="0">
                <a:solidFill>
                  <a:schemeClr val="accent4">
                    <a:lumMod val="75000"/>
                  </a:schemeClr>
                </a:solidFill>
                <a:latin typeface="Arial" pitchFamily="34" charset="0"/>
                <a:cs typeface="Arial" pitchFamily="34" charset="0"/>
              </a:rPr>
              <a:t>to Our </a:t>
            </a:r>
            <a:r>
              <a:rPr lang="en-US" sz="4000" b="1" dirty="0" smtClean="0">
                <a:solidFill>
                  <a:schemeClr val="accent4">
                    <a:lumMod val="75000"/>
                  </a:schemeClr>
                </a:solidFill>
                <a:latin typeface="Arial" pitchFamily="34" charset="0"/>
                <a:cs typeface="Arial" pitchFamily="34" charset="0"/>
              </a:rPr>
              <a:t>Faith…</a:t>
            </a:r>
            <a:endParaRPr lang="en-US" sz="4000"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solidFill>
            <a:srgbClr val="DCE6F2">
              <a:alpha val="80000"/>
            </a:srgbClr>
          </a:solidFill>
          <a:ln w="38100">
            <a:solidFill>
              <a:schemeClr val="tx2"/>
            </a:solidFill>
          </a:ln>
        </p:spPr>
        <p:txBody>
          <a:bodyPr>
            <a:normAutofit fontScale="92500" lnSpcReduction="10000"/>
          </a:bodyPr>
          <a:lstStyle/>
          <a:p>
            <a:r>
              <a:rPr lang="en-US" b="1" dirty="0" smtClean="0">
                <a:solidFill>
                  <a:schemeClr val="accent4">
                    <a:lumMod val="75000"/>
                  </a:schemeClr>
                </a:solidFill>
                <a:latin typeface="Arial Narrow" pitchFamily="34" charset="0"/>
              </a:rPr>
              <a:t>Perseverance</a:t>
            </a:r>
          </a:p>
          <a:p>
            <a:r>
              <a:rPr lang="en-US" b="1" dirty="0" smtClean="0">
                <a:solidFill>
                  <a:schemeClr val="accent4">
                    <a:lumMod val="75000"/>
                  </a:schemeClr>
                </a:solidFill>
                <a:latin typeface="Arial Narrow" pitchFamily="34" charset="0"/>
              </a:rPr>
              <a:t>Satan </a:t>
            </a:r>
            <a:r>
              <a:rPr lang="en-US" b="1" dirty="0" smtClean="0">
                <a:solidFill>
                  <a:schemeClr val="accent4">
                    <a:lumMod val="75000"/>
                  </a:schemeClr>
                </a:solidFill>
                <a:latin typeface="Arial Narrow" pitchFamily="34" charset="0"/>
              </a:rPr>
              <a:t>seeks to stop us from being what God wants us to become.</a:t>
            </a:r>
          </a:p>
          <a:p>
            <a:r>
              <a:rPr lang="en-US" b="1" dirty="0" smtClean="0">
                <a:solidFill>
                  <a:schemeClr val="accent4">
                    <a:lumMod val="75000"/>
                  </a:schemeClr>
                </a:solidFill>
                <a:latin typeface="Arial Narrow" pitchFamily="34" charset="0"/>
              </a:rPr>
              <a:t>Puts obstacles </a:t>
            </a:r>
            <a:r>
              <a:rPr lang="en-US" b="1" dirty="0" smtClean="0">
                <a:solidFill>
                  <a:schemeClr val="accent4">
                    <a:lumMod val="75000"/>
                  </a:schemeClr>
                </a:solidFill>
                <a:latin typeface="Arial Narrow" pitchFamily="34" charset="0"/>
              </a:rPr>
              <a:t>in front </a:t>
            </a:r>
            <a:r>
              <a:rPr lang="en-US" b="1" dirty="0" smtClean="0">
                <a:solidFill>
                  <a:schemeClr val="accent4">
                    <a:lumMod val="75000"/>
                  </a:schemeClr>
                </a:solidFill>
                <a:latin typeface="Arial Narrow" pitchFamily="34" charset="0"/>
              </a:rPr>
              <a:t>of us </a:t>
            </a:r>
            <a:r>
              <a:rPr lang="en-US" b="1" dirty="0" smtClean="0">
                <a:solidFill>
                  <a:schemeClr val="accent4">
                    <a:lumMod val="75000"/>
                  </a:schemeClr>
                </a:solidFill>
                <a:latin typeface="Arial Narrow" pitchFamily="34" charset="0"/>
              </a:rPr>
              <a:t>to cause stumbling.</a:t>
            </a:r>
          </a:p>
          <a:p>
            <a:r>
              <a:rPr lang="en-US" b="1" dirty="0" smtClean="0">
                <a:solidFill>
                  <a:schemeClr val="accent4">
                    <a:lumMod val="75000"/>
                  </a:schemeClr>
                </a:solidFill>
                <a:latin typeface="Arial Narrow" pitchFamily="34" charset="0"/>
              </a:rPr>
              <a:t>Will we give up when it gets tougher?</a:t>
            </a:r>
          </a:p>
          <a:p>
            <a:r>
              <a:rPr lang="en-US" b="1" dirty="0" smtClean="0">
                <a:solidFill>
                  <a:schemeClr val="accent4">
                    <a:lumMod val="75000"/>
                  </a:schemeClr>
                </a:solidFill>
                <a:latin typeface="Arial Narrow" pitchFamily="34" charset="0"/>
              </a:rPr>
              <a:t>Must keep going.</a:t>
            </a:r>
          </a:p>
          <a:p>
            <a:r>
              <a:rPr lang="en-US" b="1" dirty="0" smtClean="0">
                <a:solidFill>
                  <a:schemeClr val="accent4">
                    <a:lumMod val="75000"/>
                  </a:schemeClr>
                </a:solidFill>
                <a:latin typeface="Arial Narrow" pitchFamily="34" charset="0"/>
              </a:rPr>
              <a:t>Self-renewal will help us defeat these obstacles.</a:t>
            </a:r>
          </a:p>
          <a:p>
            <a:endParaRPr lang="en-US" dirty="0" smtClean="0">
              <a:latin typeface="Arial Narrow" pitchFamily="34" charset="0"/>
            </a:endParaRPr>
          </a:p>
          <a:p>
            <a:pPr>
              <a:buNone/>
            </a:pPr>
            <a:endParaRPr lang="en-US" dirty="0" smtClean="0">
              <a:latin typeface="Arial Narrow" pitchFamily="34" charset="0"/>
            </a:endParaRPr>
          </a:p>
          <a:p>
            <a:pPr>
              <a:buNone/>
            </a:pPr>
            <a:endParaRPr lang="en-US" dirty="0">
              <a:latin typeface="Arial Narrow" pitchFamily="34" charset="0"/>
            </a:endParaRPr>
          </a:p>
        </p:txBody>
      </p:sp>
      <p:sp>
        <p:nvSpPr>
          <p:cNvPr id="4" name="Content Placeholder 3"/>
          <p:cNvSpPr>
            <a:spLocks noGrp="1"/>
          </p:cNvSpPr>
          <p:nvPr>
            <p:ph sz="half" idx="2"/>
          </p:nvPr>
        </p:nvSpPr>
        <p:spPr>
          <a:solidFill>
            <a:srgbClr val="DCE6F2">
              <a:alpha val="80000"/>
            </a:srgbClr>
          </a:solidFill>
          <a:ln w="28575">
            <a:solidFill>
              <a:schemeClr val="tx2"/>
            </a:solidFill>
          </a:ln>
        </p:spPr>
        <p:txBody>
          <a:bodyPr>
            <a:normAutofit fontScale="92500" lnSpcReduction="10000"/>
          </a:bodyPr>
          <a:lstStyle/>
          <a:p>
            <a:pPr marL="91440" indent="0">
              <a:buNone/>
            </a:pPr>
            <a:r>
              <a:rPr lang="en-US" sz="3200" b="1" i="1" dirty="0" smtClean="0">
                <a:solidFill>
                  <a:schemeClr val="tx2"/>
                </a:solidFill>
                <a:latin typeface="Arial Narrow" pitchFamily="34" charset="0"/>
              </a:rPr>
              <a:t>“And let us not grow weary while doing good, for in due season we shall reap if we do not lose heart. ”</a:t>
            </a:r>
            <a:br>
              <a:rPr lang="en-US" sz="3200" b="1" i="1" dirty="0" smtClean="0">
                <a:solidFill>
                  <a:schemeClr val="tx2"/>
                </a:solidFill>
                <a:latin typeface="Arial Narrow" pitchFamily="34" charset="0"/>
              </a:rPr>
            </a:br>
            <a:r>
              <a:rPr lang="en-US" sz="3200" b="1" i="1" dirty="0" smtClean="0">
                <a:solidFill>
                  <a:schemeClr val="tx2"/>
                </a:solidFill>
                <a:latin typeface="Arial Narrow" pitchFamily="34" charset="0"/>
              </a:rPr>
              <a:t>{Galatians 6:9}</a:t>
            </a:r>
            <a:endParaRPr lang="en-US" sz="3200" b="1" i="1" dirty="0">
              <a:solidFill>
                <a:schemeClr val="tx2"/>
              </a:solidFill>
              <a:latin typeface="Arial Narrow" pitchFamily="34" charset="0"/>
            </a:endParaRPr>
          </a:p>
        </p:txBody>
      </p:sp>
      <p:sp>
        <p:nvSpPr>
          <p:cNvPr id="6" name="Title 1"/>
          <p:cNvSpPr>
            <a:spLocks noGrp="1"/>
          </p:cNvSpPr>
          <p:nvPr>
            <p:ph type="title"/>
          </p:nvPr>
        </p:nvSpPr>
        <p:spPr>
          <a:solidFill>
            <a:srgbClr val="DCE6F2">
              <a:alpha val="80000"/>
            </a:srgbClr>
          </a:solidFill>
          <a:ln>
            <a:solidFill>
              <a:schemeClr val="tx2"/>
            </a:solidFill>
          </a:ln>
        </p:spPr>
        <p:txBody>
          <a:bodyPr/>
          <a:lstStyle/>
          <a:p>
            <a:r>
              <a:rPr lang="en-US" sz="4000" b="1" dirty="0" smtClean="0">
                <a:solidFill>
                  <a:schemeClr val="accent4">
                    <a:lumMod val="75000"/>
                  </a:schemeClr>
                </a:solidFill>
                <a:latin typeface="Arial" pitchFamily="34" charset="0"/>
                <a:cs typeface="Arial" pitchFamily="34" charset="0"/>
              </a:rPr>
              <a:t>Adding </a:t>
            </a:r>
            <a:r>
              <a:rPr lang="en-US" sz="4000" b="1" dirty="0" smtClean="0">
                <a:solidFill>
                  <a:schemeClr val="accent4">
                    <a:lumMod val="75000"/>
                  </a:schemeClr>
                </a:solidFill>
                <a:latin typeface="Arial" pitchFamily="34" charset="0"/>
                <a:cs typeface="Arial" pitchFamily="34" charset="0"/>
              </a:rPr>
              <a:t>to Our </a:t>
            </a:r>
            <a:r>
              <a:rPr lang="en-US" sz="4000" b="1" dirty="0" smtClean="0">
                <a:solidFill>
                  <a:schemeClr val="accent4">
                    <a:lumMod val="75000"/>
                  </a:schemeClr>
                </a:solidFill>
                <a:latin typeface="Arial" pitchFamily="34" charset="0"/>
                <a:cs typeface="Arial" pitchFamily="34" charset="0"/>
              </a:rPr>
              <a:t>Faith…</a:t>
            </a:r>
            <a:endParaRPr lang="en-US" sz="4000"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p:cTn id="2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solidFill>
            <a:srgbClr val="DCE6F2">
              <a:alpha val="80000"/>
            </a:srgbClr>
          </a:solidFill>
          <a:ln w="38100">
            <a:solidFill>
              <a:schemeClr val="tx2"/>
            </a:solidFill>
          </a:ln>
        </p:spPr>
        <p:txBody>
          <a:bodyPr>
            <a:normAutofit/>
          </a:bodyPr>
          <a:lstStyle/>
          <a:p>
            <a:pPr>
              <a:spcBef>
                <a:spcPts val="1200"/>
              </a:spcBef>
            </a:pPr>
            <a:r>
              <a:rPr lang="en-US" b="1" dirty="0" smtClean="0">
                <a:solidFill>
                  <a:schemeClr val="accent4">
                    <a:lumMod val="75000"/>
                  </a:schemeClr>
                </a:solidFill>
                <a:latin typeface="Arial Narrow" pitchFamily="34" charset="0"/>
              </a:rPr>
              <a:t>Godliness</a:t>
            </a:r>
          </a:p>
          <a:p>
            <a:pPr>
              <a:spcBef>
                <a:spcPts val="1200"/>
              </a:spcBef>
            </a:pPr>
            <a:r>
              <a:rPr lang="en-US" b="1" dirty="0" smtClean="0">
                <a:solidFill>
                  <a:schemeClr val="accent4">
                    <a:lumMod val="75000"/>
                  </a:schemeClr>
                </a:solidFill>
                <a:latin typeface="Arial Narrow" pitchFamily="34" charset="0"/>
              </a:rPr>
              <a:t>The disposition </a:t>
            </a:r>
            <a:r>
              <a:rPr lang="en-US" b="1" dirty="0" smtClean="0">
                <a:solidFill>
                  <a:schemeClr val="accent4">
                    <a:lumMod val="75000"/>
                  </a:schemeClr>
                </a:solidFill>
                <a:latin typeface="Arial Narrow" pitchFamily="34" charset="0"/>
              </a:rPr>
              <a:t>of being </a:t>
            </a:r>
            <a:r>
              <a:rPr lang="en-US" b="1" dirty="0" smtClean="0">
                <a:solidFill>
                  <a:schemeClr val="accent4">
                    <a:lumMod val="75000"/>
                  </a:schemeClr>
                </a:solidFill>
                <a:latin typeface="Arial Narrow" pitchFamily="34" charset="0"/>
              </a:rPr>
              <a:t>God-like</a:t>
            </a:r>
            <a:r>
              <a:rPr lang="en-US" b="1" dirty="0" smtClean="0">
                <a:solidFill>
                  <a:schemeClr val="accent4">
                    <a:lumMod val="75000"/>
                  </a:schemeClr>
                </a:solidFill>
                <a:latin typeface="Arial Narrow" pitchFamily="34" charset="0"/>
              </a:rPr>
              <a:t>.</a:t>
            </a:r>
          </a:p>
          <a:p>
            <a:pPr>
              <a:spcBef>
                <a:spcPts val="1200"/>
              </a:spcBef>
            </a:pPr>
            <a:r>
              <a:rPr lang="en-US" b="1" dirty="0" smtClean="0">
                <a:solidFill>
                  <a:schemeClr val="accent4">
                    <a:lumMod val="75000"/>
                  </a:schemeClr>
                </a:solidFill>
                <a:latin typeface="Arial Narrow" pitchFamily="34" charset="0"/>
              </a:rPr>
              <a:t>Striving </a:t>
            </a:r>
            <a:r>
              <a:rPr lang="en-US" b="1" dirty="0" smtClean="0">
                <a:solidFill>
                  <a:schemeClr val="accent4">
                    <a:lumMod val="75000"/>
                  </a:schemeClr>
                </a:solidFill>
                <a:latin typeface="Arial Narrow" pitchFamily="34" charset="0"/>
              </a:rPr>
              <a:t>to be like </a:t>
            </a:r>
            <a:r>
              <a:rPr lang="en-US" b="1" dirty="0" smtClean="0">
                <a:solidFill>
                  <a:schemeClr val="accent4">
                    <a:lumMod val="75000"/>
                  </a:schemeClr>
                </a:solidFill>
                <a:latin typeface="Arial Narrow" pitchFamily="34" charset="0"/>
              </a:rPr>
              <a:t>Him.</a:t>
            </a:r>
            <a:endParaRPr lang="en-US" b="1" dirty="0" smtClean="0">
              <a:solidFill>
                <a:schemeClr val="accent4">
                  <a:lumMod val="75000"/>
                </a:schemeClr>
              </a:solidFill>
              <a:latin typeface="Arial Narrow" pitchFamily="34" charset="0"/>
            </a:endParaRPr>
          </a:p>
          <a:p>
            <a:pPr>
              <a:spcBef>
                <a:spcPts val="1200"/>
              </a:spcBef>
            </a:pPr>
            <a:r>
              <a:rPr lang="en-US" b="1" dirty="0" smtClean="0">
                <a:solidFill>
                  <a:schemeClr val="accent4">
                    <a:lumMod val="75000"/>
                  </a:schemeClr>
                </a:solidFill>
                <a:latin typeface="Arial Narrow" pitchFamily="34" charset="0"/>
              </a:rPr>
              <a:t>Never </a:t>
            </a:r>
            <a:r>
              <a:rPr lang="en-US" b="1" dirty="0" smtClean="0">
                <a:solidFill>
                  <a:schemeClr val="accent4">
                    <a:lumMod val="75000"/>
                  </a:schemeClr>
                </a:solidFill>
                <a:latin typeface="Arial Narrow" pitchFamily="34" charset="0"/>
              </a:rPr>
              <a:t>compromising </a:t>
            </a:r>
            <a:r>
              <a:rPr lang="en-US" b="1" dirty="0" smtClean="0">
                <a:solidFill>
                  <a:schemeClr val="accent4">
                    <a:lumMod val="75000"/>
                  </a:schemeClr>
                </a:solidFill>
                <a:latin typeface="Arial Narrow" pitchFamily="34" charset="0"/>
              </a:rPr>
              <a:t>His will.</a:t>
            </a:r>
          </a:p>
          <a:p>
            <a:pPr>
              <a:spcBef>
                <a:spcPts val="1200"/>
              </a:spcBef>
            </a:pPr>
            <a:r>
              <a:rPr lang="en-US" b="1" dirty="0" smtClean="0">
                <a:solidFill>
                  <a:schemeClr val="accent4">
                    <a:lumMod val="75000"/>
                  </a:schemeClr>
                </a:solidFill>
                <a:latin typeface="Arial Narrow" pitchFamily="34" charset="0"/>
              </a:rPr>
              <a:t>Making </a:t>
            </a:r>
            <a:r>
              <a:rPr lang="en-US" b="1" dirty="0" smtClean="0">
                <a:solidFill>
                  <a:schemeClr val="accent4">
                    <a:lumMod val="75000"/>
                  </a:schemeClr>
                </a:solidFill>
                <a:latin typeface="Arial Narrow" pitchFamily="34" charset="0"/>
              </a:rPr>
              <a:t>corrections when </a:t>
            </a:r>
            <a:r>
              <a:rPr lang="en-US" b="1" dirty="0" smtClean="0">
                <a:solidFill>
                  <a:schemeClr val="accent4">
                    <a:lumMod val="75000"/>
                  </a:schemeClr>
                </a:solidFill>
                <a:latin typeface="Arial Narrow" pitchFamily="34" charset="0"/>
              </a:rPr>
              <a:t>needed.</a:t>
            </a:r>
            <a:endParaRPr lang="en-US" b="1" dirty="0" smtClean="0">
              <a:solidFill>
                <a:schemeClr val="accent4">
                  <a:lumMod val="75000"/>
                </a:schemeClr>
              </a:solidFill>
              <a:latin typeface="Arial Narrow" pitchFamily="34" charset="0"/>
            </a:endParaRPr>
          </a:p>
          <a:p>
            <a:pPr>
              <a:spcBef>
                <a:spcPts val="1200"/>
              </a:spcBef>
            </a:pPr>
            <a:endParaRPr lang="en-US" dirty="0" smtClean="0">
              <a:latin typeface="Arial Narrow" pitchFamily="34" charset="0"/>
            </a:endParaRPr>
          </a:p>
          <a:p>
            <a:pPr>
              <a:spcBef>
                <a:spcPts val="1200"/>
              </a:spcBef>
              <a:buNone/>
            </a:pPr>
            <a:endParaRPr lang="en-US" dirty="0" smtClean="0">
              <a:latin typeface="Arial Narrow" pitchFamily="34" charset="0"/>
            </a:endParaRPr>
          </a:p>
          <a:p>
            <a:pPr>
              <a:spcBef>
                <a:spcPts val="1200"/>
              </a:spcBef>
              <a:buNone/>
            </a:pPr>
            <a:endParaRPr lang="en-US" dirty="0">
              <a:latin typeface="Arial Narrow" pitchFamily="34" charset="0"/>
            </a:endParaRPr>
          </a:p>
        </p:txBody>
      </p:sp>
      <p:sp>
        <p:nvSpPr>
          <p:cNvPr id="4" name="Content Placeholder 3"/>
          <p:cNvSpPr>
            <a:spLocks noGrp="1"/>
          </p:cNvSpPr>
          <p:nvPr>
            <p:ph sz="half" idx="2"/>
          </p:nvPr>
        </p:nvSpPr>
        <p:spPr>
          <a:solidFill>
            <a:srgbClr val="DCE6F2">
              <a:alpha val="80000"/>
            </a:srgbClr>
          </a:solidFill>
          <a:ln w="28575">
            <a:solidFill>
              <a:schemeClr val="tx2"/>
            </a:solidFill>
          </a:ln>
        </p:spPr>
        <p:txBody>
          <a:bodyPr>
            <a:normAutofit/>
          </a:bodyPr>
          <a:lstStyle/>
          <a:p>
            <a:pPr marL="91440" indent="0">
              <a:buNone/>
            </a:pPr>
            <a:r>
              <a:rPr lang="en-US" sz="3200" b="1" i="1" dirty="0" smtClean="0">
                <a:solidFill>
                  <a:schemeClr val="tx2"/>
                </a:solidFill>
                <a:latin typeface="Arial Narrow" pitchFamily="34" charset="0"/>
              </a:rPr>
              <a:t>“And whatever you do in word or deed, do all in the name of the Lord Jesus, giving thanks to God the Father through Him. ”</a:t>
            </a:r>
            <a:br>
              <a:rPr lang="en-US" sz="3200" b="1" i="1" dirty="0" smtClean="0">
                <a:solidFill>
                  <a:schemeClr val="tx2"/>
                </a:solidFill>
                <a:latin typeface="Arial Narrow" pitchFamily="34" charset="0"/>
              </a:rPr>
            </a:br>
            <a:r>
              <a:rPr lang="en-US" sz="3200" b="1" i="1" dirty="0" smtClean="0">
                <a:solidFill>
                  <a:schemeClr val="tx2"/>
                </a:solidFill>
                <a:latin typeface="Arial Narrow" pitchFamily="34" charset="0"/>
              </a:rPr>
              <a:t>{Colossians 3:17}</a:t>
            </a:r>
            <a:endParaRPr lang="en-US" sz="3200" b="1" i="1" dirty="0">
              <a:solidFill>
                <a:schemeClr val="tx2"/>
              </a:solidFill>
              <a:latin typeface="Arial Narrow" pitchFamily="34" charset="0"/>
            </a:endParaRPr>
          </a:p>
        </p:txBody>
      </p:sp>
      <p:sp>
        <p:nvSpPr>
          <p:cNvPr id="7" name="Title 1"/>
          <p:cNvSpPr>
            <a:spLocks noGrp="1"/>
          </p:cNvSpPr>
          <p:nvPr>
            <p:ph type="title"/>
          </p:nvPr>
        </p:nvSpPr>
        <p:spPr>
          <a:solidFill>
            <a:srgbClr val="DCE6F2">
              <a:alpha val="80000"/>
            </a:srgbClr>
          </a:solidFill>
          <a:ln>
            <a:solidFill>
              <a:schemeClr val="tx2"/>
            </a:solidFill>
          </a:ln>
        </p:spPr>
        <p:txBody>
          <a:bodyPr/>
          <a:lstStyle/>
          <a:p>
            <a:r>
              <a:rPr lang="en-US" sz="4000" b="1" dirty="0" smtClean="0">
                <a:solidFill>
                  <a:schemeClr val="accent4">
                    <a:lumMod val="75000"/>
                  </a:schemeClr>
                </a:solidFill>
                <a:latin typeface="Arial" pitchFamily="34" charset="0"/>
                <a:cs typeface="Arial" pitchFamily="34" charset="0"/>
              </a:rPr>
              <a:t>Adding </a:t>
            </a:r>
            <a:r>
              <a:rPr lang="en-US" sz="4000" b="1" dirty="0" smtClean="0">
                <a:solidFill>
                  <a:schemeClr val="accent4">
                    <a:lumMod val="75000"/>
                  </a:schemeClr>
                </a:solidFill>
                <a:latin typeface="Arial" pitchFamily="34" charset="0"/>
                <a:cs typeface="Arial" pitchFamily="34" charset="0"/>
              </a:rPr>
              <a:t>to Our </a:t>
            </a:r>
            <a:r>
              <a:rPr lang="en-US" sz="4000" b="1" dirty="0" smtClean="0">
                <a:solidFill>
                  <a:schemeClr val="accent4">
                    <a:lumMod val="75000"/>
                  </a:schemeClr>
                </a:solidFill>
                <a:latin typeface="Arial" pitchFamily="34" charset="0"/>
                <a:cs typeface="Arial" pitchFamily="34" charset="0"/>
              </a:rPr>
              <a:t>Faith…</a:t>
            </a:r>
            <a:endParaRPr lang="en-US" sz="4000"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5"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953000"/>
          </a:xfrm>
          <a:solidFill>
            <a:srgbClr val="DCE6F2">
              <a:alpha val="80000"/>
            </a:srgbClr>
          </a:solidFill>
          <a:ln w="38100">
            <a:solidFill>
              <a:schemeClr val="tx2"/>
            </a:solidFill>
          </a:ln>
        </p:spPr>
        <p:txBody>
          <a:bodyPr>
            <a:normAutofit fontScale="85000" lnSpcReduction="20000"/>
          </a:bodyPr>
          <a:lstStyle/>
          <a:p>
            <a:pPr>
              <a:spcBef>
                <a:spcPts val="1200"/>
              </a:spcBef>
              <a:spcAft>
                <a:spcPts val="600"/>
              </a:spcAft>
            </a:pPr>
            <a:r>
              <a:rPr lang="en-US" sz="3800" b="1" dirty="0" smtClean="0">
                <a:solidFill>
                  <a:schemeClr val="accent4">
                    <a:lumMod val="75000"/>
                  </a:schemeClr>
                </a:solidFill>
                <a:latin typeface="Arial Narrow" pitchFamily="34" charset="0"/>
              </a:rPr>
              <a:t>Brotherly kindness</a:t>
            </a:r>
          </a:p>
          <a:p>
            <a:pPr>
              <a:spcAft>
                <a:spcPts val="600"/>
              </a:spcAft>
            </a:pPr>
            <a:r>
              <a:rPr lang="en-US" sz="3800" b="1" dirty="0" smtClean="0">
                <a:solidFill>
                  <a:schemeClr val="accent4">
                    <a:lumMod val="75000"/>
                  </a:schemeClr>
                </a:solidFill>
                <a:latin typeface="Arial Narrow" pitchFamily="34" charset="0"/>
              </a:rPr>
              <a:t>Brotherly </a:t>
            </a:r>
            <a:r>
              <a:rPr lang="en-US" sz="3800" b="1" dirty="0" smtClean="0">
                <a:solidFill>
                  <a:schemeClr val="accent4">
                    <a:lumMod val="75000"/>
                  </a:schemeClr>
                </a:solidFill>
                <a:latin typeface="Arial Narrow" pitchFamily="34" charset="0"/>
              </a:rPr>
              <a:t>love</a:t>
            </a:r>
          </a:p>
          <a:p>
            <a:pPr>
              <a:spcAft>
                <a:spcPts val="600"/>
              </a:spcAft>
            </a:pPr>
            <a:r>
              <a:rPr lang="en-US" sz="3800" b="1" dirty="0" smtClean="0">
                <a:solidFill>
                  <a:schemeClr val="accent4">
                    <a:lumMod val="75000"/>
                  </a:schemeClr>
                </a:solidFill>
                <a:latin typeface="Arial Narrow" pitchFamily="34" charset="0"/>
              </a:rPr>
              <a:t>Love for brethren</a:t>
            </a:r>
          </a:p>
          <a:p>
            <a:pPr>
              <a:spcAft>
                <a:spcPts val="600"/>
              </a:spcAft>
            </a:pPr>
            <a:r>
              <a:rPr lang="en-US" sz="3800" b="1" dirty="0" smtClean="0">
                <a:solidFill>
                  <a:schemeClr val="accent4">
                    <a:lumMod val="75000"/>
                  </a:schemeClr>
                </a:solidFill>
                <a:latin typeface="Arial Narrow" pitchFamily="34" charset="0"/>
              </a:rPr>
              <a:t>In the church we need one another.</a:t>
            </a:r>
          </a:p>
          <a:p>
            <a:pPr>
              <a:spcAft>
                <a:spcPts val="600"/>
              </a:spcAft>
            </a:pPr>
            <a:r>
              <a:rPr lang="en-US" sz="3800" b="1" dirty="0" smtClean="0">
                <a:solidFill>
                  <a:schemeClr val="accent4">
                    <a:lumMod val="75000"/>
                  </a:schemeClr>
                </a:solidFill>
                <a:latin typeface="Arial Narrow" pitchFamily="34" charset="0"/>
              </a:rPr>
              <a:t>Can edify us</a:t>
            </a:r>
          </a:p>
          <a:p>
            <a:r>
              <a:rPr lang="en-US" sz="3800" b="1" dirty="0" smtClean="0">
                <a:solidFill>
                  <a:schemeClr val="accent4">
                    <a:lumMod val="75000"/>
                  </a:schemeClr>
                </a:solidFill>
                <a:latin typeface="Arial Narrow" pitchFamily="34" charset="0"/>
              </a:rPr>
              <a:t>Understand the fight</a:t>
            </a:r>
          </a:p>
          <a:p>
            <a:endParaRPr lang="en-US" dirty="0" smtClean="0">
              <a:latin typeface="Arial Narrow" pitchFamily="34" charset="0"/>
            </a:endParaRPr>
          </a:p>
          <a:p>
            <a:pPr>
              <a:buNone/>
            </a:pPr>
            <a:endParaRPr lang="en-US" dirty="0" smtClean="0">
              <a:latin typeface="Arial Narrow" pitchFamily="34" charset="0"/>
            </a:endParaRPr>
          </a:p>
          <a:p>
            <a:pPr>
              <a:buNone/>
            </a:pPr>
            <a:endParaRPr lang="en-US" dirty="0">
              <a:latin typeface="Arial Narrow" pitchFamily="34" charset="0"/>
            </a:endParaRPr>
          </a:p>
        </p:txBody>
      </p:sp>
      <p:sp>
        <p:nvSpPr>
          <p:cNvPr id="4" name="Content Placeholder 3"/>
          <p:cNvSpPr>
            <a:spLocks noGrp="1"/>
          </p:cNvSpPr>
          <p:nvPr>
            <p:ph sz="half" idx="2"/>
          </p:nvPr>
        </p:nvSpPr>
        <p:spPr>
          <a:xfrm>
            <a:off x="4648200" y="1600200"/>
            <a:ext cx="4038600" cy="4800600"/>
          </a:xfrm>
          <a:solidFill>
            <a:srgbClr val="DCE6F2">
              <a:alpha val="80000"/>
            </a:srgbClr>
          </a:solidFill>
          <a:ln w="28575">
            <a:solidFill>
              <a:schemeClr val="tx2"/>
            </a:solidFill>
          </a:ln>
        </p:spPr>
        <p:txBody>
          <a:bodyPr>
            <a:normAutofit fontScale="85000" lnSpcReduction="20000"/>
          </a:bodyPr>
          <a:lstStyle/>
          <a:p>
            <a:pPr marL="91440" indent="0">
              <a:lnSpc>
                <a:spcPct val="110000"/>
              </a:lnSpc>
              <a:spcBef>
                <a:spcPts val="0"/>
              </a:spcBef>
              <a:buNone/>
            </a:pPr>
            <a:r>
              <a:rPr lang="en-US" sz="3200" b="1" i="1" dirty="0" smtClean="0">
                <a:solidFill>
                  <a:schemeClr val="tx2"/>
                </a:solidFill>
                <a:latin typeface="Arial Narrow" pitchFamily="34" charset="0"/>
              </a:rPr>
              <a:t>“If someone says, ‘I love God,’ and hates his brother, he is a liar; for he who does not love his brother whom he has seen, how can he love God whom he has not seen? And this commandment we have from Him: that he who loves God must love his brother also. ”</a:t>
            </a:r>
            <a:br>
              <a:rPr lang="en-US" sz="3200" b="1" i="1" dirty="0" smtClean="0">
                <a:solidFill>
                  <a:schemeClr val="tx2"/>
                </a:solidFill>
                <a:latin typeface="Arial Narrow" pitchFamily="34" charset="0"/>
              </a:rPr>
            </a:br>
            <a:r>
              <a:rPr lang="en-US" sz="3200" b="1" i="1" dirty="0" smtClean="0">
                <a:solidFill>
                  <a:schemeClr val="tx2"/>
                </a:solidFill>
                <a:latin typeface="Arial Narrow" pitchFamily="34" charset="0"/>
              </a:rPr>
              <a:t>{1 John 4:20,21}</a:t>
            </a:r>
            <a:endParaRPr lang="en-US" sz="3200" b="1" i="1" dirty="0">
              <a:solidFill>
                <a:schemeClr val="tx2"/>
              </a:solidFill>
              <a:latin typeface="Arial Narrow" pitchFamily="34" charset="0"/>
            </a:endParaRPr>
          </a:p>
        </p:txBody>
      </p:sp>
      <p:sp>
        <p:nvSpPr>
          <p:cNvPr id="6" name="Title 1"/>
          <p:cNvSpPr>
            <a:spLocks noGrp="1"/>
          </p:cNvSpPr>
          <p:nvPr>
            <p:ph type="title"/>
          </p:nvPr>
        </p:nvSpPr>
        <p:spPr>
          <a:solidFill>
            <a:srgbClr val="DCE6F2">
              <a:alpha val="80000"/>
            </a:srgbClr>
          </a:solidFill>
          <a:ln>
            <a:solidFill>
              <a:schemeClr val="tx2"/>
            </a:solidFill>
          </a:ln>
        </p:spPr>
        <p:txBody>
          <a:bodyPr/>
          <a:lstStyle/>
          <a:p>
            <a:r>
              <a:rPr lang="en-US" sz="4000" b="1" dirty="0" smtClean="0">
                <a:solidFill>
                  <a:schemeClr val="accent4">
                    <a:lumMod val="75000"/>
                  </a:schemeClr>
                </a:solidFill>
                <a:latin typeface="Arial" pitchFamily="34" charset="0"/>
                <a:cs typeface="Arial" pitchFamily="34" charset="0"/>
              </a:rPr>
              <a:t>Adding </a:t>
            </a:r>
            <a:r>
              <a:rPr lang="en-US" sz="4000" b="1" dirty="0" smtClean="0">
                <a:solidFill>
                  <a:schemeClr val="accent4">
                    <a:lumMod val="75000"/>
                  </a:schemeClr>
                </a:solidFill>
                <a:latin typeface="Arial" pitchFamily="34" charset="0"/>
                <a:cs typeface="Arial" pitchFamily="34" charset="0"/>
              </a:rPr>
              <a:t>to Our </a:t>
            </a:r>
            <a:r>
              <a:rPr lang="en-US" sz="4000" b="1" dirty="0" smtClean="0">
                <a:solidFill>
                  <a:schemeClr val="accent4">
                    <a:lumMod val="75000"/>
                  </a:schemeClr>
                </a:solidFill>
                <a:latin typeface="Arial" pitchFamily="34" charset="0"/>
                <a:cs typeface="Arial" pitchFamily="34" charset="0"/>
              </a:rPr>
              <a:t>Faith…</a:t>
            </a:r>
            <a:endParaRPr lang="en-US" sz="4000"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p:cTn id="2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953000"/>
          </a:xfrm>
          <a:solidFill>
            <a:srgbClr val="DCE6F2">
              <a:alpha val="80000"/>
            </a:srgbClr>
          </a:solidFill>
          <a:ln w="38100">
            <a:solidFill>
              <a:schemeClr val="tx2"/>
            </a:solidFill>
          </a:ln>
        </p:spPr>
        <p:txBody>
          <a:bodyPr>
            <a:normAutofit fontScale="85000" lnSpcReduction="10000"/>
          </a:bodyPr>
          <a:lstStyle/>
          <a:p>
            <a:r>
              <a:rPr lang="en-US" sz="3800" b="1" dirty="0" smtClean="0">
                <a:solidFill>
                  <a:schemeClr val="accent4">
                    <a:lumMod val="75000"/>
                  </a:schemeClr>
                </a:solidFill>
                <a:latin typeface="Arial Narrow" pitchFamily="34" charset="0"/>
              </a:rPr>
              <a:t>Love</a:t>
            </a:r>
          </a:p>
          <a:p>
            <a:r>
              <a:rPr lang="en-US" sz="3800" b="1" dirty="0" smtClean="0">
                <a:solidFill>
                  <a:schemeClr val="accent4">
                    <a:lumMod val="75000"/>
                  </a:schemeClr>
                </a:solidFill>
                <a:latin typeface="Arial Narrow" pitchFamily="34" charset="0"/>
              </a:rPr>
              <a:t>Proper </a:t>
            </a:r>
            <a:r>
              <a:rPr lang="en-US" sz="3800" b="1" dirty="0" smtClean="0">
                <a:solidFill>
                  <a:schemeClr val="accent4">
                    <a:lumMod val="75000"/>
                  </a:schemeClr>
                </a:solidFill>
                <a:latin typeface="Arial Narrow" pitchFamily="34" charset="0"/>
              </a:rPr>
              <a:t>motive behind every action.</a:t>
            </a:r>
          </a:p>
          <a:p>
            <a:r>
              <a:rPr lang="en-US" sz="3800" b="1" dirty="0" smtClean="0">
                <a:solidFill>
                  <a:schemeClr val="accent4">
                    <a:lumMod val="75000"/>
                  </a:schemeClr>
                </a:solidFill>
                <a:latin typeface="Arial Narrow" pitchFamily="34" charset="0"/>
              </a:rPr>
              <a:t>We must </a:t>
            </a:r>
            <a:r>
              <a:rPr lang="en-US" sz="3800" b="1" u="sng" dirty="0" smtClean="0">
                <a:solidFill>
                  <a:schemeClr val="accent4">
                    <a:lumMod val="75000"/>
                  </a:schemeClr>
                </a:solidFill>
                <a:latin typeface="Arial Narrow" pitchFamily="34" charset="0"/>
              </a:rPr>
              <a:t>CARE</a:t>
            </a:r>
            <a:r>
              <a:rPr lang="en-US" sz="3800" b="1" dirty="0" smtClean="0">
                <a:solidFill>
                  <a:schemeClr val="accent4">
                    <a:lumMod val="75000"/>
                  </a:schemeClr>
                </a:solidFill>
                <a:latin typeface="Arial Narrow" pitchFamily="34" charset="0"/>
              </a:rPr>
              <a:t>.</a:t>
            </a:r>
          </a:p>
          <a:p>
            <a:r>
              <a:rPr lang="en-US" sz="3800" b="1" dirty="0" smtClean="0">
                <a:solidFill>
                  <a:schemeClr val="accent4">
                    <a:lumMod val="75000"/>
                  </a:schemeClr>
                </a:solidFill>
                <a:latin typeface="Arial Narrow" pitchFamily="34" charset="0"/>
              </a:rPr>
              <a:t>Care what God thinks.</a:t>
            </a:r>
          </a:p>
          <a:p>
            <a:r>
              <a:rPr lang="en-US" sz="3800" b="1" dirty="0" smtClean="0">
                <a:solidFill>
                  <a:schemeClr val="accent4">
                    <a:lumMod val="75000"/>
                  </a:schemeClr>
                </a:solidFill>
                <a:latin typeface="Arial Narrow" pitchFamily="34" charset="0"/>
              </a:rPr>
              <a:t>Care about our </a:t>
            </a:r>
            <a:r>
              <a:rPr lang="en-US" sz="3800" b="1" dirty="0" smtClean="0">
                <a:solidFill>
                  <a:schemeClr val="accent4">
                    <a:lumMod val="75000"/>
                  </a:schemeClr>
                </a:solidFill>
                <a:latin typeface="Arial Narrow" pitchFamily="34" charset="0"/>
              </a:rPr>
              <a:t>spiritual well-being</a:t>
            </a:r>
          </a:p>
          <a:p>
            <a:r>
              <a:rPr lang="en-US" sz="3800" b="1" dirty="0" smtClean="0">
                <a:solidFill>
                  <a:schemeClr val="accent4">
                    <a:lumMod val="75000"/>
                  </a:schemeClr>
                </a:solidFill>
                <a:latin typeface="Arial Narrow" pitchFamily="34" charset="0"/>
              </a:rPr>
              <a:t>Care about lost</a:t>
            </a:r>
          </a:p>
          <a:p>
            <a:endParaRPr lang="en-US" dirty="0" smtClean="0">
              <a:latin typeface="Arial Narrow" pitchFamily="34" charset="0"/>
            </a:endParaRPr>
          </a:p>
          <a:p>
            <a:pPr>
              <a:buNone/>
            </a:pPr>
            <a:endParaRPr lang="en-US" dirty="0" smtClean="0">
              <a:latin typeface="Arial Narrow" pitchFamily="34" charset="0"/>
            </a:endParaRPr>
          </a:p>
          <a:p>
            <a:pPr>
              <a:buNone/>
            </a:pPr>
            <a:endParaRPr lang="en-US" dirty="0">
              <a:latin typeface="Arial Narrow" pitchFamily="34" charset="0"/>
            </a:endParaRPr>
          </a:p>
        </p:txBody>
      </p:sp>
      <p:sp>
        <p:nvSpPr>
          <p:cNvPr id="4" name="Content Placeholder 3"/>
          <p:cNvSpPr>
            <a:spLocks noGrp="1"/>
          </p:cNvSpPr>
          <p:nvPr>
            <p:ph sz="half" idx="2"/>
          </p:nvPr>
        </p:nvSpPr>
        <p:spPr>
          <a:xfrm>
            <a:off x="4648200" y="1600200"/>
            <a:ext cx="4038600" cy="4800600"/>
          </a:xfrm>
          <a:solidFill>
            <a:srgbClr val="DCE6F2">
              <a:alpha val="80000"/>
            </a:srgbClr>
          </a:solidFill>
          <a:ln w="28575">
            <a:solidFill>
              <a:schemeClr val="tx2"/>
            </a:solidFill>
          </a:ln>
        </p:spPr>
        <p:txBody>
          <a:bodyPr>
            <a:normAutofit fontScale="85000" lnSpcReduction="10000"/>
          </a:bodyPr>
          <a:lstStyle/>
          <a:p>
            <a:pPr marL="91440" indent="0">
              <a:spcBef>
                <a:spcPts val="0"/>
              </a:spcBef>
              <a:buNone/>
            </a:pPr>
            <a:r>
              <a:rPr lang="en-US" sz="3200" b="1" i="1" dirty="0" smtClean="0">
                <a:solidFill>
                  <a:schemeClr val="tx2"/>
                </a:solidFill>
                <a:latin typeface="Arial Narrow" pitchFamily="34" charset="0"/>
              </a:rPr>
              <a:t>“Though I speak with the tongues of men and of angels, but have not love, I have become sounding brass or a clanging cymbal... And though I bestow all my goods to feed the poor, and though I give my body to be burned, but have not love, it profits me nothing. ”</a:t>
            </a:r>
            <a:br>
              <a:rPr lang="en-US" sz="3200" b="1" i="1" dirty="0" smtClean="0">
                <a:solidFill>
                  <a:schemeClr val="tx2"/>
                </a:solidFill>
                <a:latin typeface="Arial Narrow" pitchFamily="34" charset="0"/>
              </a:rPr>
            </a:br>
            <a:r>
              <a:rPr lang="en-US" sz="3200" b="1" i="1" dirty="0" smtClean="0">
                <a:solidFill>
                  <a:schemeClr val="tx2"/>
                </a:solidFill>
                <a:latin typeface="Arial Narrow" pitchFamily="34" charset="0"/>
              </a:rPr>
              <a:t>{1 Corinthians 13:1,3}</a:t>
            </a:r>
            <a:endParaRPr lang="en-US" sz="3200" b="1" i="1" dirty="0">
              <a:solidFill>
                <a:schemeClr val="tx2"/>
              </a:solidFill>
              <a:latin typeface="Arial Narrow" pitchFamily="34" charset="0"/>
            </a:endParaRPr>
          </a:p>
        </p:txBody>
      </p:sp>
      <p:sp>
        <p:nvSpPr>
          <p:cNvPr id="6" name="Title 1"/>
          <p:cNvSpPr>
            <a:spLocks noGrp="1"/>
          </p:cNvSpPr>
          <p:nvPr>
            <p:ph type="title"/>
          </p:nvPr>
        </p:nvSpPr>
        <p:spPr>
          <a:solidFill>
            <a:srgbClr val="DCE6F2">
              <a:alpha val="80000"/>
            </a:srgbClr>
          </a:solidFill>
          <a:ln>
            <a:solidFill>
              <a:schemeClr val="tx2"/>
            </a:solidFill>
          </a:ln>
        </p:spPr>
        <p:txBody>
          <a:bodyPr/>
          <a:lstStyle/>
          <a:p>
            <a:r>
              <a:rPr lang="en-US" sz="4000" b="1" dirty="0" smtClean="0">
                <a:solidFill>
                  <a:schemeClr val="accent4">
                    <a:lumMod val="75000"/>
                  </a:schemeClr>
                </a:solidFill>
                <a:latin typeface="Arial" pitchFamily="34" charset="0"/>
                <a:cs typeface="Arial" pitchFamily="34" charset="0"/>
              </a:rPr>
              <a:t>Adding </a:t>
            </a:r>
            <a:r>
              <a:rPr lang="en-US" sz="4000" b="1" dirty="0" smtClean="0">
                <a:solidFill>
                  <a:schemeClr val="accent4">
                    <a:lumMod val="75000"/>
                  </a:schemeClr>
                </a:solidFill>
                <a:latin typeface="Arial" pitchFamily="34" charset="0"/>
                <a:cs typeface="Arial" pitchFamily="34" charset="0"/>
              </a:rPr>
              <a:t>to Our </a:t>
            </a:r>
            <a:r>
              <a:rPr lang="en-US" sz="4000" b="1" dirty="0" smtClean="0">
                <a:solidFill>
                  <a:schemeClr val="accent4">
                    <a:lumMod val="75000"/>
                  </a:schemeClr>
                </a:solidFill>
                <a:latin typeface="Arial" pitchFamily="34" charset="0"/>
                <a:cs typeface="Arial" pitchFamily="34" charset="0"/>
              </a:rPr>
              <a:t>Faith…</a:t>
            </a:r>
            <a:endParaRPr lang="en-US" sz="4000"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p:cTn id="2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90600" y="228600"/>
            <a:ext cx="7086600" cy="1020762"/>
          </a:xfrm>
          <a:solidFill>
            <a:schemeClr val="accent3">
              <a:lumMod val="40000"/>
              <a:lumOff val="60000"/>
              <a:alpha val="80000"/>
            </a:schemeClr>
          </a:solidFill>
          <a:ln>
            <a:solidFill>
              <a:schemeClr val="accent1"/>
            </a:solidFill>
          </a:ln>
        </p:spPr>
        <p:txBody>
          <a:bodyPr>
            <a:normAutofit/>
          </a:bodyPr>
          <a:lstStyle/>
          <a:p>
            <a:pPr eaLnBrk="1" hangingPunct="1"/>
            <a:r>
              <a:rPr lang="en-US" sz="4000" b="1" dirty="0" smtClean="0">
                <a:solidFill>
                  <a:schemeClr val="accent4">
                    <a:lumMod val="75000"/>
                  </a:schemeClr>
                </a:solidFill>
                <a:latin typeface="Arial" charset="0"/>
              </a:rPr>
              <a:t>Self-Renewal</a:t>
            </a:r>
          </a:p>
        </p:txBody>
      </p:sp>
      <p:sp>
        <p:nvSpPr>
          <p:cNvPr id="3" name="Content Placeholder 2"/>
          <p:cNvSpPr>
            <a:spLocks noGrp="1"/>
          </p:cNvSpPr>
          <p:nvPr>
            <p:ph idx="1"/>
          </p:nvPr>
        </p:nvSpPr>
        <p:spPr>
          <a:xfrm>
            <a:off x="990600" y="1828800"/>
            <a:ext cx="7086600" cy="4525963"/>
          </a:xfrm>
          <a:solidFill>
            <a:schemeClr val="accent3">
              <a:lumMod val="40000"/>
              <a:lumOff val="60000"/>
              <a:alpha val="80000"/>
            </a:schemeClr>
          </a:solidFill>
          <a:ln>
            <a:solidFill>
              <a:schemeClr val="accent1"/>
            </a:solidFill>
          </a:ln>
        </p:spPr>
        <p:txBody>
          <a:bodyPr>
            <a:normAutofit/>
          </a:bodyPr>
          <a:lstStyle/>
          <a:p>
            <a:pPr eaLnBrk="1" hangingPunct="1"/>
            <a:r>
              <a:rPr lang="en-US" dirty="0" smtClean="0">
                <a:solidFill>
                  <a:srgbClr val="2E5C8A"/>
                </a:solidFill>
                <a:latin typeface="Arial" charset="0"/>
              </a:rPr>
              <a:t>We are defining </a:t>
            </a:r>
            <a:r>
              <a:rPr lang="en-US" b="1" u="sng" dirty="0" smtClean="0">
                <a:solidFill>
                  <a:srgbClr val="2E5C8A"/>
                </a:solidFill>
                <a:latin typeface="Arial" charset="0"/>
              </a:rPr>
              <a:t>self-renewal</a:t>
            </a:r>
            <a:r>
              <a:rPr lang="en-US" dirty="0" smtClean="0">
                <a:solidFill>
                  <a:srgbClr val="2E5C8A"/>
                </a:solidFill>
                <a:latin typeface="Arial" charset="0"/>
              </a:rPr>
              <a:t> as…</a:t>
            </a:r>
            <a:endParaRPr lang="en-US" b="1" u="sng" dirty="0" smtClean="0">
              <a:solidFill>
                <a:srgbClr val="2E5C8A"/>
              </a:solidFill>
              <a:latin typeface="Arial" charset="0"/>
            </a:endParaRPr>
          </a:p>
          <a:p>
            <a:pPr lvl="1" eaLnBrk="1" hangingPunct="1"/>
            <a:r>
              <a:rPr lang="en-US" b="1" dirty="0" smtClean="0">
                <a:solidFill>
                  <a:schemeClr val="accent4">
                    <a:lumMod val="75000"/>
                  </a:schemeClr>
                </a:solidFill>
                <a:latin typeface="Arial" charset="0"/>
              </a:rPr>
              <a:t>Personal and inward renewal.</a:t>
            </a:r>
          </a:p>
          <a:p>
            <a:pPr lvl="1" eaLnBrk="1" hangingPunct="1"/>
            <a:r>
              <a:rPr lang="en-US" b="1" dirty="0" smtClean="0">
                <a:solidFill>
                  <a:schemeClr val="accent4">
                    <a:lumMod val="75000"/>
                  </a:schemeClr>
                </a:solidFill>
                <a:latin typeface="Arial" charset="0"/>
              </a:rPr>
              <a:t>The ability to put into place measures to ensure that we are perpetually revitalizing ourselves.</a:t>
            </a:r>
          </a:p>
          <a:p>
            <a:pPr lvl="1" eaLnBrk="1" hangingPunct="1"/>
            <a:r>
              <a:rPr lang="en-US" b="1" dirty="0" smtClean="0">
                <a:solidFill>
                  <a:schemeClr val="accent4">
                    <a:lumMod val="75000"/>
                  </a:schemeClr>
                </a:solidFill>
                <a:latin typeface="Arial" charset="0"/>
              </a:rPr>
              <a:t>Returning to the state we were in when we first became Christians.</a:t>
            </a:r>
          </a:p>
          <a:p>
            <a:pPr lvl="1" eaLnBrk="1" hangingPunct="1"/>
            <a:r>
              <a:rPr lang="en-US" b="1" dirty="0" smtClean="0">
                <a:solidFill>
                  <a:schemeClr val="accent4">
                    <a:lumMod val="75000"/>
                  </a:schemeClr>
                </a:solidFill>
                <a:latin typeface="Arial" charset="0"/>
              </a:rPr>
              <a:t>Desire to continually press forward to the goal.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tx2"/>
            </a:solidFill>
          </a:ln>
        </p:spPr>
        <p:txBody>
          <a:bodyPr>
            <a:normAutofit/>
          </a:bodyPr>
          <a:lstStyle/>
          <a:p>
            <a:r>
              <a:rPr lang="en-US" sz="4000" b="1" dirty="0" smtClean="0">
                <a:solidFill>
                  <a:schemeClr val="accent4">
                    <a:lumMod val="75000"/>
                  </a:schemeClr>
                </a:solidFill>
                <a:latin typeface="Arial" pitchFamily="34" charset="0"/>
                <a:cs typeface="Arial" pitchFamily="34" charset="0"/>
              </a:rPr>
              <a:t>Results </a:t>
            </a:r>
            <a:r>
              <a:rPr lang="en-US" sz="4000" b="1" dirty="0" smtClean="0">
                <a:solidFill>
                  <a:schemeClr val="accent4">
                    <a:lumMod val="75000"/>
                  </a:schemeClr>
                </a:solidFill>
                <a:latin typeface="Arial" pitchFamily="34" charset="0"/>
                <a:cs typeface="Arial" pitchFamily="34" charset="0"/>
              </a:rPr>
              <a:t>of Such </a:t>
            </a:r>
            <a:r>
              <a:rPr lang="en-US" sz="4000" b="1" dirty="0" smtClean="0">
                <a:solidFill>
                  <a:schemeClr val="accent4">
                    <a:lumMod val="75000"/>
                  </a:schemeClr>
                </a:solidFill>
                <a:latin typeface="Arial" pitchFamily="34" charset="0"/>
                <a:cs typeface="Arial" pitchFamily="34" charset="0"/>
              </a:rPr>
              <a:t>a Life</a:t>
            </a:r>
            <a:endParaRPr lang="en-US" sz="4000"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solidFill>
            <a:srgbClr val="DCE6F2">
              <a:alpha val="80000"/>
            </a:srgbClr>
          </a:solidFill>
          <a:ln w="38100">
            <a:solidFill>
              <a:schemeClr val="tx2"/>
            </a:solidFill>
          </a:ln>
        </p:spPr>
        <p:txBody>
          <a:bodyPr/>
          <a:lstStyle/>
          <a:p>
            <a:pPr>
              <a:spcAft>
                <a:spcPts val="600"/>
              </a:spcAft>
            </a:pPr>
            <a:r>
              <a:rPr lang="en-US" b="1" dirty="0" smtClean="0">
                <a:solidFill>
                  <a:schemeClr val="accent4">
                    <a:lumMod val="75000"/>
                  </a:schemeClr>
                </a:solidFill>
                <a:latin typeface="Arial" pitchFamily="34" charset="0"/>
                <a:cs typeface="Arial" pitchFamily="34" charset="0"/>
              </a:rPr>
              <a:t>If we are filled </a:t>
            </a:r>
            <a:r>
              <a:rPr lang="en-US" b="1" dirty="0" smtClean="0">
                <a:solidFill>
                  <a:schemeClr val="accent4">
                    <a:lumMod val="75000"/>
                  </a:schemeClr>
                </a:solidFill>
                <a:latin typeface="Arial" pitchFamily="34" charset="0"/>
                <a:cs typeface="Arial" pitchFamily="34" charset="0"/>
              </a:rPr>
              <a:t>with these </a:t>
            </a:r>
            <a:r>
              <a:rPr lang="en-US" b="1" u="sng" dirty="0" smtClean="0">
                <a:solidFill>
                  <a:schemeClr val="accent4">
                    <a:lumMod val="75000"/>
                  </a:schemeClr>
                </a:solidFill>
                <a:latin typeface="Arial" pitchFamily="34" charset="0"/>
                <a:cs typeface="Arial" pitchFamily="34" charset="0"/>
              </a:rPr>
              <a:t>graces</a:t>
            </a:r>
            <a:r>
              <a:rPr lang="en-US" b="1" dirty="0" smtClean="0">
                <a:solidFill>
                  <a:schemeClr val="accent4">
                    <a:lumMod val="75000"/>
                  </a:schemeClr>
                </a:solidFill>
                <a:latin typeface="Arial" pitchFamily="34" charset="0"/>
                <a:cs typeface="Arial" pitchFamily="34" charset="0"/>
              </a:rPr>
              <a:t> …</a:t>
            </a:r>
            <a:endParaRPr lang="en-US" b="1" dirty="0" smtClean="0">
              <a:solidFill>
                <a:schemeClr val="accent4">
                  <a:lumMod val="75000"/>
                </a:schemeClr>
              </a:solidFill>
              <a:latin typeface="Arial" pitchFamily="34" charset="0"/>
              <a:cs typeface="Arial" pitchFamily="34" charset="0"/>
            </a:endParaRPr>
          </a:p>
          <a:p>
            <a:pPr>
              <a:spcAft>
                <a:spcPts val="600"/>
              </a:spcAft>
            </a:pPr>
            <a:r>
              <a:rPr lang="en-US" b="1" dirty="0" smtClean="0">
                <a:solidFill>
                  <a:schemeClr val="accent4">
                    <a:lumMod val="75000"/>
                  </a:schemeClr>
                </a:solidFill>
                <a:latin typeface="Arial" pitchFamily="34" charset="0"/>
                <a:cs typeface="Arial" pitchFamily="34" charset="0"/>
              </a:rPr>
              <a:t>They will be in us </a:t>
            </a:r>
            <a:r>
              <a:rPr lang="en-US" b="1" dirty="0" smtClean="0">
                <a:solidFill>
                  <a:schemeClr val="accent4">
                    <a:lumMod val="75000"/>
                  </a:schemeClr>
                </a:solidFill>
                <a:latin typeface="Arial" pitchFamily="34" charset="0"/>
                <a:cs typeface="Arial" pitchFamily="34" charset="0"/>
              </a:rPr>
              <a:t>AND ABOUND</a:t>
            </a:r>
            <a:r>
              <a:rPr lang="en-US" b="1" dirty="0" smtClean="0">
                <a:solidFill>
                  <a:schemeClr val="accent4">
                    <a:lumMod val="75000"/>
                  </a:schemeClr>
                </a:solidFill>
                <a:latin typeface="Arial" pitchFamily="34" charset="0"/>
                <a:cs typeface="Arial" pitchFamily="34" charset="0"/>
              </a:rPr>
              <a:t>.</a:t>
            </a:r>
            <a:endParaRPr lang="en-US" b="1" dirty="0">
              <a:solidFill>
                <a:schemeClr val="accent4">
                  <a:lumMod val="75000"/>
                </a:schemeClr>
              </a:solidFill>
              <a:latin typeface="Arial" pitchFamily="34" charset="0"/>
              <a:cs typeface="Arial" pitchFamily="34" charset="0"/>
            </a:endParaRPr>
          </a:p>
          <a:p>
            <a:pPr>
              <a:spcAft>
                <a:spcPts val="600"/>
              </a:spcAft>
            </a:pPr>
            <a:r>
              <a:rPr lang="en-US" b="1" dirty="0" smtClean="0">
                <a:solidFill>
                  <a:schemeClr val="accent4">
                    <a:lumMod val="75000"/>
                  </a:schemeClr>
                </a:solidFill>
                <a:latin typeface="Arial" pitchFamily="34" charset="0"/>
                <a:cs typeface="Arial" pitchFamily="34" charset="0"/>
              </a:rPr>
              <a:t>Aim of this whole study</a:t>
            </a:r>
          </a:p>
          <a:p>
            <a:pPr lvl="1">
              <a:spcAft>
                <a:spcPts val="600"/>
              </a:spcAft>
            </a:pPr>
            <a:r>
              <a:rPr lang="en-US" b="1" dirty="0" smtClean="0">
                <a:solidFill>
                  <a:schemeClr val="accent4">
                    <a:lumMod val="75000"/>
                  </a:schemeClr>
                </a:solidFill>
                <a:latin typeface="Arial" pitchFamily="34" charset="0"/>
                <a:cs typeface="Arial" pitchFamily="34" charset="0"/>
              </a:rPr>
              <a:t>“</a:t>
            </a:r>
            <a:r>
              <a:rPr lang="en-US" b="1" i="1" dirty="0" smtClean="0">
                <a:solidFill>
                  <a:schemeClr val="accent4">
                    <a:lumMod val="75000"/>
                  </a:schemeClr>
                </a:solidFill>
                <a:latin typeface="Arial" pitchFamily="34" charset="0"/>
                <a:cs typeface="Arial" pitchFamily="34" charset="0"/>
              </a:rPr>
              <a:t>to </a:t>
            </a:r>
            <a:r>
              <a:rPr lang="en-US" b="1" i="1" dirty="0" smtClean="0">
                <a:solidFill>
                  <a:schemeClr val="accent4">
                    <a:lumMod val="75000"/>
                  </a:schemeClr>
                </a:solidFill>
                <a:latin typeface="Arial" pitchFamily="34" charset="0"/>
                <a:cs typeface="Arial" pitchFamily="34" charset="0"/>
              </a:rPr>
              <a:t>have, </a:t>
            </a:r>
            <a:r>
              <a:rPr lang="en-US" b="1" i="1" dirty="0" smtClean="0">
                <a:solidFill>
                  <a:schemeClr val="accent4">
                    <a:lumMod val="75000"/>
                  </a:schemeClr>
                </a:solidFill>
                <a:latin typeface="Arial" pitchFamily="34" charset="0"/>
                <a:cs typeface="Arial" pitchFamily="34" charset="0"/>
              </a:rPr>
              <a:t>or cause to have much, or more than enough.”</a:t>
            </a:r>
          </a:p>
          <a:p>
            <a:pPr lvl="1">
              <a:spcAft>
                <a:spcPts val="600"/>
              </a:spcAft>
            </a:pPr>
            <a:r>
              <a:rPr lang="en-US" b="1" i="1" dirty="0" smtClean="0">
                <a:solidFill>
                  <a:schemeClr val="accent4">
                    <a:lumMod val="75000"/>
                  </a:schemeClr>
                </a:solidFill>
                <a:latin typeface="Arial" pitchFamily="34" charset="0"/>
                <a:cs typeface="Arial" pitchFamily="34" charset="0"/>
              </a:rPr>
              <a:t>“Super abound…to make increase.”</a:t>
            </a:r>
          </a:p>
        </p:txBody>
      </p:sp>
      <p:pic>
        <p:nvPicPr>
          <p:cNvPr id="4098" name="Picture 2"/>
          <p:cNvPicPr>
            <a:picLocks noChangeAspect="1" noChangeArrowheads="1"/>
          </p:cNvPicPr>
          <p:nvPr/>
        </p:nvPicPr>
        <p:blipFill>
          <a:blip r:embed="rId3" cstate="print"/>
          <a:srcRect/>
          <a:stretch>
            <a:fillRect/>
          </a:stretch>
        </p:blipFill>
        <p:spPr bwMode="auto">
          <a:xfrm>
            <a:off x="6705600" y="4824413"/>
            <a:ext cx="1905000" cy="1271587"/>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CE6F2">
              <a:alpha val="80000"/>
            </a:srgbClr>
          </a:solidFill>
          <a:ln w="38100">
            <a:solidFill>
              <a:schemeClr val="tx2"/>
            </a:solidFill>
          </a:ln>
        </p:spPr>
        <p:txBody>
          <a:bodyPr/>
          <a:lstStyle/>
          <a:p>
            <a:pPr>
              <a:spcAft>
                <a:spcPts val="600"/>
              </a:spcAft>
            </a:pPr>
            <a:r>
              <a:rPr lang="en-US" b="1" dirty="0" smtClean="0">
                <a:solidFill>
                  <a:schemeClr val="accent4">
                    <a:lumMod val="75000"/>
                  </a:schemeClr>
                </a:solidFill>
                <a:latin typeface="Arial" pitchFamily="34" charset="0"/>
                <a:cs typeface="Arial" pitchFamily="34" charset="0"/>
              </a:rPr>
              <a:t>If we are filled </a:t>
            </a:r>
            <a:r>
              <a:rPr lang="en-US" b="1" dirty="0" smtClean="0">
                <a:solidFill>
                  <a:schemeClr val="accent4">
                    <a:lumMod val="75000"/>
                  </a:schemeClr>
                </a:solidFill>
                <a:latin typeface="Arial" pitchFamily="34" charset="0"/>
                <a:cs typeface="Arial" pitchFamily="34" charset="0"/>
              </a:rPr>
              <a:t>with these </a:t>
            </a:r>
            <a:r>
              <a:rPr lang="en-US" b="1" u="sng" dirty="0" smtClean="0">
                <a:solidFill>
                  <a:schemeClr val="accent4">
                    <a:lumMod val="75000"/>
                  </a:schemeClr>
                </a:solidFill>
                <a:latin typeface="Arial" pitchFamily="34" charset="0"/>
                <a:cs typeface="Arial" pitchFamily="34" charset="0"/>
              </a:rPr>
              <a:t>graces</a:t>
            </a:r>
            <a:r>
              <a:rPr lang="en-US" b="1" dirty="0" smtClean="0">
                <a:solidFill>
                  <a:schemeClr val="accent4">
                    <a:lumMod val="75000"/>
                  </a:schemeClr>
                </a:solidFill>
                <a:latin typeface="Arial" pitchFamily="34" charset="0"/>
                <a:cs typeface="Arial" pitchFamily="34" charset="0"/>
              </a:rPr>
              <a:t> …</a:t>
            </a:r>
            <a:endParaRPr lang="en-US" b="1" dirty="0" smtClean="0">
              <a:solidFill>
                <a:schemeClr val="accent4">
                  <a:lumMod val="75000"/>
                </a:schemeClr>
              </a:solidFill>
              <a:latin typeface="Arial" pitchFamily="34" charset="0"/>
              <a:cs typeface="Arial" pitchFamily="34" charset="0"/>
            </a:endParaRPr>
          </a:p>
          <a:p>
            <a:pPr>
              <a:spcAft>
                <a:spcPts val="600"/>
              </a:spcAft>
            </a:pPr>
            <a:r>
              <a:rPr lang="en-US" b="1" dirty="0" smtClean="0">
                <a:solidFill>
                  <a:schemeClr val="accent4">
                    <a:lumMod val="75000"/>
                  </a:schemeClr>
                </a:solidFill>
                <a:latin typeface="Arial" pitchFamily="34" charset="0"/>
                <a:cs typeface="Arial" pitchFamily="34" charset="0"/>
              </a:rPr>
              <a:t>We will not be </a:t>
            </a:r>
            <a:r>
              <a:rPr lang="en-US" b="1" i="1" dirty="0" smtClean="0">
                <a:solidFill>
                  <a:schemeClr val="accent4">
                    <a:lumMod val="75000"/>
                  </a:schemeClr>
                </a:solidFill>
                <a:latin typeface="Arial" pitchFamily="34" charset="0"/>
                <a:cs typeface="Arial" pitchFamily="34" charset="0"/>
              </a:rPr>
              <a:t>“barren or unfruitful.”</a:t>
            </a:r>
            <a:endParaRPr lang="en-US" b="1" i="1" dirty="0">
              <a:solidFill>
                <a:schemeClr val="accent4">
                  <a:lumMod val="75000"/>
                </a:schemeClr>
              </a:solidFill>
              <a:latin typeface="Arial" pitchFamily="34" charset="0"/>
              <a:cs typeface="Arial" pitchFamily="34" charset="0"/>
            </a:endParaRPr>
          </a:p>
          <a:p>
            <a:pPr>
              <a:spcAft>
                <a:spcPts val="600"/>
              </a:spcAft>
            </a:pPr>
            <a:r>
              <a:rPr lang="en-US" b="1" dirty="0" smtClean="0">
                <a:solidFill>
                  <a:schemeClr val="accent4">
                    <a:lumMod val="75000"/>
                  </a:schemeClr>
                </a:solidFill>
                <a:latin typeface="Arial" pitchFamily="34" charset="0"/>
                <a:cs typeface="Arial" pitchFamily="34" charset="0"/>
              </a:rPr>
              <a:t>Our goal is to </a:t>
            </a:r>
            <a:r>
              <a:rPr lang="en-US" b="1" dirty="0" smtClean="0">
                <a:solidFill>
                  <a:schemeClr val="accent4">
                    <a:lumMod val="75000"/>
                  </a:schemeClr>
                </a:solidFill>
                <a:latin typeface="Arial" pitchFamily="34" charset="0"/>
                <a:cs typeface="Arial" pitchFamily="34" charset="0"/>
              </a:rPr>
              <a:t>produce—thrive.</a:t>
            </a:r>
            <a:endParaRPr lang="en-US" b="1" dirty="0" smtClean="0">
              <a:solidFill>
                <a:schemeClr val="accent4">
                  <a:lumMod val="75000"/>
                </a:schemeClr>
              </a:solidFill>
              <a:latin typeface="Arial" pitchFamily="34" charset="0"/>
              <a:cs typeface="Arial" pitchFamily="34" charset="0"/>
            </a:endParaRPr>
          </a:p>
          <a:p>
            <a:pPr>
              <a:spcAft>
                <a:spcPts val="600"/>
              </a:spcAft>
            </a:pPr>
            <a:r>
              <a:rPr lang="en-US" b="1" dirty="0" smtClean="0">
                <a:solidFill>
                  <a:schemeClr val="accent4">
                    <a:lumMod val="75000"/>
                  </a:schemeClr>
                </a:solidFill>
                <a:latin typeface="Arial" pitchFamily="34" charset="0"/>
                <a:cs typeface="Arial" pitchFamily="34" charset="0"/>
              </a:rPr>
              <a:t>To please </a:t>
            </a:r>
            <a:r>
              <a:rPr lang="en-US" b="1" dirty="0" smtClean="0">
                <a:solidFill>
                  <a:schemeClr val="accent4">
                    <a:lumMod val="75000"/>
                  </a:schemeClr>
                </a:solidFill>
                <a:latin typeface="Arial" pitchFamily="34" charset="0"/>
                <a:cs typeface="Arial" pitchFamily="34" charset="0"/>
              </a:rPr>
              <a:t>God, </a:t>
            </a:r>
            <a:r>
              <a:rPr lang="en-US" b="1" dirty="0" smtClean="0">
                <a:solidFill>
                  <a:schemeClr val="accent4">
                    <a:lumMod val="75000"/>
                  </a:schemeClr>
                </a:solidFill>
                <a:latin typeface="Arial" pitchFamily="34" charset="0"/>
                <a:cs typeface="Arial" pitchFamily="34" charset="0"/>
              </a:rPr>
              <a:t>we must always be producing.</a:t>
            </a:r>
          </a:p>
          <a:p>
            <a:r>
              <a:rPr lang="en-US" b="1" dirty="0" smtClean="0">
                <a:solidFill>
                  <a:schemeClr val="accent4">
                    <a:lumMod val="75000"/>
                  </a:schemeClr>
                </a:solidFill>
                <a:latin typeface="Arial" pitchFamily="34" charset="0"/>
                <a:cs typeface="Arial" pitchFamily="34" charset="0"/>
              </a:rPr>
              <a:t>One-talent </a:t>
            </a:r>
            <a:r>
              <a:rPr lang="en-US" b="1" dirty="0" smtClean="0">
                <a:solidFill>
                  <a:schemeClr val="accent4">
                    <a:lumMod val="75000"/>
                  </a:schemeClr>
                </a:solidFill>
                <a:latin typeface="Arial" pitchFamily="34" charset="0"/>
                <a:cs typeface="Arial" pitchFamily="34" charset="0"/>
              </a:rPr>
              <a:t>man</a:t>
            </a:r>
          </a:p>
          <a:p>
            <a:pPr lvl="1"/>
            <a:r>
              <a:rPr lang="en-US" i="1" dirty="0" smtClean="0">
                <a:solidFill>
                  <a:schemeClr val="tx2"/>
                </a:solidFill>
                <a:latin typeface="Arial" pitchFamily="34" charset="0"/>
                <a:cs typeface="Arial" pitchFamily="34" charset="0"/>
              </a:rPr>
              <a:t>Matthew 25:24-30</a:t>
            </a:r>
          </a:p>
          <a:p>
            <a:endParaRPr lang="en-US" i="1" dirty="0" smtClean="0">
              <a:latin typeface="Arial" pitchFamily="34" charset="0"/>
              <a:cs typeface="Arial" pitchFamily="34" charset="0"/>
            </a:endParaRPr>
          </a:p>
        </p:txBody>
      </p:sp>
      <p:pic>
        <p:nvPicPr>
          <p:cNvPr id="4098" name="Picture 2"/>
          <p:cNvPicPr>
            <a:picLocks noChangeAspect="1" noChangeArrowheads="1"/>
          </p:cNvPicPr>
          <p:nvPr/>
        </p:nvPicPr>
        <p:blipFill>
          <a:blip r:embed="rId3" cstate="print"/>
          <a:srcRect/>
          <a:stretch>
            <a:fillRect/>
          </a:stretch>
        </p:blipFill>
        <p:spPr bwMode="auto">
          <a:xfrm>
            <a:off x="6705600" y="4648200"/>
            <a:ext cx="1905000" cy="1271587"/>
          </a:xfrm>
          <a:prstGeom prst="rect">
            <a:avLst/>
          </a:prstGeom>
          <a:noFill/>
          <a:ln w="9525">
            <a:noFill/>
            <a:miter lim="800000"/>
            <a:headEnd/>
            <a:tailEnd/>
          </a:ln>
          <a:effectLst/>
        </p:spPr>
      </p:pic>
      <p:sp>
        <p:nvSpPr>
          <p:cNvPr id="6" name="Title 1"/>
          <p:cNvSpPr>
            <a:spLocks noGrp="1"/>
          </p:cNvSpPr>
          <p:nvPr>
            <p:ph type="title"/>
          </p:nvPr>
        </p:nvSpPr>
        <p:spPr>
          <a:solidFill>
            <a:srgbClr val="DCE6F2">
              <a:alpha val="80000"/>
            </a:srgbClr>
          </a:solidFill>
          <a:ln>
            <a:solidFill>
              <a:schemeClr val="tx2"/>
            </a:solidFill>
          </a:ln>
        </p:spPr>
        <p:txBody>
          <a:bodyPr>
            <a:normAutofit/>
          </a:bodyPr>
          <a:lstStyle/>
          <a:p>
            <a:r>
              <a:rPr lang="en-US" sz="4000" b="1" dirty="0" smtClean="0">
                <a:solidFill>
                  <a:schemeClr val="accent4">
                    <a:lumMod val="75000"/>
                  </a:schemeClr>
                </a:solidFill>
                <a:latin typeface="Arial" pitchFamily="34" charset="0"/>
                <a:cs typeface="Arial" pitchFamily="34" charset="0"/>
              </a:rPr>
              <a:t>Results </a:t>
            </a:r>
            <a:r>
              <a:rPr lang="en-US" sz="4000" b="1" dirty="0" smtClean="0">
                <a:solidFill>
                  <a:schemeClr val="accent4">
                    <a:lumMod val="75000"/>
                  </a:schemeClr>
                </a:solidFill>
                <a:latin typeface="Arial" pitchFamily="34" charset="0"/>
                <a:cs typeface="Arial" pitchFamily="34" charset="0"/>
              </a:rPr>
              <a:t>of Such </a:t>
            </a:r>
            <a:r>
              <a:rPr lang="en-US" sz="4000" b="1" dirty="0" smtClean="0">
                <a:solidFill>
                  <a:schemeClr val="accent4">
                    <a:lumMod val="75000"/>
                  </a:schemeClr>
                </a:solidFill>
                <a:latin typeface="Arial" pitchFamily="34" charset="0"/>
                <a:cs typeface="Arial" pitchFamily="34" charset="0"/>
              </a:rPr>
              <a:t>a Life</a:t>
            </a:r>
            <a:endParaRPr lang="en-US" sz="4000"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childTnLst>
                                </p:cTn>
                              </p:par>
                              <p:par>
                                <p:cTn id="24" presetID="23" presetClass="entr" presetSubtype="16"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CE6F2">
              <a:alpha val="80000"/>
            </a:srgbClr>
          </a:solidFill>
          <a:ln w="38100">
            <a:solidFill>
              <a:schemeClr val="tx2"/>
            </a:solidFill>
          </a:ln>
        </p:spPr>
        <p:txBody>
          <a:bodyPr/>
          <a:lstStyle/>
          <a:p>
            <a:pPr>
              <a:spcAft>
                <a:spcPts val="600"/>
              </a:spcAft>
            </a:pPr>
            <a:r>
              <a:rPr lang="en-US" b="1" dirty="0" smtClean="0">
                <a:solidFill>
                  <a:schemeClr val="accent4">
                    <a:lumMod val="75000"/>
                  </a:schemeClr>
                </a:solidFill>
                <a:latin typeface="Arial" pitchFamily="34" charset="0"/>
                <a:cs typeface="Arial" pitchFamily="34" charset="0"/>
              </a:rPr>
              <a:t>If we are filled </a:t>
            </a:r>
            <a:r>
              <a:rPr lang="en-US" b="1" dirty="0" smtClean="0">
                <a:solidFill>
                  <a:schemeClr val="accent4">
                    <a:lumMod val="75000"/>
                  </a:schemeClr>
                </a:solidFill>
                <a:latin typeface="Arial" pitchFamily="34" charset="0"/>
                <a:cs typeface="Arial" pitchFamily="34" charset="0"/>
              </a:rPr>
              <a:t>with these </a:t>
            </a:r>
            <a:r>
              <a:rPr lang="en-US" b="1" u="sng" dirty="0" smtClean="0">
                <a:solidFill>
                  <a:schemeClr val="accent4">
                    <a:lumMod val="75000"/>
                  </a:schemeClr>
                </a:solidFill>
                <a:latin typeface="Arial" pitchFamily="34" charset="0"/>
                <a:cs typeface="Arial" pitchFamily="34" charset="0"/>
              </a:rPr>
              <a:t>graces</a:t>
            </a:r>
            <a:r>
              <a:rPr lang="en-US" b="1" dirty="0" smtClean="0">
                <a:solidFill>
                  <a:schemeClr val="accent4">
                    <a:lumMod val="75000"/>
                  </a:schemeClr>
                </a:solidFill>
                <a:latin typeface="Arial" pitchFamily="34" charset="0"/>
                <a:cs typeface="Arial" pitchFamily="34" charset="0"/>
              </a:rPr>
              <a:t>…</a:t>
            </a:r>
            <a:endParaRPr lang="en-US" b="1" dirty="0" smtClean="0">
              <a:solidFill>
                <a:schemeClr val="accent4">
                  <a:lumMod val="75000"/>
                </a:schemeClr>
              </a:solidFill>
              <a:latin typeface="Arial" pitchFamily="34" charset="0"/>
              <a:cs typeface="Arial" pitchFamily="34" charset="0"/>
            </a:endParaRPr>
          </a:p>
          <a:p>
            <a:pPr>
              <a:spcAft>
                <a:spcPts val="600"/>
              </a:spcAft>
            </a:pPr>
            <a:r>
              <a:rPr lang="en-US" b="1" dirty="0" smtClean="0">
                <a:solidFill>
                  <a:schemeClr val="accent4">
                    <a:lumMod val="75000"/>
                  </a:schemeClr>
                </a:solidFill>
                <a:latin typeface="Arial" pitchFamily="34" charset="0"/>
                <a:cs typeface="Arial" pitchFamily="34" charset="0"/>
              </a:rPr>
              <a:t>We will not </a:t>
            </a:r>
            <a:r>
              <a:rPr lang="en-US" b="1" dirty="0" smtClean="0">
                <a:solidFill>
                  <a:schemeClr val="accent4">
                    <a:lumMod val="75000"/>
                  </a:schemeClr>
                </a:solidFill>
                <a:latin typeface="Arial" pitchFamily="34" charset="0"/>
                <a:cs typeface="Arial" pitchFamily="34" charset="0"/>
              </a:rPr>
              <a:t>be spiritually blind,  </a:t>
            </a:r>
            <a:r>
              <a:rPr lang="en-US" b="1" dirty="0" smtClean="0">
                <a:solidFill>
                  <a:schemeClr val="accent4">
                    <a:lumMod val="75000"/>
                  </a:schemeClr>
                </a:solidFill>
                <a:latin typeface="Arial" pitchFamily="34" charset="0"/>
                <a:cs typeface="Arial" pitchFamily="34" charset="0"/>
              </a:rPr>
              <a:t>forgetting our past</a:t>
            </a:r>
          </a:p>
          <a:p>
            <a:pPr>
              <a:spcAft>
                <a:spcPts val="600"/>
              </a:spcAft>
            </a:pPr>
            <a:r>
              <a:rPr lang="en-US" b="1" dirty="0" smtClean="0">
                <a:solidFill>
                  <a:schemeClr val="accent4">
                    <a:lumMod val="75000"/>
                  </a:schemeClr>
                </a:solidFill>
                <a:latin typeface="Arial" pitchFamily="34" charset="0"/>
                <a:cs typeface="Arial" pitchFamily="34" charset="0"/>
              </a:rPr>
              <a:t>If one is not developing these </a:t>
            </a:r>
            <a:r>
              <a:rPr lang="en-US" b="1" dirty="0" smtClean="0">
                <a:solidFill>
                  <a:schemeClr val="accent4">
                    <a:lumMod val="75000"/>
                  </a:schemeClr>
                </a:solidFill>
                <a:latin typeface="Arial" pitchFamily="34" charset="0"/>
                <a:cs typeface="Arial" pitchFamily="34" charset="0"/>
              </a:rPr>
              <a:t>graces, he has </a:t>
            </a:r>
            <a:r>
              <a:rPr lang="en-US" b="1" dirty="0" smtClean="0">
                <a:solidFill>
                  <a:schemeClr val="accent4">
                    <a:lumMod val="75000"/>
                  </a:schemeClr>
                </a:solidFill>
                <a:latin typeface="Arial" pitchFamily="34" charset="0"/>
                <a:cs typeface="Arial" pitchFamily="34" charset="0"/>
              </a:rPr>
              <a:t>forgotten </a:t>
            </a:r>
            <a:r>
              <a:rPr lang="en-US" b="1" dirty="0" smtClean="0">
                <a:solidFill>
                  <a:schemeClr val="accent4">
                    <a:lumMod val="75000"/>
                  </a:schemeClr>
                </a:solidFill>
                <a:latin typeface="Arial" pitchFamily="34" charset="0"/>
                <a:cs typeface="Arial" pitchFamily="34" charset="0"/>
              </a:rPr>
              <a:t>his former </a:t>
            </a:r>
            <a:r>
              <a:rPr lang="en-US" b="1" dirty="0" smtClean="0">
                <a:solidFill>
                  <a:schemeClr val="accent4">
                    <a:lumMod val="75000"/>
                  </a:schemeClr>
                </a:solidFill>
                <a:latin typeface="Arial" pitchFamily="34" charset="0"/>
                <a:cs typeface="Arial" pitchFamily="34" charset="0"/>
              </a:rPr>
              <a:t>state.</a:t>
            </a:r>
          </a:p>
          <a:p>
            <a:r>
              <a:rPr lang="en-US" b="1" dirty="0" smtClean="0">
                <a:solidFill>
                  <a:schemeClr val="accent4">
                    <a:lumMod val="75000"/>
                  </a:schemeClr>
                </a:solidFill>
                <a:latin typeface="Arial" pitchFamily="34" charset="0"/>
                <a:cs typeface="Arial" pitchFamily="34" charset="0"/>
              </a:rPr>
              <a:t>Some don’t grow or </a:t>
            </a:r>
            <a:r>
              <a:rPr lang="en-US" b="1" dirty="0" smtClean="0">
                <a:solidFill>
                  <a:schemeClr val="accent4">
                    <a:lumMod val="75000"/>
                  </a:schemeClr>
                </a:solidFill>
                <a:latin typeface="Arial" pitchFamily="34" charset="0"/>
                <a:cs typeface="Arial" pitchFamily="34" charset="0"/>
              </a:rPr>
              <a:t>renew; they’ve forgotten </a:t>
            </a:r>
            <a:r>
              <a:rPr lang="en-US" b="1" dirty="0" smtClean="0">
                <a:solidFill>
                  <a:schemeClr val="accent4">
                    <a:lumMod val="75000"/>
                  </a:schemeClr>
                </a:solidFill>
                <a:latin typeface="Arial" pitchFamily="34" charset="0"/>
                <a:cs typeface="Arial" pitchFamily="34" charset="0"/>
              </a:rPr>
              <a:t>where they have been!</a:t>
            </a:r>
          </a:p>
          <a:p>
            <a:endParaRPr lang="en-US" b="1" i="1" dirty="0" smtClean="0">
              <a:solidFill>
                <a:schemeClr val="accent4">
                  <a:lumMod val="75000"/>
                </a:schemeClr>
              </a:solidFill>
              <a:latin typeface="Arial" pitchFamily="34" charset="0"/>
              <a:cs typeface="Arial" pitchFamily="34" charset="0"/>
            </a:endParaRPr>
          </a:p>
        </p:txBody>
      </p:sp>
      <p:pic>
        <p:nvPicPr>
          <p:cNvPr id="4098" name="Picture 2"/>
          <p:cNvPicPr>
            <a:picLocks noChangeAspect="1" noChangeArrowheads="1"/>
          </p:cNvPicPr>
          <p:nvPr/>
        </p:nvPicPr>
        <p:blipFill>
          <a:blip r:embed="rId3" cstate="print"/>
          <a:srcRect/>
          <a:stretch>
            <a:fillRect/>
          </a:stretch>
        </p:blipFill>
        <p:spPr bwMode="auto">
          <a:xfrm>
            <a:off x="6781800" y="4900613"/>
            <a:ext cx="1905000" cy="1271587"/>
          </a:xfrm>
          <a:prstGeom prst="rect">
            <a:avLst/>
          </a:prstGeom>
          <a:noFill/>
          <a:ln w="9525">
            <a:noFill/>
            <a:miter lim="800000"/>
            <a:headEnd/>
            <a:tailEnd/>
          </a:ln>
          <a:effectLst/>
        </p:spPr>
      </p:pic>
      <p:sp>
        <p:nvSpPr>
          <p:cNvPr id="6" name="Title 1"/>
          <p:cNvSpPr>
            <a:spLocks noGrp="1"/>
          </p:cNvSpPr>
          <p:nvPr>
            <p:ph type="title"/>
          </p:nvPr>
        </p:nvSpPr>
        <p:spPr>
          <a:solidFill>
            <a:srgbClr val="DCE6F2">
              <a:alpha val="80000"/>
            </a:srgbClr>
          </a:solidFill>
          <a:ln>
            <a:solidFill>
              <a:schemeClr val="tx2"/>
            </a:solidFill>
          </a:ln>
        </p:spPr>
        <p:txBody>
          <a:bodyPr>
            <a:normAutofit/>
          </a:bodyPr>
          <a:lstStyle/>
          <a:p>
            <a:r>
              <a:rPr lang="en-US" sz="4000" b="1" dirty="0" smtClean="0">
                <a:solidFill>
                  <a:schemeClr val="accent4">
                    <a:lumMod val="75000"/>
                  </a:schemeClr>
                </a:solidFill>
                <a:latin typeface="Arial" pitchFamily="34" charset="0"/>
                <a:cs typeface="Arial" pitchFamily="34" charset="0"/>
              </a:rPr>
              <a:t>Results </a:t>
            </a:r>
            <a:r>
              <a:rPr lang="en-US" sz="4000" b="1" dirty="0" smtClean="0">
                <a:solidFill>
                  <a:schemeClr val="accent4">
                    <a:lumMod val="75000"/>
                  </a:schemeClr>
                </a:solidFill>
                <a:latin typeface="Arial" pitchFamily="34" charset="0"/>
                <a:cs typeface="Arial" pitchFamily="34" charset="0"/>
              </a:rPr>
              <a:t>of Such </a:t>
            </a:r>
            <a:r>
              <a:rPr lang="en-US" sz="4000" b="1" dirty="0" smtClean="0">
                <a:solidFill>
                  <a:schemeClr val="accent4">
                    <a:lumMod val="75000"/>
                  </a:schemeClr>
                </a:solidFill>
                <a:latin typeface="Arial" pitchFamily="34" charset="0"/>
                <a:cs typeface="Arial" pitchFamily="34" charset="0"/>
              </a:rPr>
              <a:t>a Life</a:t>
            </a:r>
            <a:endParaRPr lang="en-US" sz="4000"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CE6F2">
              <a:alpha val="80000"/>
            </a:srgbClr>
          </a:solidFill>
          <a:ln w="38100">
            <a:solidFill>
              <a:schemeClr val="tx2"/>
            </a:solidFill>
          </a:ln>
        </p:spPr>
        <p:txBody>
          <a:bodyPr>
            <a:normAutofit/>
          </a:bodyPr>
          <a:lstStyle/>
          <a:p>
            <a:r>
              <a:rPr lang="en-US" b="1" dirty="0" smtClean="0">
                <a:solidFill>
                  <a:schemeClr val="accent4">
                    <a:lumMod val="75000"/>
                  </a:schemeClr>
                </a:solidFill>
                <a:latin typeface="Arial Narrow" pitchFamily="34" charset="0"/>
                <a:cs typeface="Arial" pitchFamily="34" charset="0"/>
              </a:rPr>
              <a:t>If we are </a:t>
            </a:r>
            <a:r>
              <a:rPr lang="en-US" b="1" dirty="0" smtClean="0">
                <a:solidFill>
                  <a:schemeClr val="accent4">
                    <a:lumMod val="75000"/>
                  </a:schemeClr>
                </a:solidFill>
                <a:latin typeface="Arial Narrow" pitchFamily="34" charset="0"/>
                <a:cs typeface="Arial" pitchFamily="34" charset="0"/>
              </a:rPr>
              <a:t>filled with these </a:t>
            </a:r>
            <a:r>
              <a:rPr lang="en-US" b="1" u="sng" dirty="0" smtClean="0">
                <a:solidFill>
                  <a:schemeClr val="accent4">
                    <a:lumMod val="75000"/>
                  </a:schemeClr>
                </a:solidFill>
                <a:latin typeface="Arial Narrow" pitchFamily="34" charset="0"/>
                <a:cs typeface="Arial" pitchFamily="34" charset="0"/>
              </a:rPr>
              <a:t>graces</a:t>
            </a:r>
            <a:r>
              <a:rPr lang="en-US" b="1" dirty="0" smtClean="0">
                <a:solidFill>
                  <a:schemeClr val="accent4">
                    <a:lumMod val="75000"/>
                  </a:schemeClr>
                </a:solidFill>
                <a:latin typeface="Arial Narrow" pitchFamily="34" charset="0"/>
                <a:cs typeface="Arial" pitchFamily="34" charset="0"/>
              </a:rPr>
              <a:t>…</a:t>
            </a:r>
            <a:endParaRPr lang="en-US" b="1" dirty="0" smtClean="0">
              <a:solidFill>
                <a:schemeClr val="accent4">
                  <a:lumMod val="75000"/>
                </a:schemeClr>
              </a:solidFill>
              <a:latin typeface="Arial Narrow" pitchFamily="34" charset="0"/>
              <a:cs typeface="Arial" pitchFamily="34" charset="0"/>
            </a:endParaRPr>
          </a:p>
          <a:p>
            <a:r>
              <a:rPr lang="en-US" b="1" dirty="0" smtClean="0">
                <a:solidFill>
                  <a:schemeClr val="accent4">
                    <a:lumMod val="75000"/>
                  </a:schemeClr>
                </a:solidFill>
                <a:latin typeface="Arial Narrow" pitchFamily="34" charset="0"/>
                <a:cs typeface="Arial" pitchFamily="34" charset="0"/>
              </a:rPr>
              <a:t>We will be more diligent, and we </a:t>
            </a:r>
            <a:r>
              <a:rPr lang="en-US" b="1" dirty="0" smtClean="0">
                <a:solidFill>
                  <a:schemeClr val="accent4">
                    <a:lumMod val="75000"/>
                  </a:schemeClr>
                </a:solidFill>
                <a:latin typeface="Arial Narrow" pitchFamily="34" charset="0"/>
                <a:cs typeface="Arial" pitchFamily="34" charset="0"/>
              </a:rPr>
              <a:t>will </a:t>
            </a:r>
            <a:r>
              <a:rPr lang="en-US" b="1" u="sng" dirty="0" smtClean="0">
                <a:solidFill>
                  <a:schemeClr val="accent4">
                    <a:lumMod val="75000"/>
                  </a:schemeClr>
                </a:solidFill>
                <a:latin typeface="Arial Narrow" pitchFamily="34" charset="0"/>
                <a:cs typeface="Arial" pitchFamily="34" charset="0"/>
              </a:rPr>
              <a:t>NEVER STUMBLE</a:t>
            </a:r>
          </a:p>
          <a:p>
            <a:pPr lvl="1"/>
            <a:r>
              <a:rPr lang="en-US" dirty="0" smtClean="0">
                <a:solidFill>
                  <a:schemeClr val="tx2"/>
                </a:solidFill>
                <a:latin typeface="Arial Narrow" pitchFamily="34" charset="0"/>
                <a:cs typeface="Arial" pitchFamily="34" charset="0"/>
              </a:rPr>
              <a:t>“</a:t>
            </a:r>
            <a:r>
              <a:rPr lang="en-US" i="1" dirty="0" smtClean="0">
                <a:solidFill>
                  <a:schemeClr val="tx2"/>
                </a:solidFill>
                <a:latin typeface="Arial Narrow" pitchFamily="34" charset="0"/>
                <a:cs typeface="Arial" pitchFamily="34" charset="0"/>
              </a:rPr>
              <a:t>fall </a:t>
            </a:r>
            <a:r>
              <a:rPr lang="en-US" i="1" dirty="0" smtClean="0">
                <a:solidFill>
                  <a:schemeClr val="tx2"/>
                </a:solidFill>
                <a:latin typeface="Arial Narrow" pitchFamily="34" charset="0"/>
                <a:cs typeface="Arial" pitchFamily="34" charset="0"/>
              </a:rPr>
              <a:t>into misery, become wretched.”</a:t>
            </a:r>
          </a:p>
          <a:p>
            <a:pPr lvl="1"/>
            <a:r>
              <a:rPr lang="en-US" dirty="0" smtClean="0">
                <a:solidFill>
                  <a:schemeClr val="tx2"/>
                </a:solidFill>
                <a:latin typeface="Arial Narrow" pitchFamily="34" charset="0"/>
                <a:cs typeface="Arial" pitchFamily="34" charset="0"/>
              </a:rPr>
              <a:t>Notice the </a:t>
            </a:r>
            <a:r>
              <a:rPr lang="en-US" dirty="0" smtClean="0">
                <a:solidFill>
                  <a:schemeClr val="tx2"/>
                </a:solidFill>
                <a:latin typeface="Arial Narrow" pitchFamily="34" charset="0"/>
                <a:cs typeface="Arial" pitchFamily="34" charset="0"/>
              </a:rPr>
              <a:t>stated condition—</a:t>
            </a:r>
            <a:r>
              <a:rPr lang="en-US" b="1" u="sng" dirty="0" smtClean="0">
                <a:solidFill>
                  <a:schemeClr val="tx2"/>
                </a:solidFill>
                <a:latin typeface="Arial Narrow" pitchFamily="34" charset="0"/>
                <a:cs typeface="Arial" pitchFamily="34" charset="0"/>
              </a:rPr>
              <a:t>IF</a:t>
            </a:r>
            <a:r>
              <a:rPr lang="en-US" dirty="0" smtClean="0">
                <a:solidFill>
                  <a:schemeClr val="tx2"/>
                </a:solidFill>
                <a:latin typeface="Arial Narrow" pitchFamily="34" charset="0"/>
                <a:cs typeface="Arial" pitchFamily="34" charset="0"/>
              </a:rPr>
              <a:t>…</a:t>
            </a:r>
          </a:p>
          <a:p>
            <a:pPr lvl="1"/>
            <a:r>
              <a:rPr lang="en-US" dirty="0" smtClean="0">
                <a:solidFill>
                  <a:schemeClr val="tx2"/>
                </a:solidFill>
                <a:latin typeface="Arial Narrow" pitchFamily="34" charset="0"/>
                <a:cs typeface="Arial" pitchFamily="34" charset="0"/>
              </a:rPr>
              <a:t>Growth will </a:t>
            </a:r>
            <a:r>
              <a:rPr lang="en-US" dirty="0" smtClean="0">
                <a:solidFill>
                  <a:schemeClr val="tx2"/>
                </a:solidFill>
                <a:latin typeface="Arial Narrow" pitchFamily="34" charset="0"/>
                <a:cs typeface="Arial" pitchFamily="34" charset="0"/>
              </a:rPr>
              <a:t>help prevent </a:t>
            </a:r>
            <a:r>
              <a:rPr lang="en-US" dirty="0" smtClean="0">
                <a:solidFill>
                  <a:schemeClr val="tx2"/>
                </a:solidFill>
                <a:latin typeface="Arial Narrow" pitchFamily="34" charset="0"/>
                <a:cs typeface="Arial" pitchFamily="34" charset="0"/>
              </a:rPr>
              <a:t>falling into </a:t>
            </a:r>
            <a:r>
              <a:rPr lang="en-US" dirty="0" smtClean="0">
                <a:solidFill>
                  <a:schemeClr val="tx2"/>
                </a:solidFill>
                <a:latin typeface="Arial Narrow" pitchFamily="34" charset="0"/>
                <a:cs typeface="Arial" pitchFamily="34" charset="0"/>
              </a:rPr>
              <a:t>sin.</a:t>
            </a:r>
            <a:endParaRPr lang="en-US" dirty="0" smtClean="0">
              <a:solidFill>
                <a:schemeClr val="tx2"/>
              </a:solidFill>
              <a:latin typeface="Arial Narrow" pitchFamily="34" charset="0"/>
              <a:cs typeface="Arial" pitchFamily="34" charset="0"/>
            </a:endParaRPr>
          </a:p>
          <a:p>
            <a:pPr lvl="1"/>
            <a:r>
              <a:rPr lang="en-US" dirty="0" smtClean="0">
                <a:solidFill>
                  <a:schemeClr val="tx2"/>
                </a:solidFill>
                <a:latin typeface="Arial Narrow" pitchFamily="34" charset="0"/>
                <a:cs typeface="Arial" pitchFamily="34" charset="0"/>
              </a:rPr>
              <a:t>When we do sin, </a:t>
            </a:r>
            <a:r>
              <a:rPr lang="en-US" dirty="0" smtClean="0">
                <a:solidFill>
                  <a:schemeClr val="tx2"/>
                </a:solidFill>
                <a:latin typeface="Arial Narrow" pitchFamily="34" charset="0"/>
                <a:cs typeface="Arial" pitchFamily="34" charset="0"/>
              </a:rPr>
              <a:t>we will correct it.</a:t>
            </a:r>
            <a:endParaRPr lang="en-US" dirty="0" smtClean="0">
              <a:solidFill>
                <a:schemeClr val="tx2"/>
              </a:solidFill>
              <a:latin typeface="Arial Narrow" pitchFamily="34" charset="0"/>
              <a:cs typeface="Arial" pitchFamily="34" charset="0"/>
            </a:endParaRPr>
          </a:p>
          <a:p>
            <a:pPr lvl="1"/>
            <a:r>
              <a:rPr lang="en-US" dirty="0" smtClean="0">
                <a:solidFill>
                  <a:schemeClr val="tx2"/>
                </a:solidFill>
                <a:latin typeface="Arial Narrow" pitchFamily="34" charset="0"/>
                <a:cs typeface="Arial" pitchFamily="34" charset="0"/>
              </a:rPr>
              <a:t>Sin WILL happen if </a:t>
            </a:r>
            <a:r>
              <a:rPr lang="en-US" dirty="0" smtClean="0">
                <a:solidFill>
                  <a:schemeClr val="tx2"/>
                </a:solidFill>
                <a:latin typeface="Arial Narrow" pitchFamily="34" charset="0"/>
                <a:cs typeface="Arial" pitchFamily="34" charset="0"/>
              </a:rPr>
              <a:t>we fail to grow.</a:t>
            </a:r>
            <a:endParaRPr lang="en-US" dirty="0" smtClean="0">
              <a:solidFill>
                <a:schemeClr val="tx2"/>
              </a:solidFill>
              <a:latin typeface="Arial Narrow" pitchFamily="34" charset="0"/>
              <a:cs typeface="Arial" pitchFamily="34" charset="0"/>
            </a:endParaRPr>
          </a:p>
          <a:p>
            <a:pPr>
              <a:buNone/>
            </a:pPr>
            <a:endParaRPr lang="en-US" dirty="0" smtClean="0">
              <a:latin typeface="Arial Narrow" pitchFamily="34" charset="0"/>
              <a:cs typeface="Arial" pitchFamily="34" charset="0"/>
            </a:endParaRPr>
          </a:p>
          <a:p>
            <a:endParaRPr lang="en-US" i="1" dirty="0" smtClean="0">
              <a:latin typeface="Arial Narrow" pitchFamily="34" charset="0"/>
              <a:cs typeface="Arial" pitchFamily="34" charset="0"/>
            </a:endParaRPr>
          </a:p>
        </p:txBody>
      </p:sp>
      <p:pic>
        <p:nvPicPr>
          <p:cNvPr id="4098" name="Picture 2"/>
          <p:cNvPicPr>
            <a:picLocks noChangeAspect="1" noChangeArrowheads="1"/>
          </p:cNvPicPr>
          <p:nvPr/>
        </p:nvPicPr>
        <p:blipFill>
          <a:blip r:embed="rId3" cstate="print"/>
          <a:srcRect/>
          <a:stretch>
            <a:fillRect/>
          </a:stretch>
        </p:blipFill>
        <p:spPr bwMode="auto">
          <a:xfrm>
            <a:off x="7239000" y="2767013"/>
            <a:ext cx="1905000" cy="1271587"/>
          </a:xfrm>
          <a:prstGeom prst="rect">
            <a:avLst/>
          </a:prstGeom>
          <a:noFill/>
          <a:ln w="9525">
            <a:noFill/>
            <a:miter lim="800000"/>
            <a:headEnd/>
            <a:tailEnd/>
          </a:ln>
          <a:effectLst/>
        </p:spPr>
      </p:pic>
      <p:sp>
        <p:nvSpPr>
          <p:cNvPr id="6" name="Title 1"/>
          <p:cNvSpPr>
            <a:spLocks noGrp="1"/>
          </p:cNvSpPr>
          <p:nvPr>
            <p:ph type="title"/>
          </p:nvPr>
        </p:nvSpPr>
        <p:spPr>
          <a:solidFill>
            <a:srgbClr val="DCE6F2">
              <a:alpha val="80000"/>
            </a:srgbClr>
          </a:solidFill>
          <a:ln>
            <a:solidFill>
              <a:schemeClr val="tx2"/>
            </a:solidFill>
          </a:ln>
        </p:spPr>
        <p:txBody>
          <a:bodyPr>
            <a:normAutofit/>
          </a:bodyPr>
          <a:lstStyle/>
          <a:p>
            <a:r>
              <a:rPr lang="en-US" sz="4000" b="1" dirty="0" smtClean="0">
                <a:solidFill>
                  <a:schemeClr val="accent4">
                    <a:lumMod val="75000"/>
                  </a:schemeClr>
                </a:solidFill>
                <a:latin typeface="Arial" pitchFamily="34" charset="0"/>
                <a:cs typeface="Arial" pitchFamily="34" charset="0"/>
              </a:rPr>
              <a:t>Results </a:t>
            </a:r>
            <a:r>
              <a:rPr lang="en-US" sz="4000" b="1" dirty="0" smtClean="0">
                <a:solidFill>
                  <a:schemeClr val="accent4">
                    <a:lumMod val="75000"/>
                  </a:schemeClr>
                </a:solidFill>
                <a:latin typeface="Arial" pitchFamily="34" charset="0"/>
                <a:cs typeface="Arial" pitchFamily="34" charset="0"/>
              </a:rPr>
              <a:t>of Such </a:t>
            </a:r>
            <a:r>
              <a:rPr lang="en-US" sz="4000" b="1" dirty="0" smtClean="0">
                <a:solidFill>
                  <a:schemeClr val="accent4">
                    <a:lumMod val="75000"/>
                  </a:schemeClr>
                </a:solidFill>
                <a:latin typeface="Arial" pitchFamily="34" charset="0"/>
                <a:cs typeface="Arial" pitchFamily="34" charset="0"/>
              </a:rPr>
              <a:t>a Life</a:t>
            </a:r>
            <a:endParaRPr lang="en-US" sz="4000"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5" end="5"/>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p:cTn id="2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CE6F2">
              <a:alpha val="80000"/>
            </a:srgbClr>
          </a:solidFill>
          <a:ln w="38100">
            <a:solidFill>
              <a:schemeClr val="tx2"/>
            </a:solidFill>
          </a:ln>
        </p:spPr>
        <p:txBody>
          <a:bodyPr>
            <a:normAutofit fontScale="92500"/>
          </a:bodyPr>
          <a:lstStyle/>
          <a:p>
            <a:pPr>
              <a:lnSpc>
                <a:spcPct val="110000"/>
              </a:lnSpc>
              <a:spcBef>
                <a:spcPts val="600"/>
              </a:spcBef>
            </a:pPr>
            <a:r>
              <a:rPr lang="en-US" b="1" dirty="0" smtClean="0">
                <a:solidFill>
                  <a:schemeClr val="accent4">
                    <a:lumMod val="75000"/>
                  </a:schemeClr>
                </a:solidFill>
                <a:latin typeface="Arial" pitchFamily="34" charset="0"/>
                <a:cs typeface="Arial" pitchFamily="34" charset="0"/>
              </a:rPr>
              <a:t>If we are filled </a:t>
            </a:r>
            <a:r>
              <a:rPr lang="en-US" b="1" dirty="0" smtClean="0">
                <a:solidFill>
                  <a:schemeClr val="accent4">
                    <a:lumMod val="75000"/>
                  </a:schemeClr>
                </a:solidFill>
                <a:latin typeface="Arial" pitchFamily="34" charset="0"/>
                <a:cs typeface="Arial" pitchFamily="34" charset="0"/>
              </a:rPr>
              <a:t>with these </a:t>
            </a:r>
            <a:r>
              <a:rPr lang="en-US" b="1" u="sng" dirty="0" smtClean="0">
                <a:solidFill>
                  <a:schemeClr val="accent4">
                    <a:lumMod val="75000"/>
                  </a:schemeClr>
                </a:solidFill>
                <a:latin typeface="Arial" pitchFamily="34" charset="0"/>
                <a:cs typeface="Arial" pitchFamily="34" charset="0"/>
              </a:rPr>
              <a:t>graces</a:t>
            </a:r>
            <a:r>
              <a:rPr lang="en-US" b="1" dirty="0" smtClean="0">
                <a:solidFill>
                  <a:schemeClr val="accent4">
                    <a:lumMod val="75000"/>
                  </a:schemeClr>
                </a:solidFill>
                <a:latin typeface="Arial" pitchFamily="34" charset="0"/>
                <a:cs typeface="Arial" pitchFamily="34" charset="0"/>
              </a:rPr>
              <a:t>…</a:t>
            </a:r>
            <a:endParaRPr lang="en-US" b="1" dirty="0" smtClean="0">
              <a:solidFill>
                <a:schemeClr val="accent4">
                  <a:lumMod val="75000"/>
                </a:schemeClr>
              </a:solidFill>
              <a:latin typeface="Arial" pitchFamily="34" charset="0"/>
              <a:cs typeface="Arial" pitchFamily="34" charset="0"/>
            </a:endParaRPr>
          </a:p>
          <a:p>
            <a:pPr>
              <a:lnSpc>
                <a:spcPct val="110000"/>
              </a:lnSpc>
              <a:spcBef>
                <a:spcPts val="600"/>
              </a:spcBef>
            </a:pPr>
            <a:r>
              <a:rPr lang="en-US" b="1" dirty="0" smtClean="0">
                <a:solidFill>
                  <a:schemeClr val="accent4">
                    <a:lumMod val="75000"/>
                  </a:schemeClr>
                </a:solidFill>
                <a:latin typeface="Arial" pitchFamily="34" charset="0"/>
                <a:cs typeface="Arial" pitchFamily="34" charset="0"/>
              </a:rPr>
              <a:t>An entrance </a:t>
            </a:r>
            <a:r>
              <a:rPr lang="en-US" b="1" dirty="0" smtClean="0">
                <a:solidFill>
                  <a:schemeClr val="accent4">
                    <a:lumMod val="75000"/>
                  </a:schemeClr>
                </a:solidFill>
                <a:latin typeface="Arial" pitchFamily="34" charset="0"/>
                <a:cs typeface="Arial" pitchFamily="34" charset="0"/>
              </a:rPr>
              <a:t>into the heavenly kingdom awaits </a:t>
            </a:r>
            <a:r>
              <a:rPr lang="en-US" b="1" dirty="0" smtClean="0">
                <a:solidFill>
                  <a:schemeClr val="accent4">
                    <a:lumMod val="75000"/>
                  </a:schemeClr>
                </a:solidFill>
                <a:latin typeface="Arial" pitchFamily="34" charset="0"/>
                <a:cs typeface="Arial" pitchFamily="34" charset="0"/>
              </a:rPr>
              <a:t>us.</a:t>
            </a:r>
            <a:endParaRPr lang="en-US" b="1" u="sng" dirty="0" smtClean="0">
              <a:solidFill>
                <a:schemeClr val="accent4">
                  <a:lumMod val="75000"/>
                </a:schemeClr>
              </a:solidFill>
              <a:latin typeface="Arial" pitchFamily="34" charset="0"/>
              <a:cs typeface="Arial" pitchFamily="34" charset="0"/>
            </a:endParaRPr>
          </a:p>
          <a:p>
            <a:pPr>
              <a:lnSpc>
                <a:spcPct val="110000"/>
              </a:lnSpc>
              <a:spcBef>
                <a:spcPts val="600"/>
              </a:spcBef>
            </a:pPr>
            <a:r>
              <a:rPr lang="en-US" b="1" dirty="0" smtClean="0">
                <a:solidFill>
                  <a:schemeClr val="accent4">
                    <a:lumMod val="75000"/>
                  </a:schemeClr>
                </a:solidFill>
                <a:latin typeface="Arial" pitchFamily="34" charset="0"/>
                <a:cs typeface="Arial" pitchFamily="34" charset="0"/>
              </a:rPr>
              <a:t>This life will be more </a:t>
            </a:r>
            <a:r>
              <a:rPr lang="en-US" b="1" dirty="0" smtClean="0">
                <a:solidFill>
                  <a:schemeClr val="accent4">
                    <a:lumMod val="75000"/>
                  </a:schemeClr>
                </a:solidFill>
                <a:latin typeface="Arial" pitchFamily="34" charset="0"/>
                <a:cs typeface="Arial" pitchFamily="34" charset="0"/>
              </a:rPr>
              <a:t>meaningful and </a:t>
            </a:r>
            <a:r>
              <a:rPr lang="en-US" b="1" dirty="0" smtClean="0">
                <a:solidFill>
                  <a:schemeClr val="accent4">
                    <a:lumMod val="75000"/>
                  </a:schemeClr>
                </a:solidFill>
                <a:latin typeface="Arial" pitchFamily="34" charset="0"/>
                <a:cs typeface="Arial" pitchFamily="34" charset="0"/>
              </a:rPr>
              <a:t>rich.</a:t>
            </a:r>
            <a:endParaRPr lang="en-US" b="1" dirty="0" smtClean="0">
              <a:solidFill>
                <a:schemeClr val="accent4">
                  <a:lumMod val="75000"/>
                </a:schemeClr>
              </a:solidFill>
              <a:latin typeface="Arial" pitchFamily="34" charset="0"/>
              <a:cs typeface="Arial" pitchFamily="34" charset="0"/>
            </a:endParaRPr>
          </a:p>
          <a:p>
            <a:pPr>
              <a:lnSpc>
                <a:spcPct val="110000"/>
              </a:lnSpc>
              <a:spcBef>
                <a:spcPts val="600"/>
              </a:spcBef>
            </a:pPr>
            <a:r>
              <a:rPr lang="en-US" b="1" dirty="0" smtClean="0">
                <a:solidFill>
                  <a:schemeClr val="accent4">
                    <a:lumMod val="75000"/>
                  </a:schemeClr>
                </a:solidFill>
                <a:latin typeface="Arial" pitchFamily="34" charset="0"/>
                <a:cs typeface="Arial" pitchFamily="34" charset="0"/>
              </a:rPr>
              <a:t>We are assured </a:t>
            </a:r>
            <a:r>
              <a:rPr lang="en-US" b="1" dirty="0" smtClean="0">
                <a:solidFill>
                  <a:schemeClr val="accent4">
                    <a:lumMod val="75000"/>
                  </a:schemeClr>
                </a:solidFill>
                <a:latin typeface="Arial" pitchFamily="34" charset="0"/>
                <a:cs typeface="Arial" pitchFamily="34" charset="0"/>
              </a:rPr>
              <a:t>of a place where none of </a:t>
            </a:r>
            <a:r>
              <a:rPr lang="en-US" b="1" dirty="0" smtClean="0">
                <a:solidFill>
                  <a:schemeClr val="accent4">
                    <a:lumMod val="75000"/>
                  </a:schemeClr>
                </a:solidFill>
                <a:latin typeface="Arial" pitchFamily="34" charset="0"/>
                <a:cs typeface="Arial" pitchFamily="34" charset="0"/>
              </a:rPr>
              <a:t>this life’s struggles will bother </a:t>
            </a:r>
            <a:r>
              <a:rPr lang="en-US" b="1" dirty="0" smtClean="0">
                <a:solidFill>
                  <a:schemeClr val="accent4">
                    <a:lumMod val="75000"/>
                  </a:schemeClr>
                </a:solidFill>
                <a:latin typeface="Arial" pitchFamily="34" charset="0"/>
                <a:cs typeface="Arial" pitchFamily="34" charset="0"/>
              </a:rPr>
              <a:t>us </a:t>
            </a:r>
            <a:r>
              <a:rPr lang="en-US" b="1" dirty="0" smtClean="0">
                <a:solidFill>
                  <a:schemeClr val="accent4">
                    <a:lumMod val="75000"/>
                  </a:schemeClr>
                </a:solidFill>
                <a:latin typeface="Arial" pitchFamily="34" charset="0"/>
                <a:cs typeface="Arial" pitchFamily="34" charset="0"/>
              </a:rPr>
              <a:t>again.</a:t>
            </a:r>
            <a:endParaRPr lang="en-US" b="1" dirty="0" smtClean="0">
              <a:solidFill>
                <a:schemeClr val="accent4">
                  <a:lumMod val="75000"/>
                </a:schemeClr>
              </a:solidFill>
              <a:latin typeface="Arial" pitchFamily="34" charset="0"/>
              <a:cs typeface="Arial" pitchFamily="34" charset="0"/>
            </a:endParaRPr>
          </a:p>
          <a:p>
            <a:pPr>
              <a:lnSpc>
                <a:spcPct val="110000"/>
              </a:lnSpc>
              <a:spcBef>
                <a:spcPts val="600"/>
              </a:spcBef>
            </a:pPr>
            <a:r>
              <a:rPr lang="en-US" b="1" dirty="0" smtClean="0">
                <a:solidFill>
                  <a:schemeClr val="accent4">
                    <a:lumMod val="75000"/>
                  </a:schemeClr>
                </a:solidFill>
                <a:latin typeface="Arial" pitchFamily="34" charset="0"/>
                <a:cs typeface="Arial" pitchFamily="34" charset="0"/>
              </a:rPr>
              <a:t>Missing heaven—missed everything!</a:t>
            </a:r>
          </a:p>
          <a:p>
            <a:pPr>
              <a:lnSpc>
                <a:spcPct val="110000"/>
              </a:lnSpc>
              <a:spcBef>
                <a:spcPts val="600"/>
              </a:spcBef>
              <a:buNone/>
            </a:pPr>
            <a:endParaRPr lang="en-US" dirty="0" smtClean="0">
              <a:latin typeface="Arial" pitchFamily="34" charset="0"/>
              <a:cs typeface="Arial" pitchFamily="34" charset="0"/>
            </a:endParaRPr>
          </a:p>
          <a:p>
            <a:pPr>
              <a:lnSpc>
                <a:spcPct val="110000"/>
              </a:lnSpc>
              <a:spcBef>
                <a:spcPts val="600"/>
              </a:spcBef>
            </a:pPr>
            <a:endParaRPr lang="en-US" i="1" dirty="0" smtClean="0">
              <a:latin typeface="Arial" pitchFamily="34" charset="0"/>
              <a:cs typeface="Arial" pitchFamily="34" charset="0"/>
            </a:endParaRPr>
          </a:p>
        </p:txBody>
      </p:sp>
      <p:sp>
        <p:nvSpPr>
          <p:cNvPr id="5" name="Title 1"/>
          <p:cNvSpPr>
            <a:spLocks noGrp="1"/>
          </p:cNvSpPr>
          <p:nvPr>
            <p:ph type="title"/>
          </p:nvPr>
        </p:nvSpPr>
        <p:spPr>
          <a:solidFill>
            <a:srgbClr val="DCE6F2">
              <a:alpha val="80000"/>
            </a:srgbClr>
          </a:solidFill>
          <a:ln>
            <a:solidFill>
              <a:schemeClr val="tx2"/>
            </a:solidFill>
          </a:ln>
        </p:spPr>
        <p:txBody>
          <a:bodyPr>
            <a:normAutofit/>
          </a:bodyPr>
          <a:lstStyle/>
          <a:p>
            <a:r>
              <a:rPr lang="en-US" sz="4000" b="1" dirty="0" smtClean="0">
                <a:solidFill>
                  <a:schemeClr val="accent4">
                    <a:lumMod val="75000"/>
                  </a:schemeClr>
                </a:solidFill>
                <a:latin typeface="Arial" pitchFamily="34" charset="0"/>
                <a:cs typeface="Arial" pitchFamily="34" charset="0"/>
              </a:rPr>
              <a:t>Results </a:t>
            </a:r>
            <a:r>
              <a:rPr lang="en-US" sz="4000" b="1" dirty="0" smtClean="0">
                <a:solidFill>
                  <a:schemeClr val="accent4">
                    <a:lumMod val="75000"/>
                  </a:schemeClr>
                </a:solidFill>
                <a:latin typeface="Arial" pitchFamily="34" charset="0"/>
                <a:cs typeface="Arial" pitchFamily="34" charset="0"/>
              </a:rPr>
              <a:t>of Such </a:t>
            </a:r>
            <a:r>
              <a:rPr lang="en-US" sz="4000" b="1" dirty="0" smtClean="0">
                <a:solidFill>
                  <a:schemeClr val="accent4">
                    <a:lumMod val="75000"/>
                  </a:schemeClr>
                </a:solidFill>
                <a:latin typeface="Arial" pitchFamily="34" charset="0"/>
                <a:cs typeface="Arial" pitchFamily="34" charset="0"/>
              </a:rPr>
              <a:t>a Life</a:t>
            </a:r>
            <a:endParaRPr lang="en-US" sz="4000" b="1" dirty="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04800"/>
            <a:ext cx="6858000" cy="1020763"/>
          </a:xfrm>
          <a:solidFill>
            <a:schemeClr val="accent3">
              <a:lumMod val="40000"/>
              <a:lumOff val="60000"/>
              <a:alpha val="80000"/>
            </a:schemeClr>
          </a:solidFill>
          <a:ln>
            <a:solidFill>
              <a:schemeClr val="accent1"/>
            </a:solidFill>
          </a:ln>
        </p:spPr>
        <p:txBody>
          <a:bodyPr>
            <a:normAutofit fontScale="90000"/>
          </a:bodyPr>
          <a:lstStyle/>
          <a:p>
            <a:pPr eaLnBrk="1" hangingPunct="1">
              <a:defRPr/>
            </a:pPr>
            <a:r>
              <a:rPr lang="en-US" sz="4000" b="1" dirty="0" smtClean="0">
                <a:solidFill>
                  <a:schemeClr val="accent4">
                    <a:lumMod val="75000"/>
                  </a:schemeClr>
                </a:solidFill>
                <a:latin typeface="Arial" charset="0"/>
              </a:rPr>
              <a:t>Passages That Deal </a:t>
            </a:r>
            <a:br>
              <a:rPr lang="en-US" sz="4000" b="1" dirty="0" smtClean="0">
                <a:solidFill>
                  <a:schemeClr val="accent4">
                    <a:lumMod val="75000"/>
                  </a:schemeClr>
                </a:solidFill>
                <a:latin typeface="Arial" charset="0"/>
              </a:rPr>
            </a:br>
            <a:r>
              <a:rPr lang="en-US" sz="4000" b="1" dirty="0" smtClean="0">
                <a:solidFill>
                  <a:schemeClr val="accent4">
                    <a:lumMod val="75000"/>
                  </a:schemeClr>
                </a:solidFill>
                <a:latin typeface="Arial" charset="0"/>
              </a:rPr>
              <a:t>With Renewal</a:t>
            </a:r>
          </a:p>
        </p:txBody>
      </p:sp>
      <p:sp>
        <p:nvSpPr>
          <p:cNvPr id="3" name="Content Placeholder 2"/>
          <p:cNvSpPr>
            <a:spLocks noGrp="1"/>
          </p:cNvSpPr>
          <p:nvPr>
            <p:ph idx="1"/>
          </p:nvPr>
        </p:nvSpPr>
        <p:spPr>
          <a:xfrm>
            <a:off x="1905000" y="1676400"/>
            <a:ext cx="6781800" cy="4525963"/>
          </a:xfrm>
          <a:solidFill>
            <a:schemeClr val="accent3">
              <a:lumMod val="40000"/>
              <a:lumOff val="60000"/>
              <a:alpha val="80000"/>
            </a:schemeClr>
          </a:solidFill>
          <a:ln w="38100">
            <a:solidFill>
              <a:schemeClr val="accent1"/>
            </a:solidFill>
          </a:ln>
        </p:spPr>
        <p:txBody>
          <a:bodyPr/>
          <a:lstStyle/>
          <a:p>
            <a:pPr eaLnBrk="1" hangingPunct="1"/>
            <a:r>
              <a:rPr lang="en-US" b="1" dirty="0" smtClean="0">
                <a:solidFill>
                  <a:srgbClr val="3A669C"/>
                </a:solidFill>
                <a:latin typeface="Arial" charset="0"/>
              </a:rPr>
              <a:t>Romans 12:2</a:t>
            </a:r>
          </a:p>
          <a:p>
            <a:pPr lvl="1" eaLnBrk="1" hangingPunct="1"/>
            <a:r>
              <a:rPr lang="en-US" i="1" dirty="0" smtClean="0">
                <a:solidFill>
                  <a:schemeClr val="accent4">
                    <a:lumMod val="75000"/>
                  </a:schemeClr>
                </a:solidFill>
                <a:latin typeface="Arial" charset="0"/>
              </a:rPr>
              <a:t>“And do not be conformed to this world, but be transformed by the </a:t>
            </a:r>
            <a:r>
              <a:rPr lang="en-US" b="1" i="1" u="sng" dirty="0" smtClean="0">
                <a:solidFill>
                  <a:schemeClr val="accent4">
                    <a:lumMod val="75000"/>
                  </a:schemeClr>
                </a:solidFill>
                <a:latin typeface="Arial" charset="0"/>
              </a:rPr>
              <a:t>renewing of your mind</a:t>
            </a:r>
            <a:r>
              <a:rPr lang="en-US" i="1" dirty="0" smtClean="0">
                <a:solidFill>
                  <a:schemeClr val="accent4">
                    <a:lumMod val="75000"/>
                  </a:schemeClr>
                </a:solidFill>
                <a:latin typeface="Arial" charset="0"/>
              </a:rPr>
              <a:t>…”</a:t>
            </a:r>
          </a:p>
          <a:p>
            <a:pPr eaLnBrk="1" hangingPunct="1">
              <a:spcBef>
                <a:spcPct val="40000"/>
              </a:spcBef>
            </a:pPr>
            <a:r>
              <a:rPr lang="en-US" b="1" dirty="0" smtClean="0">
                <a:solidFill>
                  <a:srgbClr val="2E5C8A"/>
                </a:solidFill>
                <a:latin typeface="Arial" charset="0"/>
              </a:rPr>
              <a:t>2 Corinthians 4:16</a:t>
            </a:r>
          </a:p>
          <a:p>
            <a:pPr lvl="1" eaLnBrk="1" hangingPunct="1"/>
            <a:r>
              <a:rPr lang="en-US" i="1" dirty="0" smtClean="0">
                <a:solidFill>
                  <a:schemeClr val="accent4">
                    <a:lumMod val="75000"/>
                  </a:schemeClr>
                </a:solidFill>
                <a:latin typeface="Arial" charset="0"/>
              </a:rPr>
              <a:t>“…Even though our outward man is perishing, yet the inward man is being </a:t>
            </a:r>
            <a:r>
              <a:rPr lang="en-US" b="1" i="1" u="sng" dirty="0" smtClean="0">
                <a:solidFill>
                  <a:schemeClr val="accent4">
                    <a:lumMod val="75000"/>
                  </a:schemeClr>
                </a:solidFill>
                <a:latin typeface="Arial" charset="0"/>
              </a:rPr>
              <a:t>renewed</a:t>
            </a:r>
            <a:r>
              <a:rPr lang="en-US" i="1" dirty="0" smtClean="0">
                <a:solidFill>
                  <a:schemeClr val="accent4">
                    <a:lumMod val="75000"/>
                  </a:schemeClr>
                </a:solidFill>
                <a:latin typeface="Arial" charset="0"/>
              </a:rPr>
              <a:t> day by day.”</a:t>
            </a:r>
          </a:p>
          <a:p>
            <a:pPr eaLnBrk="1" hangingPunct="1"/>
            <a:endParaRPr lang="en-US" dirty="0" smtClean="0">
              <a:latin typeface="Arial" charset="0"/>
            </a:endParaRPr>
          </a:p>
        </p:txBody>
      </p:sp>
      <p:pic>
        <p:nvPicPr>
          <p:cNvPr id="6148" name="Picture 2"/>
          <p:cNvPicPr>
            <a:picLocks noChangeAspect="1" noChangeArrowheads="1"/>
          </p:cNvPicPr>
          <p:nvPr/>
        </p:nvPicPr>
        <p:blipFill>
          <a:blip r:embed="rId3" cstate="print"/>
          <a:srcRect/>
          <a:stretch>
            <a:fillRect/>
          </a:stretch>
        </p:blipFill>
        <p:spPr bwMode="auto">
          <a:xfrm>
            <a:off x="7848600" y="5029200"/>
            <a:ext cx="889000" cy="1476375"/>
          </a:xfrm>
          <a:prstGeom prst="rect">
            <a:avLst/>
          </a:prstGeom>
          <a:noFill/>
          <a:ln w="9525">
            <a:noFill/>
            <a:miter lim="800000"/>
            <a:headEnd/>
            <a:tailEnd/>
          </a:ln>
        </p:spPr>
      </p:pic>
      <p:sp>
        <p:nvSpPr>
          <p:cNvPr id="5" name="TextBox 4"/>
          <p:cNvSpPr txBox="1"/>
          <p:nvPr/>
        </p:nvSpPr>
        <p:spPr>
          <a:xfrm>
            <a:off x="0" y="2438400"/>
            <a:ext cx="1828800" cy="1569660"/>
          </a:xfrm>
          <a:prstGeom prst="rect">
            <a:avLst/>
          </a:prstGeom>
          <a:noFill/>
          <a:ln>
            <a:noFill/>
          </a:ln>
        </p:spPr>
        <p:txBody>
          <a:bodyPr wrap="square" rtlCol="0">
            <a:spAutoFit/>
          </a:bodyPr>
          <a:lstStyle/>
          <a:p>
            <a:pPr algn="ctr"/>
            <a:r>
              <a:rPr lang="en-US" sz="2400" b="1" dirty="0" smtClean="0">
                <a:solidFill>
                  <a:schemeClr val="accent3">
                    <a:lumMod val="40000"/>
                    <a:lumOff val="60000"/>
                  </a:schemeClr>
                </a:solidFill>
                <a:latin typeface="Arial" pitchFamily="34" charset="0"/>
                <a:cs typeface="Arial" pitchFamily="34" charset="0"/>
              </a:rPr>
              <a:t>God’s</a:t>
            </a:r>
          </a:p>
          <a:p>
            <a:pPr algn="ctr"/>
            <a:r>
              <a:rPr lang="en-US" sz="2400" b="1" dirty="0" smtClean="0">
                <a:solidFill>
                  <a:schemeClr val="accent3">
                    <a:lumMod val="40000"/>
                    <a:lumOff val="60000"/>
                  </a:schemeClr>
                </a:solidFill>
                <a:latin typeface="Arial" pitchFamily="34" charset="0"/>
                <a:cs typeface="Arial" pitchFamily="34" charset="0"/>
              </a:rPr>
              <a:t>Word</a:t>
            </a:r>
          </a:p>
          <a:p>
            <a:pPr algn="ctr"/>
            <a:r>
              <a:rPr lang="en-US" sz="2400" b="1" dirty="0" smtClean="0">
                <a:solidFill>
                  <a:schemeClr val="accent3">
                    <a:lumMod val="40000"/>
                    <a:lumOff val="60000"/>
                  </a:schemeClr>
                </a:solidFill>
                <a:latin typeface="Arial" pitchFamily="34" charset="0"/>
                <a:cs typeface="Arial" pitchFamily="34" charset="0"/>
              </a:rPr>
              <a:t>Addresses</a:t>
            </a:r>
          </a:p>
          <a:p>
            <a:pPr algn="ctr"/>
            <a:r>
              <a:rPr lang="en-US" sz="2400" b="1" dirty="0" smtClean="0">
                <a:solidFill>
                  <a:schemeClr val="accent3">
                    <a:lumMod val="40000"/>
                    <a:lumOff val="60000"/>
                  </a:schemeClr>
                </a:solidFill>
                <a:latin typeface="Arial" pitchFamily="34" charset="0"/>
                <a:cs typeface="Arial" pitchFamily="34" charset="0"/>
              </a:rPr>
              <a:t>Renewal</a:t>
            </a:r>
            <a:endParaRPr lang="en-US" sz="2400" b="1" dirty="0">
              <a:solidFill>
                <a:schemeClr val="accent3">
                  <a:lumMod val="40000"/>
                  <a:lumOff val="6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1600200"/>
            <a:ext cx="6781800" cy="4525963"/>
          </a:xfrm>
          <a:solidFill>
            <a:schemeClr val="accent3">
              <a:lumMod val="40000"/>
              <a:lumOff val="60000"/>
              <a:alpha val="80000"/>
            </a:schemeClr>
          </a:solidFill>
          <a:ln w="38100">
            <a:solidFill>
              <a:schemeClr val="accent1"/>
            </a:solidFill>
          </a:ln>
        </p:spPr>
        <p:txBody>
          <a:bodyPr/>
          <a:lstStyle/>
          <a:p>
            <a:pPr eaLnBrk="1" hangingPunct="1"/>
            <a:r>
              <a:rPr lang="en-US" b="1" dirty="0" smtClean="0">
                <a:solidFill>
                  <a:srgbClr val="3A669C"/>
                </a:solidFill>
                <a:latin typeface="Arial" charset="0"/>
              </a:rPr>
              <a:t>Colossians 3:10</a:t>
            </a:r>
          </a:p>
          <a:p>
            <a:pPr lvl="1" eaLnBrk="1" hangingPunct="1"/>
            <a:r>
              <a:rPr lang="en-US" i="1" dirty="0" smtClean="0">
                <a:solidFill>
                  <a:schemeClr val="accent4">
                    <a:lumMod val="75000"/>
                  </a:schemeClr>
                </a:solidFill>
                <a:latin typeface="Arial" charset="0"/>
              </a:rPr>
              <a:t>“And have put on the new man who is </a:t>
            </a:r>
            <a:r>
              <a:rPr lang="en-US" b="1" i="1" u="sng" dirty="0" smtClean="0">
                <a:solidFill>
                  <a:schemeClr val="accent4">
                    <a:lumMod val="75000"/>
                  </a:schemeClr>
                </a:solidFill>
                <a:latin typeface="Arial" charset="0"/>
              </a:rPr>
              <a:t>renewed</a:t>
            </a:r>
            <a:r>
              <a:rPr lang="en-US" i="1" dirty="0" smtClean="0">
                <a:solidFill>
                  <a:schemeClr val="accent4">
                    <a:lumMod val="75000"/>
                  </a:schemeClr>
                </a:solidFill>
                <a:latin typeface="Arial" charset="0"/>
              </a:rPr>
              <a:t> in knowledge according to the image of Him who created him.”</a:t>
            </a:r>
          </a:p>
          <a:p>
            <a:pPr eaLnBrk="1" hangingPunct="1">
              <a:spcBef>
                <a:spcPct val="40000"/>
              </a:spcBef>
            </a:pPr>
            <a:r>
              <a:rPr lang="en-US" b="1" dirty="0" smtClean="0">
                <a:solidFill>
                  <a:srgbClr val="3A669C"/>
                </a:solidFill>
                <a:latin typeface="Arial" charset="0"/>
              </a:rPr>
              <a:t>Hebrews 6:6</a:t>
            </a:r>
          </a:p>
          <a:p>
            <a:pPr lvl="1" eaLnBrk="1" hangingPunct="1"/>
            <a:r>
              <a:rPr lang="en-US" i="1" dirty="0" smtClean="0">
                <a:solidFill>
                  <a:schemeClr val="accent4">
                    <a:lumMod val="75000"/>
                  </a:schemeClr>
                </a:solidFill>
                <a:latin typeface="Arial" charset="0"/>
              </a:rPr>
              <a:t>“if they fall away, to </a:t>
            </a:r>
            <a:r>
              <a:rPr lang="en-US" b="1" i="1" u="sng" dirty="0" smtClean="0">
                <a:solidFill>
                  <a:schemeClr val="accent4">
                    <a:lumMod val="75000"/>
                  </a:schemeClr>
                </a:solidFill>
                <a:latin typeface="Arial" charset="0"/>
              </a:rPr>
              <a:t>renew</a:t>
            </a:r>
            <a:r>
              <a:rPr lang="en-US" i="1" dirty="0" smtClean="0">
                <a:solidFill>
                  <a:schemeClr val="accent4">
                    <a:lumMod val="75000"/>
                  </a:schemeClr>
                </a:solidFill>
                <a:latin typeface="Arial" charset="0"/>
              </a:rPr>
              <a:t> them again to repentance, since they crucify again...”</a:t>
            </a:r>
          </a:p>
          <a:p>
            <a:pPr eaLnBrk="1" hangingPunct="1"/>
            <a:endParaRPr lang="en-US" dirty="0" smtClean="0">
              <a:latin typeface="Arial" charset="0"/>
            </a:endParaRPr>
          </a:p>
        </p:txBody>
      </p:sp>
      <p:pic>
        <p:nvPicPr>
          <p:cNvPr id="7171" name="Picture 2"/>
          <p:cNvPicPr>
            <a:picLocks noChangeAspect="1" noChangeArrowheads="1"/>
          </p:cNvPicPr>
          <p:nvPr/>
        </p:nvPicPr>
        <p:blipFill>
          <a:blip r:embed="rId3" cstate="print"/>
          <a:srcRect/>
          <a:stretch>
            <a:fillRect/>
          </a:stretch>
        </p:blipFill>
        <p:spPr bwMode="auto">
          <a:xfrm>
            <a:off x="7848600" y="3429000"/>
            <a:ext cx="889000" cy="1477963"/>
          </a:xfrm>
          <a:prstGeom prst="rect">
            <a:avLst/>
          </a:prstGeom>
          <a:noFill/>
          <a:ln w="9525">
            <a:noFill/>
            <a:miter lim="800000"/>
            <a:headEnd/>
            <a:tailEnd/>
          </a:ln>
        </p:spPr>
      </p:pic>
      <p:sp>
        <p:nvSpPr>
          <p:cNvPr id="6" name="Title 1"/>
          <p:cNvSpPr>
            <a:spLocks noGrp="1"/>
          </p:cNvSpPr>
          <p:nvPr>
            <p:ph type="title"/>
          </p:nvPr>
        </p:nvSpPr>
        <p:spPr>
          <a:xfrm>
            <a:off x="1828800" y="304800"/>
            <a:ext cx="6858000" cy="1020763"/>
          </a:xfrm>
          <a:solidFill>
            <a:schemeClr val="accent3">
              <a:lumMod val="40000"/>
              <a:lumOff val="60000"/>
              <a:alpha val="80000"/>
            </a:schemeClr>
          </a:solidFill>
          <a:ln>
            <a:solidFill>
              <a:schemeClr val="accent1"/>
            </a:solidFill>
          </a:ln>
        </p:spPr>
        <p:txBody>
          <a:bodyPr>
            <a:normAutofit fontScale="90000"/>
          </a:bodyPr>
          <a:lstStyle/>
          <a:p>
            <a:pPr eaLnBrk="1" hangingPunct="1">
              <a:defRPr/>
            </a:pPr>
            <a:r>
              <a:rPr lang="en-US" sz="4000" b="1" dirty="0" smtClean="0">
                <a:solidFill>
                  <a:schemeClr val="accent4">
                    <a:lumMod val="75000"/>
                  </a:schemeClr>
                </a:solidFill>
                <a:latin typeface="Arial" charset="0"/>
              </a:rPr>
              <a:t>Passages That Deal </a:t>
            </a:r>
            <a:br>
              <a:rPr lang="en-US" sz="4000" b="1" dirty="0" smtClean="0">
                <a:solidFill>
                  <a:schemeClr val="accent4">
                    <a:lumMod val="75000"/>
                  </a:schemeClr>
                </a:solidFill>
                <a:latin typeface="Arial" charset="0"/>
              </a:rPr>
            </a:br>
            <a:r>
              <a:rPr lang="en-US" sz="4000" b="1" dirty="0" smtClean="0">
                <a:solidFill>
                  <a:schemeClr val="accent4">
                    <a:lumMod val="75000"/>
                  </a:schemeClr>
                </a:solidFill>
                <a:latin typeface="Arial" charset="0"/>
              </a:rPr>
              <a:t>With Renewal</a:t>
            </a:r>
          </a:p>
        </p:txBody>
      </p:sp>
      <p:sp>
        <p:nvSpPr>
          <p:cNvPr id="8" name="TextBox 7"/>
          <p:cNvSpPr txBox="1"/>
          <p:nvPr/>
        </p:nvSpPr>
        <p:spPr>
          <a:xfrm>
            <a:off x="0" y="2438400"/>
            <a:ext cx="1828800" cy="1569660"/>
          </a:xfrm>
          <a:prstGeom prst="rect">
            <a:avLst/>
          </a:prstGeom>
          <a:noFill/>
          <a:ln>
            <a:noFill/>
          </a:ln>
        </p:spPr>
        <p:txBody>
          <a:bodyPr wrap="square" rtlCol="0">
            <a:spAutoFit/>
          </a:bodyPr>
          <a:lstStyle/>
          <a:p>
            <a:pPr algn="ctr"/>
            <a:r>
              <a:rPr lang="en-US" sz="2400" b="1" dirty="0" smtClean="0">
                <a:solidFill>
                  <a:schemeClr val="accent3">
                    <a:lumMod val="40000"/>
                    <a:lumOff val="60000"/>
                  </a:schemeClr>
                </a:solidFill>
                <a:latin typeface="Arial" pitchFamily="34" charset="0"/>
                <a:cs typeface="Arial" pitchFamily="34" charset="0"/>
              </a:rPr>
              <a:t>God’s</a:t>
            </a:r>
          </a:p>
          <a:p>
            <a:pPr algn="ctr"/>
            <a:r>
              <a:rPr lang="en-US" sz="2400" b="1" dirty="0" smtClean="0">
                <a:solidFill>
                  <a:schemeClr val="accent3">
                    <a:lumMod val="40000"/>
                    <a:lumOff val="60000"/>
                  </a:schemeClr>
                </a:solidFill>
                <a:latin typeface="Arial" pitchFamily="34" charset="0"/>
                <a:cs typeface="Arial" pitchFamily="34" charset="0"/>
              </a:rPr>
              <a:t>Word</a:t>
            </a:r>
          </a:p>
          <a:p>
            <a:pPr algn="ctr"/>
            <a:r>
              <a:rPr lang="en-US" sz="2400" b="1" dirty="0" smtClean="0">
                <a:solidFill>
                  <a:schemeClr val="accent3">
                    <a:lumMod val="40000"/>
                    <a:lumOff val="60000"/>
                  </a:schemeClr>
                </a:solidFill>
                <a:latin typeface="Arial" pitchFamily="34" charset="0"/>
                <a:cs typeface="Arial" pitchFamily="34" charset="0"/>
              </a:rPr>
              <a:t>Addresses</a:t>
            </a:r>
          </a:p>
          <a:p>
            <a:pPr algn="ctr"/>
            <a:r>
              <a:rPr lang="en-US" sz="2400" b="1" dirty="0" smtClean="0">
                <a:solidFill>
                  <a:schemeClr val="accent3">
                    <a:lumMod val="40000"/>
                    <a:lumOff val="60000"/>
                  </a:schemeClr>
                </a:solidFill>
                <a:latin typeface="Arial" pitchFamily="34" charset="0"/>
                <a:cs typeface="Arial" pitchFamily="34" charset="0"/>
              </a:rPr>
              <a:t>Renewal</a:t>
            </a:r>
            <a:endParaRPr lang="en-US" sz="2400" b="1" dirty="0">
              <a:solidFill>
                <a:schemeClr val="accent3">
                  <a:lumMod val="40000"/>
                  <a:lumOff val="6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676400"/>
            <a:ext cx="6781800" cy="4800600"/>
          </a:xfrm>
          <a:solidFill>
            <a:srgbClr val="DCE6F2">
              <a:alpha val="80000"/>
            </a:srgbClr>
          </a:solidFill>
          <a:ln w="38100">
            <a:solidFill>
              <a:schemeClr val="accent1"/>
            </a:solidFill>
          </a:ln>
        </p:spPr>
        <p:txBody>
          <a:bodyPr/>
          <a:lstStyle/>
          <a:p>
            <a:pPr eaLnBrk="1" hangingPunct="1"/>
            <a:r>
              <a:rPr lang="en-US" b="1" dirty="0" smtClean="0">
                <a:solidFill>
                  <a:srgbClr val="2E5C8A"/>
                </a:solidFill>
                <a:latin typeface="Arial" charset="0"/>
              </a:rPr>
              <a:t>Mature Christians do not grow a little; they thrive. </a:t>
            </a:r>
            <a:r>
              <a:rPr lang="en-US" i="1" dirty="0" smtClean="0">
                <a:solidFill>
                  <a:srgbClr val="2E5C8A"/>
                </a:solidFill>
                <a:latin typeface="Arial" charset="0"/>
              </a:rPr>
              <a:t>(prosper or flourish)</a:t>
            </a:r>
          </a:p>
          <a:p>
            <a:pPr lvl="1" eaLnBrk="1" hangingPunct="1"/>
            <a:r>
              <a:rPr lang="en-US" i="1" dirty="0" smtClean="0">
                <a:solidFill>
                  <a:schemeClr val="accent4">
                    <a:lumMod val="75000"/>
                  </a:schemeClr>
                </a:solidFill>
                <a:latin typeface="Arial" charset="0"/>
              </a:rPr>
              <a:t>“…I have come that they may have life, and that they may have it more </a:t>
            </a:r>
            <a:r>
              <a:rPr lang="en-US" b="1" i="1" u="sng" dirty="0" smtClean="0">
                <a:solidFill>
                  <a:schemeClr val="accent4">
                    <a:lumMod val="75000"/>
                  </a:schemeClr>
                </a:solidFill>
                <a:latin typeface="Arial" charset="0"/>
              </a:rPr>
              <a:t>abundantly</a:t>
            </a:r>
            <a:r>
              <a:rPr lang="en-US" i="1" dirty="0" smtClean="0">
                <a:solidFill>
                  <a:schemeClr val="accent4">
                    <a:lumMod val="75000"/>
                  </a:schemeClr>
                </a:solidFill>
                <a:latin typeface="Arial" charset="0"/>
              </a:rPr>
              <a:t>.” {John 10:10}</a:t>
            </a:r>
          </a:p>
        </p:txBody>
      </p:sp>
      <p:sp>
        <p:nvSpPr>
          <p:cNvPr id="13315" name="Title 1"/>
          <p:cNvSpPr>
            <a:spLocks/>
          </p:cNvSpPr>
          <p:nvPr/>
        </p:nvSpPr>
        <p:spPr bwMode="auto">
          <a:xfrm>
            <a:off x="1066800" y="381000"/>
            <a:ext cx="7086600" cy="1020762"/>
          </a:xfrm>
          <a:prstGeom prst="rect">
            <a:avLst/>
          </a:prstGeom>
          <a:solidFill>
            <a:srgbClr val="DCE6F2">
              <a:alpha val="80000"/>
            </a:srgbClr>
          </a:solidFill>
          <a:ln w="9525">
            <a:solidFill>
              <a:schemeClr val="accent1"/>
            </a:solidFill>
            <a:miter lim="800000"/>
            <a:headEnd/>
            <a:tailEnd/>
          </a:ln>
        </p:spPr>
        <p:txBody>
          <a:bodyPr anchor="ctr"/>
          <a:lstStyle/>
          <a:p>
            <a:pPr algn="ctr"/>
            <a:r>
              <a:rPr lang="en-US" sz="4000" b="1" dirty="0">
                <a:solidFill>
                  <a:schemeClr val="accent4">
                    <a:lumMod val="75000"/>
                  </a:schemeClr>
                </a:solidFill>
              </a:rPr>
              <a:t>Why We Need Self-Renewal</a:t>
            </a:r>
          </a:p>
        </p:txBody>
      </p:sp>
      <p:pic>
        <p:nvPicPr>
          <p:cNvPr id="4" name="Picture 2"/>
          <p:cNvPicPr>
            <a:picLocks noChangeAspect="1" noChangeArrowheads="1"/>
          </p:cNvPicPr>
          <p:nvPr/>
        </p:nvPicPr>
        <p:blipFill>
          <a:blip r:embed="rId3" cstate="print"/>
          <a:srcRect/>
          <a:stretch>
            <a:fillRect/>
          </a:stretch>
        </p:blipFill>
        <p:spPr bwMode="auto">
          <a:xfrm>
            <a:off x="6781800" y="4724400"/>
            <a:ext cx="889000" cy="14779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676400"/>
            <a:ext cx="6781800" cy="4800600"/>
          </a:xfrm>
          <a:solidFill>
            <a:srgbClr val="DCE6F2">
              <a:alpha val="80000"/>
            </a:srgbClr>
          </a:solidFill>
          <a:ln w="38100">
            <a:solidFill>
              <a:schemeClr val="accent1"/>
            </a:solidFill>
          </a:ln>
        </p:spPr>
        <p:txBody>
          <a:bodyPr/>
          <a:lstStyle/>
          <a:p>
            <a:pPr marL="57150" indent="-57150" eaLnBrk="1" hangingPunct="1">
              <a:buFont typeface="Arial" charset="0"/>
              <a:buNone/>
            </a:pPr>
            <a:r>
              <a:rPr lang="en-US" sz="3000" i="1" dirty="0" smtClean="0">
                <a:solidFill>
                  <a:schemeClr val="accent4">
                    <a:lumMod val="75000"/>
                  </a:schemeClr>
                </a:solidFill>
                <a:latin typeface="Arial Narrow" pitchFamily="34" charset="0"/>
              </a:rPr>
              <a:t>“For though by this time you ought to be teachers, you need someone to </a:t>
            </a:r>
            <a:r>
              <a:rPr lang="en-US" sz="3000" b="1" i="1" u="sng" dirty="0" smtClean="0">
                <a:solidFill>
                  <a:schemeClr val="accent4">
                    <a:lumMod val="75000"/>
                  </a:schemeClr>
                </a:solidFill>
                <a:latin typeface="Arial Narrow" pitchFamily="34" charset="0"/>
              </a:rPr>
              <a:t>teach you again</a:t>
            </a:r>
            <a:r>
              <a:rPr lang="en-US" sz="3000" i="1" dirty="0" smtClean="0">
                <a:solidFill>
                  <a:schemeClr val="accent4">
                    <a:lumMod val="75000"/>
                  </a:schemeClr>
                </a:solidFill>
                <a:latin typeface="Arial Narrow" pitchFamily="34" charset="0"/>
              </a:rPr>
              <a:t> the first principles of the oracles of God; and you have come to need milk and not solid food. For everyone who partakes only of milk is </a:t>
            </a:r>
            <a:r>
              <a:rPr lang="en-US" sz="3000" b="1" i="1" u="sng" dirty="0" smtClean="0">
                <a:solidFill>
                  <a:schemeClr val="accent4">
                    <a:lumMod val="75000"/>
                  </a:schemeClr>
                </a:solidFill>
                <a:latin typeface="Arial Narrow" pitchFamily="34" charset="0"/>
              </a:rPr>
              <a:t>unskilled</a:t>
            </a:r>
            <a:r>
              <a:rPr lang="en-US" sz="3000" i="1" dirty="0" smtClean="0">
                <a:solidFill>
                  <a:schemeClr val="accent4">
                    <a:lumMod val="75000"/>
                  </a:schemeClr>
                </a:solidFill>
                <a:latin typeface="Arial Narrow" pitchFamily="34" charset="0"/>
              </a:rPr>
              <a:t> in the word of righteousness, for he is a babe. But solid food belongs to those who are of full age, that is, those who by reason of use have their senses </a:t>
            </a:r>
            <a:r>
              <a:rPr lang="en-US" sz="3000" b="1" i="1" u="sng" dirty="0" smtClean="0">
                <a:solidFill>
                  <a:schemeClr val="accent4">
                    <a:lumMod val="75000"/>
                  </a:schemeClr>
                </a:solidFill>
                <a:latin typeface="Arial Narrow" pitchFamily="34" charset="0"/>
              </a:rPr>
              <a:t>exercised </a:t>
            </a:r>
            <a:r>
              <a:rPr lang="en-US" sz="3000" i="1" dirty="0" smtClean="0">
                <a:solidFill>
                  <a:schemeClr val="accent4">
                    <a:lumMod val="75000"/>
                  </a:schemeClr>
                </a:solidFill>
                <a:latin typeface="Arial Narrow" pitchFamily="34" charset="0"/>
              </a:rPr>
              <a:t>to discern both good and evil.” {Hebrews 5:12-14}</a:t>
            </a:r>
          </a:p>
          <a:p>
            <a:pPr marL="57150" indent="-57150" eaLnBrk="1" hangingPunct="1"/>
            <a:endParaRPr lang="en-US" sz="3000" dirty="0" smtClean="0">
              <a:solidFill>
                <a:srgbClr val="2E5C8A"/>
              </a:solidFill>
              <a:latin typeface="Arial Narrow" pitchFamily="34" charset="0"/>
            </a:endParaRPr>
          </a:p>
          <a:p>
            <a:pPr marL="57150" indent="-57150" eaLnBrk="1" hangingPunct="1">
              <a:buFont typeface="Arial" charset="0"/>
              <a:buNone/>
            </a:pPr>
            <a:endParaRPr lang="en-US" sz="3000" dirty="0" smtClean="0">
              <a:solidFill>
                <a:srgbClr val="2E5C8A"/>
              </a:solidFill>
              <a:latin typeface="Arial Narrow" pitchFamily="34" charset="0"/>
            </a:endParaRPr>
          </a:p>
        </p:txBody>
      </p:sp>
      <p:sp>
        <p:nvSpPr>
          <p:cNvPr id="16387" name="Title 1"/>
          <p:cNvSpPr>
            <a:spLocks/>
          </p:cNvSpPr>
          <p:nvPr/>
        </p:nvSpPr>
        <p:spPr bwMode="auto">
          <a:xfrm>
            <a:off x="1066800" y="228600"/>
            <a:ext cx="7086600" cy="1020762"/>
          </a:xfrm>
          <a:prstGeom prst="rect">
            <a:avLst/>
          </a:prstGeom>
          <a:solidFill>
            <a:srgbClr val="DCE6F2">
              <a:alpha val="80000"/>
            </a:srgbClr>
          </a:solidFill>
          <a:ln w="38100">
            <a:solidFill>
              <a:schemeClr val="accent1"/>
            </a:solidFill>
            <a:miter lim="800000"/>
            <a:headEnd/>
            <a:tailEnd/>
          </a:ln>
        </p:spPr>
        <p:txBody>
          <a:bodyPr anchor="ctr"/>
          <a:lstStyle/>
          <a:p>
            <a:pPr algn="ctr"/>
            <a:r>
              <a:rPr lang="en-US" sz="4000" b="1" dirty="0">
                <a:solidFill>
                  <a:schemeClr val="accent4">
                    <a:lumMod val="75000"/>
                  </a:schemeClr>
                </a:solidFill>
              </a:rPr>
              <a:t>Dangers of Not Progressing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accent1"/>
            </a:solidFill>
          </a:ln>
        </p:spPr>
        <p:txBody>
          <a:bodyPr>
            <a:normAutofit fontScale="90000"/>
          </a:bodyPr>
          <a:lstStyle/>
          <a:p>
            <a:r>
              <a:rPr lang="en-US" b="1" dirty="0" smtClean="0">
                <a:solidFill>
                  <a:srgbClr val="666699"/>
                </a:solidFill>
                <a:latin typeface="Arial" pitchFamily="34" charset="0"/>
                <a:cs typeface="Arial" pitchFamily="34" charset="0"/>
              </a:rPr>
              <a:t>The Christian’s Thought Process </a:t>
            </a:r>
            <a:endParaRPr lang="en-US" b="1" dirty="0">
              <a:solidFill>
                <a:srgbClr val="666699"/>
              </a:solidFill>
              <a:latin typeface="Arial" pitchFamily="34" charset="0"/>
              <a:cs typeface="Arial" pitchFamily="34" charset="0"/>
            </a:endParaRPr>
          </a:p>
        </p:txBody>
      </p:sp>
      <p:sp>
        <p:nvSpPr>
          <p:cNvPr id="3" name="Content Placeholder 2"/>
          <p:cNvSpPr>
            <a:spLocks noGrp="1"/>
          </p:cNvSpPr>
          <p:nvPr>
            <p:ph idx="1"/>
          </p:nvPr>
        </p:nvSpPr>
        <p:spPr>
          <a:solidFill>
            <a:srgbClr val="DCE6F2">
              <a:alpha val="80000"/>
            </a:srgbClr>
          </a:solidFill>
          <a:ln>
            <a:solidFill>
              <a:schemeClr val="accent1"/>
            </a:solidFill>
          </a:ln>
        </p:spPr>
        <p:txBody>
          <a:bodyPr>
            <a:normAutofit/>
          </a:bodyPr>
          <a:lstStyle/>
          <a:p>
            <a:r>
              <a:rPr lang="en-US" dirty="0" smtClean="0">
                <a:solidFill>
                  <a:schemeClr val="accent4">
                    <a:lumMod val="75000"/>
                  </a:schemeClr>
                </a:solidFill>
                <a:latin typeface="Arial" pitchFamily="34" charset="0"/>
                <a:cs typeface="Arial" pitchFamily="34" charset="0"/>
              </a:rPr>
              <a:t>The Bible frequently addresses the mind’s process:</a:t>
            </a:r>
          </a:p>
          <a:p>
            <a:pPr lvl="1"/>
            <a:r>
              <a:rPr lang="en-US" i="1" dirty="0" smtClean="0">
                <a:solidFill>
                  <a:srgbClr val="3A669C"/>
                </a:solidFill>
                <a:latin typeface="Arial" pitchFamily="34" charset="0"/>
                <a:cs typeface="Arial" pitchFamily="34" charset="0"/>
              </a:rPr>
              <a:t>“And do not be conformed to this world, but be transformed by the </a:t>
            </a:r>
            <a:r>
              <a:rPr lang="en-US" b="1" i="1" u="sng" dirty="0" smtClean="0">
                <a:solidFill>
                  <a:srgbClr val="3A669C"/>
                </a:solidFill>
                <a:latin typeface="Arial" pitchFamily="34" charset="0"/>
                <a:cs typeface="Arial" pitchFamily="34" charset="0"/>
              </a:rPr>
              <a:t>renewing of your mind</a:t>
            </a:r>
            <a:r>
              <a:rPr lang="en-US" i="1" dirty="0" smtClean="0">
                <a:solidFill>
                  <a:srgbClr val="3A669C"/>
                </a:solidFill>
                <a:latin typeface="Arial" pitchFamily="34" charset="0"/>
                <a:cs typeface="Arial" pitchFamily="34" charset="0"/>
              </a:rPr>
              <a:t>, that you may prove what is that good and acceptable and perfect will of God.”            {Romans 12:2}</a:t>
            </a:r>
          </a:p>
        </p:txBody>
      </p:sp>
      <p:pic>
        <p:nvPicPr>
          <p:cNvPr id="2050" name="Picture 2"/>
          <p:cNvPicPr>
            <a:picLocks noChangeAspect="1" noChangeArrowheads="1"/>
          </p:cNvPicPr>
          <p:nvPr/>
        </p:nvPicPr>
        <p:blipFill>
          <a:blip r:embed="rId3" cstate="print"/>
          <a:srcRect/>
          <a:stretch>
            <a:fillRect/>
          </a:stretch>
        </p:blipFill>
        <p:spPr bwMode="auto">
          <a:xfrm>
            <a:off x="7239000" y="4526996"/>
            <a:ext cx="1362075" cy="152296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CE6F2">
              <a:alpha val="80000"/>
            </a:srgbClr>
          </a:solidFill>
          <a:ln>
            <a:solidFill>
              <a:schemeClr val="accent1"/>
            </a:solidFill>
          </a:ln>
        </p:spPr>
        <p:txBody>
          <a:bodyPr>
            <a:normAutofit/>
          </a:bodyPr>
          <a:lstStyle/>
          <a:p>
            <a:r>
              <a:rPr lang="en-US" b="1" dirty="0" smtClean="0">
                <a:solidFill>
                  <a:schemeClr val="accent4">
                    <a:lumMod val="75000"/>
                  </a:schemeClr>
                </a:solidFill>
                <a:latin typeface="Arial" pitchFamily="34" charset="0"/>
                <a:cs typeface="Arial" pitchFamily="34" charset="0"/>
              </a:rPr>
              <a:t>Consider the Past</a:t>
            </a:r>
            <a:endParaRPr lang="en-US" b="1" dirty="0">
              <a:solidFill>
                <a:schemeClr val="accent4">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953000"/>
          </a:xfrm>
          <a:solidFill>
            <a:srgbClr val="DCE6F2">
              <a:alpha val="80000"/>
            </a:srgbClr>
          </a:solidFill>
          <a:ln>
            <a:solidFill>
              <a:schemeClr val="accent1"/>
            </a:solidFill>
          </a:ln>
        </p:spPr>
        <p:txBody>
          <a:bodyPr>
            <a:normAutofit lnSpcReduction="10000"/>
          </a:bodyPr>
          <a:lstStyle/>
          <a:p>
            <a:r>
              <a:rPr lang="en-US" dirty="0" smtClean="0">
                <a:solidFill>
                  <a:schemeClr val="accent4">
                    <a:lumMod val="75000"/>
                  </a:schemeClr>
                </a:solidFill>
                <a:latin typeface="Arial" pitchFamily="34" charset="0"/>
                <a:cs typeface="Arial" pitchFamily="34" charset="0"/>
              </a:rPr>
              <a:t>What you </a:t>
            </a:r>
            <a:r>
              <a:rPr lang="en-US" b="1" u="sng" dirty="0" smtClean="0">
                <a:solidFill>
                  <a:schemeClr val="accent4">
                    <a:lumMod val="75000"/>
                  </a:schemeClr>
                </a:solidFill>
                <a:latin typeface="Arial" pitchFamily="34" charset="0"/>
                <a:cs typeface="Arial" pitchFamily="34" charset="0"/>
              </a:rPr>
              <a:t>WERE</a:t>
            </a:r>
            <a:r>
              <a:rPr lang="en-US" dirty="0" smtClean="0">
                <a:solidFill>
                  <a:schemeClr val="accent4">
                    <a:lumMod val="75000"/>
                  </a:schemeClr>
                </a:solidFill>
                <a:latin typeface="Arial" pitchFamily="34" charset="0"/>
                <a:cs typeface="Arial" pitchFamily="34" charset="0"/>
              </a:rPr>
              <a:t>.</a:t>
            </a:r>
          </a:p>
          <a:p>
            <a:r>
              <a:rPr lang="en-US" dirty="0" smtClean="0">
                <a:solidFill>
                  <a:schemeClr val="accent4">
                    <a:lumMod val="75000"/>
                  </a:schemeClr>
                </a:solidFill>
                <a:latin typeface="Arial" pitchFamily="34" charset="0"/>
                <a:cs typeface="Arial" pitchFamily="34" charset="0"/>
              </a:rPr>
              <a:t>Are you </a:t>
            </a:r>
            <a:r>
              <a:rPr lang="en-US" b="1" i="1" u="sng" dirty="0" smtClean="0">
                <a:solidFill>
                  <a:schemeClr val="accent4">
                    <a:lumMod val="75000"/>
                  </a:schemeClr>
                </a:solidFill>
                <a:latin typeface="Arial" pitchFamily="34" charset="0"/>
                <a:cs typeface="Arial" pitchFamily="34" charset="0"/>
              </a:rPr>
              <a:t>shortsighted</a:t>
            </a:r>
            <a:r>
              <a:rPr lang="en-US" dirty="0" smtClean="0">
                <a:solidFill>
                  <a:schemeClr val="accent4">
                    <a:lumMod val="75000"/>
                  </a:schemeClr>
                </a:solidFill>
                <a:latin typeface="Arial" pitchFamily="34" charset="0"/>
                <a:cs typeface="Arial" pitchFamily="34" charset="0"/>
              </a:rPr>
              <a:t>?</a:t>
            </a:r>
          </a:p>
          <a:p>
            <a:r>
              <a:rPr lang="en-US" dirty="0" smtClean="0">
                <a:solidFill>
                  <a:schemeClr val="accent4">
                    <a:lumMod val="75000"/>
                  </a:schemeClr>
                </a:solidFill>
                <a:latin typeface="Arial" pitchFamily="34" charset="0"/>
                <a:cs typeface="Arial" pitchFamily="34" charset="0"/>
              </a:rPr>
              <a:t>Have you </a:t>
            </a:r>
            <a:r>
              <a:rPr lang="en-US" b="1" i="1" u="sng" dirty="0" smtClean="0">
                <a:solidFill>
                  <a:schemeClr val="accent4">
                    <a:lumMod val="75000"/>
                  </a:schemeClr>
                </a:solidFill>
                <a:latin typeface="Arial" pitchFamily="34" charset="0"/>
                <a:cs typeface="Arial" pitchFamily="34" charset="0"/>
              </a:rPr>
              <a:t>forgotten</a:t>
            </a:r>
            <a:r>
              <a:rPr lang="en-US" dirty="0" smtClean="0">
                <a:solidFill>
                  <a:schemeClr val="accent4">
                    <a:lumMod val="75000"/>
                  </a:schemeClr>
                </a:solidFill>
                <a:latin typeface="Arial" pitchFamily="34" charset="0"/>
                <a:cs typeface="Arial" pitchFamily="34" charset="0"/>
              </a:rPr>
              <a:t> the past?</a:t>
            </a:r>
          </a:p>
          <a:p>
            <a:pPr lvl="1"/>
            <a:r>
              <a:rPr lang="en-US" i="1" dirty="0" smtClean="0">
                <a:solidFill>
                  <a:schemeClr val="accent1">
                    <a:lumMod val="75000"/>
                  </a:schemeClr>
                </a:solidFill>
                <a:latin typeface="Arial" pitchFamily="34" charset="0"/>
                <a:cs typeface="Arial" pitchFamily="34" charset="0"/>
              </a:rPr>
              <a:t>“Do you not know that the unrighteous will not inherit the kingdom of God? Do not be deceived. Neither fornicators, nor idolaters, nor adulterers, nor homosexuals, nor sodomites, nor thieves, nor covetous, nor drunkards, nor revilers, nor </a:t>
            </a:r>
            <a:r>
              <a:rPr lang="en-US" i="1" dirty="0" err="1" smtClean="0">
                <a:solidFill>
                  <a:schemeClr val="accent1">
                    <a:lumMod val="75000"/>
                  </a:schemeClr>
                </a:solidFill>
                <a:latin typeface="Arial" pitchFamily="34" charset="0"/>
                <a:cs typeface="Arial" pitchFamily="34" charset="0"/>
              </a:rPr>
              <a:t>extortioners</a:t>
            </a:r>
            <a:r>
              <a:rPr lang="en-US" i="1" dirty="0" smtClean="0">
                <a:solidFill>
                  <a:schemeClr val="accent1">
                    <a:lumMod val="75000"/>
                  </a:schemeClr>
                </a:solidFill>
                <a:latin typeface="Arial" pitchFamily="34" charset="0"/>
                <a:cs typeface="Arial" pitchFamily="34" charset="0"/>
              </a:rPr>
              <a:t> will inherit the kingdom of God. And </a:t>
            </a:r>
            <a:r>
              <a:rPr lang="en-US" b="1" i="1" u="sng" dirty="0" smtClean="0">
                <a:solidFill>
                  <a:schemeClr val="accent1">
                    <a:lumMod val="75000"/>
                  </a:schemeClr>
                </a:solidFill>
                <a:latin typeface="Arial" pitchFamily="34" charset="0"/>
                <a:cs typeface="Arial" pitchFamily="34" charset="0"/>
              </a:rPr>
              <a:t>such were </a:t>
            </a:r>
            <a:r>
              <a:rPr lang="en-US" i="1" dirty="0" smtClean="0">
                <a:solidFill>
                  <a:schemeClr val="accent1">
                    <a:lumMod val="75000"/>
                  </a:schemeClr>
                </a:solidFill>
                <a:latin typeface="Arial" pitchFamily="34" charset="0"/>
                <a:cs typeface="Arial" pitchFamily="34" charset="0"/>
              </a:rPr>
              <a:t>some of you...” {1 Corinthians 6:9-11}</a:t>
            </a:r>
          </a:p>
        </p:txBody>
      </p:sp>
      <p:pic>
        <p:nvPicPr>
          <p:cNvPr id="4" name="Picture 2"/>
          <p:cNvPicPr>
            <a:picLocks noChangeAspect="1" noChangeArrowheads="1"/>
          </p:cNvPicPr>
          <p:nvPr/>
        </p:nvPicPr>
        <p:blipFill>
          <a:blip r:embed="rId3" cstate="print"/>
          <a:srcRect/>
          <a:stretch>
            <a:fillRect/>
          </a:stretch>
        </p:blipFill>
        <p:spPr bwMode="auto">
          <a:xfrm>
            <a:off x="7239000" y="1905000"/>
            <a:ext cx="1157625" cy="129436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931</TotalTime>
  <Words>4481</Words>
  <Application>Microsoft Office PowerPoint</Application>
  <PresentationFormat>On-screen Show (4:3)</PresentationFormat>
  <Paragraphs>353</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The Christian and  Self-Renewal Going on to Perfection</vt:lpstr>
      <vt:lpstr>What Is Self-Renewal?</vt:lpstr>
      <vt:lpstr>Self-Renewal</vt:lpstr>
      <vt:lpstr>Passages That Deal  With Renewal</vt:lpstr>
      <vt:lpstr>Passages That Deal  With Renewal</vt:lpstr>
      <vt:lpstr>Slide 6</vt:lpstr>
      <vt:lpstr>Slide 7</vt:lpstr>
      <vt:lpstr>The Christian’s Thought Process </vt:lpstr>
      <vt:lpstr>Consider the Past</vt:lpstr>
      <vt:lpstr>A Proper Perspective</vt:lpstr>
      <vt:lpstr>God’s Word Calls  for Optimism</vt:lpstr>
      <vt:lpstr>Problems of Pessimism</vt:lpstr>
      <vt:lpstr>Problems of Pessimism</vt:lpstr>
      <vt:lpstr>Christians ARE Expected to Grow</vt:lpstr>
      <vt:lpstr>Self-Renewal Begins With  Self-Examination</vt:lpstr>
      <vt:lpstr>Planning for Renewal</vt:lpstr>
      <vt:lpstr>The Church and Renewal</vt:lpstr>
      <vt:lpstr>The Church and Renewal</vt:lpstr>
      <vt:lpstr>Going on to Perfection</vt:lpstr>
      <vt:lpstr>Diligence</vt:lpstr>
      <vt:lpstr>Add To…</vt:lpstr>
      <vt:lpstr>What Are We to Build?</vt:lpstr>
      <vt:lpstr>Adding to Our Faith…</vt:lpstr>
      <vt:lpstr>Adding to Our Faith…</vt:lpstr>
      <vt:lpstr>Adding to Our Faith…</vt:lpstr>
      <vt:lpstr>Adding to Our Faith…</vt:lpstr>
      <vt:lpstr>Adding to Our Faith…</vt:lpstr>
      <vt:lpstr>Adding to Our Faith…</vt:lpstr>
      <vt:lpstr>Adding to Our Faith…</vt:lpstr>
      <vt:lpstr>Results of Such a Life</vt:lpstr>
      <vt:lpstr>Results of Such a Life</vt:lpstr>
      <vt:lpstr>Results of Such a Life</vt:lpstr>
      <vt:lpstr>Results of Such a Life</vt:lpstr>
      <vt:lpstr>Results of Such a Life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Christian and  Self-Renewal Going On To Perfection</dc:title>
  <dc:creator>Keith Greer</dc:creator>
  <cp:lastModifiedBy>Carolyn Rix</cp:lastModifiedBy>
  <cp:revision>60</cp:revision>
  <dcterms:created xsi:type="dcterms:W3CDTF">2009-09-01T14:50:23Z</dcterms:created>
  <dcterms:modified xsi:type="dcterms:W3CDTF">2010-01-05T23:28:55Z</dcterms:modified>
</cp:coreProperties>
</file>