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704" r:id="rId2"/>
  </p:sldMasterIdLst>
  <p:notesMasterIdLst>
    <p:notesMasterId r:id="rId22"/>
  </p:notesMasterIdLst>
  <p:sldIdLst>
    <p:sldId id="256" r:id="rId3"/>
    <p:sldId id="258" r:id="rId4"/>
    <p:sldId id="575" r:id="rId5"/>
    <p:sldId id="576" r:id="rId6"/>
    <p:sldId id="577" r:id="rId7"/>
    <p:sldId id="578" r:id="rId8"/>
    <p:sldId id="579" r:id="rId9"/>
    <p:sldId id="580" r:id="rId10"/>
    <p:sldId id="581" r:id="rId11"/>
    <p:sldId id="582" r:id="rId12"/>
    <p:sldId id="583" r:id="rId13"/>
    <p:sldId id="584" r:id="rId14"/>
    <p:sldId id="585" r:id="rId15"/>
    <p:sldId id="586" r:id="rId16"/>
    <p:sldId id="587" r:id="rId17"/>
    <p:sldId id="588" r:id="rId18"/>
    <p:sldId id="589" r:id="rId19"/>
    <p:sldId id="590" r:id="rId20"/>
    <p:sldId id="26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79" d="100"/>
          <a:sy n="79" d="100"/>
        </p:scale>
        <p:origin x="115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3394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1/9/2022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4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3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60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1035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2795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882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2765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051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879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822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75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57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031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944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58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27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19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74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53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22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11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66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3E935-E74D-413C-B2D3-A5CAFE25187B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691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0F119-1FF8-4546-B33C-D899D33F052B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80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472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AA10E-850B-4753-8232-92E536707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2. Your King is Coming to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11C398-0EE0-43DF-AA6E-C937C9E61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“Rejoice greatly, O daughter of Zion! Shout, O daughter of Jerusalem! Behold, your King is coming to you; He is just and having salvation, lowly and riding on a donkey, a colt, the foal of a donkey.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3200" b="1" dirty="0"/>
              <a:t>Zechariah 9:9</a:t>
            </a:r>
          </a:p>
        </p:txBody>
      </p:sp>
      <p:pic>
        <p:nvPicPr>
          <p:cNvPr id="2050" name="Picture 2" descr="Palm Sunday Triumphal Entry Jesus Into Stock Vector (Royalty Free) 599888489">
            <a:extLst>
              <a:ext uri="{FF2B5EF4-FFF2-40B4-BE49-F238E27FC236}">
                <a16:creationId xmlns:a16="http://schemas.microsoft.com/office/drawing/2014/main" id="{BDC47ADE-7C23-4881-94F6-53B21CE5815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39" b="11212"/>
          <a:stretch/>
        </p:blipFill>
        <p:spPr bwMode="auto">
          <a:xfrm>
            <a:off x="6622475" y="4337628"/>
            <a:ext cx="2208068" cy="2367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1688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AA10E-850B-4753-8232-92E536707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2. Your King is Coming to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11C398-0EE0-43DF-AA6E-C937C9E61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“Rejoice greatly, O daughter of Zion! Shout, O daughter of Jerusalem! Behold, your King is coming to you; He is just and having salvation, lowly and riding on a donkey, a colt, the foal of a donkey.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3200" b="1" dirty="0"/>
              <a:t>Zechariah 9:9</a:t>
            </a:r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600" b="1" dirty="0">
                <a:solidFill>
                  <a:srgbClr val="002060"/>
                </a:solidFill>
              </a:rPr>
              <a:t>Matt. 21:4-5; John 12:14-16</a:t>
            </a:r>
          </a:p>
        </p:txBody>
      </p:sp>
      <p:pic>
        <p:nvPicPr>
          <p:cNvPr id="2050" name="Picture 2" descr="Palm Sunday Triumphal Entry Jesus Into Stock Vector (Royalty Free) 599888489">
            <a:extLst>
              <a:ext uri="{FF2B5EF4-FFF2-40B4-BE49-F238E27FC236}">
                <a16:creationId xmlns:a16="http://schemas.microsoft.com/office/drawing/2014/main" id="{BDC47ADE-7C23-4881-94F6-53B21CE5815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39" b="11212"/>
          <a:stretch/>
        </p:blipFill>
        <p:spPr bwMode="auto">
          <a:xfrm>
            <a:off x="6622475" y="4337628"/>
            <a:ext cx="2208068" cy="2367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495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75FC7-F1E8-4341-9466-147CFC2B9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3. Thirty Pieces of Silver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48E58A-D233-454A-A70F-74118726DD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1825625"/>
            <a:ext cx="8127423" cy="4351338"/>
          </a:xfrm>
        </p:spPr>
        <p:txBody>
          <a:bodyPr>
            <a:normAutofit/>
          </a:bodyPr>
          <a:lstStyle/>
          <a:p>
            <a:pPr marL="514350" indent="-514350">
              <a:buSzPct val="85000"/>
              <a:buFont typeface="+mj-lt"/>
              <a:buAutoNum type="arabicPeriod" startAt="12"/>
            </a:pPr>
            <a:r>
              <a:rPr lang="en-US" b="1" dirty="0"/>
              <a:t>Then I said to them, “If it is agreeable to you, give me my wages; and if not, refrain.” So they weighed out for my wages thirty pieces of silver. </a:t>
            </a:r>
          </a:p>
          <a:p>
            <a:pPr marL="514350" indent="-514350">
              <a:buSzPct val="85000"/>
              <a:buFont typeface="+mj-lt"/>
              <a:buAutoNum type="arabicPeriod" startAt="12"/>
            </a:pPr>
            <a:r>
              <a:rPr lang="en-US" b="1" dirty="0"/>
              <a:t>And the Lord said to me, “Throw it to the potter” - that princely price they set on me. So I took the thirty pieces of silver and threw them into the house of the Lord for the potter.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b="1" dirty="0"/>
              <a:t>       Zechariah 11:12-13</a:t>
            </a:r>
          </a:p>
        </p:txBody>
      </p:sp>
      <p:pic>
        <p:nvPicPr>
          <p:cNvPr id="3074" name="Picture 2" descr="30 Pieces Of Silver Transp - Thirty Pieces Of Silver - Free Transparent PNG  Download - PNGkey">
            <a:extLst>
              <a:ext uri="{FF2B5EF4-FFF2-40B4-BE49-F238E27FC236}">
                <a16:creationId xmlns:a16="http://schemas.microsoft.com/office/drawing/2014/main" id="{400DA8B5-91B2-425D-A21E-0250A2ED544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18" r="22151"/>
          <a:stretch/>
        </p:blipFill>
        <p:spPr bwMode="auto">
          <a:xfrm>
            <a:off x="6317673" y="4504764"/>
            <a:ext cx="2576944" cy="214051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2038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75FC7-F1E8-4341-9466-147CFC2B9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3. Thirty Pieces of Silver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48E58A-D233-454A-A70F-74118726DD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1825624"/>
            <a:ext cx="8127423" cy="4819649"/>
          </a:xfrm>
        </p:spPr>
        <p:txBody>
          <a:bodyPr>
            <a:normAutofit/>
          </a:bodyPr>
          <a:lstStyle/>
          <a:p>
            <a:pPr marL="514350" indent="-514350">
              <a:buSzPct val="85000"/>
              <a:buFont typeface="+mj-lt"/>
              <a:buAutoNum type="arabicPeriod" startAt="12"/>
            </a:pPr>
            <a:r>
              <a:rPr lang="en-US" b="1" dirty="0"/>
              <a:t>Then I said to them, “If it is agreeable to you, give me my wages; and if not, refrain.” So they weighed out for my wages thirty pieces of silver. </a:t>
            </a:r>
          </a:p>
          <a:p>
            <a:pPr marL="514350" indent="-514350">
              <a:buSzPct val="85000"/>
              <a:buFont typeface="+mj-lt"/>
              <a:buAutoNum type="arabicPeriod" startAt="12"/>
            </a:pPr>
            <a:r>
              <a:rPr lang="en-US" b="1" dirty="0"/>
              <a:t>And the Lord said to me, “Throw it to the potter” - that princely price they set on me. So I took the thirty pieces of silver and threw them into the house of the Lord for the potter.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b="1" dirty="0"/>
              <a:t>       Zechariah 11:12-13</a:t>
            </a:r>
          </a:p>
          <a:p>
            <a:pPr marL="0" indent="0">
              <a:buNone/>
            </a:pPr>
            <a:endParaRPr lang="en-US" sz="1000" b="1" dirty="0"/>
          </a:p>
          <a:p>
            <a:pPr marL="0" indent="0">
              <a:buNone/>
            </a:pPr>
            <a:r>
              <a:rPr lang="en-US" sz="3600" b="1" dirty="0">
                <a:solidFill>
                  <a:srgbClr val="002060"/>
                </a:solidFill>
              </a:rPr>
              <a:t>     Matthew 27:3-10</a:t>
            </a:r>
          </a:p>
        </p:txBody>
      </p:sp>
      <p:pic>
        <p:nvPicPr>
          <p:cNvPr id="3074" name="Picture 2" descr="30 Pieces Of Silver Transp - Thirty Pieces Of Silver - Free Transparent PNG  Download - PNGkey">
            <a:extLst>
              <a:ext uri="{FF2B5EF4-FFF2-40B4-BE49-F238E27FC236}">
                <a16:creationId xmlns:a16="http://schemas.microsoft.com/office/drawing/2014/main" id="{400DA8B5-91B2-425D-A21E-0250A2ED544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18" r="22151"/>
          <a:stretch/>
        </p:blipFill>
        <p:spPr bwMode="auto">
          <a:xfrm>
            <a:off x="6317673" y="4504764"/>
            <a:ext cx="2576944" cy="214051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090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Guard Spears Jesus Side 4090 | The Roman soldier who pierced… | Flickr">
            <a:extLst>
              <a:ext uri="{FF2B5EF4-FFF2-40B4-BE49-F238E27FC236}">
                <a16:creationId xmlns:a16="http://schemas.microsoft.com/office/drawing/2014/main" id="{A20C342D-EF18-48A7-8AF4-E3ECC264DD9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0" t="11181" r="2840"/>
          <a:stretch/>
        </p:blipFill>
        <p:spPr bwMode="auto">
          <a:xfrm>
            <a:off x="-1" y="16004"/>
            <a:ext cx="9144001" cy="5740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5B79E7C-79FE-4712-A0E2-028DC9C31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5777352"/>
            <a:ext cx="7886700" cy="981292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4. Look On the One They Pierced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5E9D17-76FF-4223-9292-BF4B648A4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869" y="154777"/>
            <a:ext cx="8238259" cy="213122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“…Then they will look on Me whom they pierced. Yes, they will mourn for Him as one mourns for his only son, and grieve for Him as one grieves for a firstborn.”  </a:t>
            </a:r>
          </a:p>
          <a:p>
            <a:pPr marL="0" indent="0">
              <a:buNone/>
            </a:pPr>
            <a:endParaRPr lang="en-US" sz="8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Zechariah 12:10</a:t>
            </a:r>
          </a:p>
        </p:txBody>
      </p:sp>
    </p:spTree>
    <p:extLst>
      <p:ext uri="{BB962C8B-B14F-4D97-AF65-F5344CB8AC3E}">
        <p14:creationId xmlns:p14="http://schemas.microsoft.com/office/powerpoint/2010/main" val="1848334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Guard Spears Jesus Side 4090 | The Roman soldier who pierced… | Flickr">
            <a:extLst>
              <a:ext uri="{FF2B5EF4-FFF2-40B4-BE49-F238E27FC236}">
                <a16:creationId xmlns:a16="http://schemas.microsoft.com/office/drawing/2014/main" id="{A20C342D-EF18-48A7-8AF4-E3ECC264DD9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0" t="11181" r="2840"/>
          <a:stretch/>
        </p:blipFill>
        <p:spPr bwMode="auto">
          <a:xfrm>
            <a:off x="-1" y="16004"/>
            <a:ext cx="9144001" cy="5740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5B79E7C-79FE-4712-A0E2-028DC9C31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5777352"/>
            <a:ext cx="7886700" cy="981292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4. Look On the One They Pierced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5E9D17-76FF-4223-9292-BF4B648A4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869" y="154777"/>
            <a:ext cx="8238259" cy="213122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lang="en-US" sz="800" b="1" dirty="0">
              <a:solidFill>
                <a:schemeClr val="bg1"/>
              </a:solidFill>
            </a:endParaRPr>
          </a:p>
          <a:p>
            <a:r>
              <a:rPr lang="en-US" sz="3200" b="1" dirty="0">
                <a:solidFill>
                  <a:schemeClr val="bg1"/>
                </a:solidFill>
              </a:rPr>
              <a:t>John 19:31-37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Revelation 1:7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John 12:32-33</a:t>
            </a:r>
          </a:p>
        </p:txBody>
      </p:sp>
    </p:spTree>
    <p:extLst>
      <p:ext uri="{BB962C8B-B14F-4D97-AF65-F5344CB8AC3E}">
        <p14:creationId xmlns:p14="http://schemas.microsoft.com/office/powerpoint/2010/main" val="1280815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Great Britain, Scotland, Scottish Highlands, flock of sheep running stock  photo">
            <a:extLst>
              <a:ext uri="{FF2B5EF4-FFF2-40B4-BE49-F238E27FC236}">
                <a16:creationId xmlns:a16="http://schemas.microsoft.com/office/drawing/2014/main" id="{D52E39B6-8E48-4C2F-8455-03A73ECCA4F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561" b="24873"/>
          <a:stretch/>
        </p:blipFill>
        <p:spPr bwMode="auto">
          <a:xfrm>
            <a:off x="0" y="4475029"/>
            <a:ext cx="9144000" cy="2410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90E0089-D363-4B23-AFA6-4438E43FF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79451"/>
          </a:xfrm>
        </p:spPr>
        <p:txBody>
          <a:bodyPr>
            <a:normAutofit/>
          </a:bodyPr>
          <a:lstStyle/>
          <a:p>
            <a:pPr algn="ctr"/>
            <a:r>
              <a:rPr lang="en-US" sz="3800" b="1" dirty="0">
                <a:latin typeface="+mn-lt"/>
              </a:rPr>
              <a:t>5. Strike the Shepherd, Sheep Scatter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8BFEE-012F-4FC1-BF7C-0313AB6DD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74618"/>
            <a:ext cx="7886700" cy="49023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“‘Awake, O sword, against My Shepherd, against the Man who is My Companion,’ says the Lord of hosts. ‘Strike the Shepherd, and the sheep will be scattered…’”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3200" b="1" dirty="0"/>
              <a:t>Zechariah 13:7</a:t>
            </a:r>
          </a:p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256421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Great Britain, Scotland, Scottish Highlands, flock of sheep running stock  photo">
            <a:extLst>
              <a:ext uri="{FF2B5EF4-FFF2-40B4-BE49-F238E27FC236}">
                <a16:creationId xmlns:a16="http://schemas.microsoft.com/office/drawing/2014/main" id="{D52E39B6-8E48-4C2F-8455-03A73ECCA4F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561" b="24873"/>
          <a:stretch/>
        </p:blipFill>
        <p:spPr bwMode="auto">
          <a:xfrm>
            <a:off x="0" y="4475029"/>
            <a:ext cx="9144000" cy="2410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90E0089-D363-4B23-AFA6-4438E43FF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79451"/>
          </a:xfrm>
        </p:spPr>
        <p:txBody>
          <a:bodyPr>
            <a:normAutofit/>
          </a:bodyPr>
          <a:lstStyle/>
          <a:p>
            <a:pPr algn="ctr"/>
            <a:r>
              <a:rPr lang="en-US" sz="3800" b="1" dirty="0">
                <a:latin typeface="+mn-lt"/>
              </a:rPr>
              <a:t>5. Strike the Shepherd, Sheep Scatter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8BFEE-012F-4FC1-BF7C-0313AB6DD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74618"/>
            <a:ext cx="7886700" cy="49023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“‘Awake, O sword, against My Shepherd, against the Man who is My Companion,’ says the Lord of hosts. ‘Strike the Shepherd, and the sheep will be scattered…’”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3200" b="1" dirty="0"/>
              <a:t>Zechariah 13:7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45D321-11DF-4352-B5E8-0FBA1813D341}"/>
              </a:ext>
            </a:extLst>
          </p:cNvPr>
          <p:cNvSpPr txBox="1"/>
          <p:nvPr/>
        </p:nvSpPr>
        <p:spPr>
          <a:xfrm>
            <a:off x="3929496" y="3443106"/>
            <a:ext cx="45858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Matthew 26:31, 56</a:t>
            </a:r>
          </a:p>
        </p:txBody>
      </p:sp>
    </p:spTree>
    <p:extLst>
      <p:ext uri="{BB962C8B-B14F-4D97-AF65-F5344CB8AC3E}">
        <p14:creationId xmlns:p14="http://schemas.microsoft.com/office/powerpoint/2010/main" val="476980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echariah 12 and Biblical Prophecy | Remember… God Is in Control - Sponsor  an Olive Tree in Israel">
            <a:extLst>
              <a:ext uri="{FF2B5EF4-FFF2-40B4-BE49-F238E27FC236}">
                <a16:creationId xmlns:a16="http://schemas.microsoft.com/office/drawing/2014/main" id="{DDD0291E-6895-4CE8-948C-3732181DB85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" t="28750" r="1" b="19351"/>
          <a:stretch/>
        </p:blipFill>
        <p:spPr bwMode="auto">
          <a:xfrm>
            <a:off x="20" y="0"/>
            <a:ext cx="9143980" cy="2175164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43F98C-2EB8-47EF-80FC-658BCD2B27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745" y="2355274"/>
            <a:ext cx="8186301" cy="3850264"/>
          </a:xfrm>
        </p:spPr>
        <p:txBody>
          <a:bodyPr anchor="ctr">
            <a:normAutofit/>
          </a:bodyPr>
          <a:lstStyle/>
          <a:p>
            <a:r>
              <a:rPr lang="en-US" sz="3200" b="1" dirty="0"/>
              <a:t>Jesus was humble, betrayed by His own for 30 pieces of silver, abandoned by His supporters, and hung on a cross to die as a spectacle. </a:t>
            </a:r>
          </a:p>
          <a:p>
            <a:r>
              <a:rPr lang="en-US" sz="3200" b="1" dirty="0"/>
              <a:t>However, God’s Servant the Branch was exalted to sit and reign as King and Priest! </a:t>
            </a:r>
          </a:p>
        </p:txBody>
      </p:sp>
    </p:spTree>
    <p:extLst>
      <p:ext uri="{BB962C8B-B14F-4D97-AF65-F5344CB8AC3E}">
        <p14:creationId xmlns:p14="http://schemas.microsoft.com/office/powerpoint/2010/main" val="2129299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5759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Major Messages from the Minor Prophets - Westside Vineyard Church">
            <a:extLst>
              <a:ext uri="{FF2B5EF4-FFF2-40B4-BE49-F238E27FC236}">
                <a16:creationId xmlns:a16="http://schemas.microsoft.com/office/drawing/2014/main" id="{F2A325C2-D4C9-4F51-BBB7-8C356ED32C2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4" b="6135"/>
          <a:stretch/>
        </p:blipFill>
        <p:spPr bwMode="auto">
          <a:xfrm>
            <a:off x="0" y="243719"/>
            <a:ext cx="9144000" cy="4553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52F24-2AEE-4E99-ADDB-D330A0AEFB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5075583"/>
            <a:ext cx="7886700" cy="15386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effectLst>
                  <a:outerShdw blurRad="50800" dist="38100" dir="2700000" algn="tl" rotWithShape="0">
                    <a:schemeClr val="tx1">
                      <a:lumMod val="75000"/>
                      <a:alpha val="40000"/>
                    </a:schemeClr>
                  </a:outerShdw>
                </a:effectLst>
                <a:latin typeface="Rockwell" panose="02060603020205020403" pitchFamily="18" charset="0"/>
              </a:rPr>
              <a:t>Zechariah</a:t>
            </a:r>
          </a:p>
          <a:p>
            <a:pPr marL="0" indent="0" algn="ctr">
              <a:buNone/>
            </a:pPr>
            <a:r>
              <a:rPr lang="en-US" sz="3200" dirty="0">
                <a:effectLst>
                  <a:outerShdw blurRad="50800" dist="38100" dir="2700000" algn="tl" rotWithShape="0">
                    <a:schemeClr val="tx1">
                      <a:lumMod val="75000"/>
                      <a:alpha val="40000"/>
                    </a:schemeClr>
                  </a:outerShdw>
                </a:effectLst>
                <a:latin typeface="Rockwell" panose="02060603020205020403" pitchFamily="18" charset="0"/>
              </a:rPr>
              <a:t>“Behold, your King is coming to you.”</a:t>
            </a:r>
          </a:p>
        </p:txBody>
      </p:sp>
    </p:spTree>
    <p:extLst>
      <p:ext uri="{BB962C8B-B14F-4D97-AF65-F5344CB8AC3E}">
        <p14:creationId xmlns:p14="http://schemas.microsoft.com/office/powerpoint/2010/main" val="2048307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echariah 12 and Biblical Prophecy | Remember… God Is in Control - Sponsor  an Olive Tree in Israel">
            <a:extLst>
              <a:ext uri="{FF2B5EF4-FFF2-40B4-BE49-F238E27FC236}">
                <a16:creationId xmlns:a16="http://schemas.microsoft.com/office/drawing/2014/main" id="{DDD0291E-6895-4CE8-948C-3732181DB85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" r="1" b="1"/>
          <a:stretch/>
        </p:blipFill>
        <p:spPr bwMode="auto">
          <a:xfrm>
            <a:off x="20" y="10"/>
            <a:ext cx="9143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43F98C-2EB8-47EF-80FC-658BCD2B27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745" y="3752850"/>
            <a:ext cx="8186301" cy="2452687"/>
          </a:xfrm>
        </p:spPr>
        <p:txBody>
          <a:bodyPr anchor="ctr">
            <a:normAutofit/>
          </a:bodyPr>
          <a:lstStyle/>
          <a:p>
            <a:r>
              <a:rPr lang="en-US" b="1" dirty="0"/>
              <a:t>Most quoted Minor Prophet in the New Testament. </a:t>
            </a:r>
          </a:p>
          <a:p>
            <a:r>
              <a:rPr lang="en-US" b="1" dirty="0"/>
              <a:t>His images are a prominent part of the book of Revelation. </a:t>
            </a:r>
          </a:p>
          <a:p>
            <a:r>
              <a:rPr lang="en-US" b="1" dirty="0"/>
              <a:t>Gives us more specific Messianic Prophecies than any other Minor Prophet. </a:t>
            </a:r>
          </a:p>
        </p:txBody>
      </p:sp>
    </p:spTree>
    <p:extLst>
      <p:ext uri="{BB962C8B-B14F-4D97-AF65-F5344CB8AC3E}">
        <p14:creationId xmlns:p14="http://schemas.microsoft.com/office/powerpoint/2010/main" val="2213386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echariah 12 and Biblical Prophecy | Remember… God Is in Control - Sponsor  an Olive Tree in Israel">
            <a:extLst>
              <a:ext uri="{FF2B5EF4-FFF2-40B4-BE49-F238E27FC236}">
                <a16:creationId xmlns:a16="http://schemas.microsoft.com/office/drawing/2014/main" id="{DDD0291E-6895-4CE8-948C-3732181DB85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" r="1" b="1"/>
          <a:stretch/>
        </p:blipFill>
        <p:spPr bwMode="auto">
          <a:xfrm>
            <a:off x="20" y="10"/>
            <a:ext cx="9143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43F98C-2EB8-47EF-80FC-658BCD2B27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745" y="3752850"/>
            <a:ext cx="8186301" cy="2452687"/>
          </a:xfrm>
        </p:spPr>
        <p:txBody>
          <a:bodyPr anchor="ctr">
            <a:normAutofit/>
          </a:bodyPr>
          <a:lstStyle/>
          <a:p>
            <a:r>
              <a:rPr lang="en-US" b="1" dirty="0"/>
              <a:t>Contemporary of Haggai (Ezra 5:1). </a:t>
            </a:r>
          </a:p>
          <a:p>
            <a:r>
              <a:rPr lang="en-US" b="1" dirty="0"/>
              <a:t>Haggai focused on the shame of stopping work on the temple for selfish reasons. </a:t>
            </a:r>
          </a:p>
          <a:p>
            <a:r>
              <a:rPr lang="en-US" b="1" dirty="0"/>
              <a:t>Zechariah focused on the future. They needed to prepare for what was coming! </a:t>
            </a:r>
          </a:p>
        </p:txBody>
      </p:sp>
    </p:spTree>
    <p:extLst>
      <p:ext uri="{BB962C8B-B14F-4D97-AF65-F5344CB8AC3E}">
        <p14:creationId xmlns:p14="http://schemas.microsoft.com/office/powerpoint/2010/main" val="598840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nd a little child shall lead them |">
            <a:extLst>
              <a:ext uri="{FF2B5EF4-FFF2-40B4-BE49-F238E27FC236}">
                <a16:creationId xmlns:a16="http://schemas.microsoft.com/office/drawing/2014/main" id="{9632760E-D2C9-4AD0-B0FC-C5C6851B28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08" y="4391890"/>
            <a:ext cx="4716492" cy="2502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3F02200-B65A-466F-B071-A2D329DF5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1. The Branch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ABCB50-1555-4377-8CEE-3F1CDEECD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415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nd a little child shall lead them |">
            <a:extLst>
              <a:ext uri="{FF2B5EF4-FFF2-40B4-BE49-F238E27FC236}">
                <a16:creationId xmlns:a16="http://schemas.microsoft.com/office/drawing/2014/main" id="{9632760E-D2C9-4AD0-B0FC-C5C6851B28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08" y="4391890"/>
            <a:ext cx="4716492" cy="2502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3F02200-B65A-466F-B071-A2D329DF5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1. The Branch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ABCB50-1555-4377-8CEE-3F1CDEECD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“There shall come forth a Rod from the stem of Jesse, and a Branch shall grow out of his roots.”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3200" b="1" dirty="0"/>
              <a:t>Isaiah 11:1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81781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nd a little child shall lead them |">
            <a:extLst>
              <a:ext uri="{FF2B5EF4-FFF2-40B4-BE49-F238E27FC236}">
                <a16:creationId xmlns:a16="http://schemas.microsoft.com/office/drawing/2014/main" id="{9632760E-D2C9-4AD0-B0FC-C5C6851B28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08" y="4391890"/>
            <a:ext cx="4716492" cy="2502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3F02200-B65A-466F-B071-A2D329DF5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1. The Branch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ABCB50-1555-4377-8CEE-3F1CDEECD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“‘Behold, the days are coming,’ says the Lord, ‘that I will raise to David a Branch of righteousness; a King shall reign and prosper, and execute judgment and righteousness in the earth.’”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3200" b="1" dirty="0"/>
              <a:t>Jeremiah 23:5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638880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nd a little child shall lead them |">
            <a:extLst>
              <a:ext uri="{FF2B5EF4-FFF2-40B4-BE49-F238E27FC236}">
                <a16:creationId xmlns:a16="http://schemas.microsoft.com/office/drawing/2014/main" id="{9632760E-D2C9-4AD0-B0FC-C5C6851B28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08" y="4391890"/>
            <a:ext cx="4716492" cy="2502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3F02200-B65A-466F-B071-A2D329DF5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1. The Branch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ABCB50-1555-4377-8CEE-3F1CDEECD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“Hear, O Joshua, the high priest, you and your companions who sit before you, for they are a wondrous sign; for behold, I am bringing forth My Servant the BRANCH.”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3200" b="1" dirty="0"/>
              <a:t>Zechariah 3:8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828615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nd a little child shall lead them |">
            <a:extLst>
              <a:ext uri="{FF2B5EF4-FFF2-40B4-BE49-F238E27FC236}">
                <a16:creationId xmlns:a16="http://schemas.microsoft.com/office/drawing/2014/main" id="{9632760E-D2C9-4AD0-B0FC-C5C6851B28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08" y="4391890"/>
            <a:ext cx="4716492" cy="2502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3F02200-B65A-466F-B071-A2D329DF5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1. The Branch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ABCB50-1555-4377-8CEE-3F1CDEECD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/>
              <a:t>“Then speak to him, saying, ‘Thus says the Lord of hosts, saying: “Behold, the Man whose name is the BRANCH… </a:t>
            </a:r>
          </a:p>
          <a:p>
            <a:pPr marL="0" indent="0">
              <a:buNone/>
            </a:pPr>
            <a:r>
              <a:rPr lang="en-US" sz="3200" b="1" dirty="0"/>
              <a:t>  Yes, He shall build the temple of the Lord. He shall bear the glory, and </a:t>
            </a:r>
            <a:r>
              <a:rPr lang="en-US" sz="3200" b="1" dirty="0">
                <a:highlight>
                  <a:srgbClr val="FFFF00"/>
                </a:highlight>
              </a:rPr>
              <a:t>shall sit and rule on His throne</a:t>
            </a:r>
            <a:r>
              <a:rPr lang="en-US" sz="3200" b="1" dirty="0"/>
              <a:t>; so </a:t>
            </a:r>
            <a:r>
              <a:rPr lang="en-US" sz="3200" b="1" dirty="0">
                <a:highlight>
                  <a:srgbClr val="FFFF00"/>
                </a:highlight>
              </a:rPr>
              <a:t>He shall be a priest on His throne</a:t>
            </a:r>
            <a:r>
              <a:rPr lang="en-US" sz="3200" b="1" dirty="0"/>
              <a:t>, and the counsel of peace shall </a:t>
            </a:r>
            <a:br>
              <a:rPr lang="en-US" sz="3200" b="1" dirty="0"/>
            </a:br>
            <a:r>
              <a:rPr lang="en-US" sz="3200" b="1" dirty="0"/>
              <a:t>be between them both.”’”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3200" b="1" dirty="0"/>
              <a:t>Zechariah 6:12-13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956673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1042</TotalTime>
  <Words>797</Words>
  <Application>Microsoft Office PowerPoint</Application>
  <PresentationFormat>On-screen Show (4:3)</PresentationFormat>
  <Paragraphs>68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Rockwell</vt:lpstr>
      <vt:lpstr>2_Office Theme</vt:lpstr>
      <vt:lpstr>3_Office Theme</vt:lpstr>
      <vt:lpstr>PowerPoint Presentation</vt:lpstr>
      <vt:lpstr>PowerPoint Presentation</vt:lpstr>
      <vt:lpstr>PowerPoint Presentation</vt:lpstr>
      <vt:lpstr>PowerPoint Presentation</vt:lpstr>
      <vt:lpstr>1. The Branch</vt:lpstr>
      <vt:lpstr>1. The Branch</vt:lpstr>
      <vt:lpstr>1. The Branch</vt:lpstr>
      <vt:lpstr>1. The Branch</vt:lpstr>
      <vt:lpstr>1. The Branch</vt:lpstr>
      <vt:lpstr>2. Your King is Coming to You</vt:lpstr>
      <vt:lpstr>2. Your King is Coming to You</vt:lpstr>
      <vt:lpstr>3. Thirty Pieces of Silver</vt:lpstr>
      <vt:lpstr>3. Thirty Pieces of Silver</vt:lpstr>
      <vt:lpstr>4. Look On the One They Pierced</vt:lpstr>
      <vt:lpstr>4. Look On the One They Pierced</vt:lpstr>
      <vt:lpstr>5. Strike the Shepherd, Sheep Scatter</vt:lpstr>
      <vt:lpstr>5. Strike the Shepherd, Sheep Scatter</vt:lpstr>
      <vt:lpstr>PowerPoint Presentation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109</cp:revision>
  <dcterms:created xsi:type="dcterms:W3CDTF">2008-03-16T18:22:36Z</dcterms:created>
  <dcterms:modified xsi:type="dcterms:W3CDTF">2022-01-09T20:41:19Z</dcterms:modified>
</cp:coreProperties>
</file>