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9" r:id="rId1"/>
    <p:sldMasterId id="2147483691" r:id="rId2"/>
  </p:sldMasterIdLst>
  <p:notesMasterIdLst>
    <p:notesMasterId r:id="rId13"/>
  </p:notesMasterIdLst>
  <p:handoutMasterIdLst>
    <p:handoutMasterId r:id="rId14"/>
  </p:handoutMasterIdLst>
  <p:sldIdLst>
    <p:sldId id="265" r:id="rId3"/>
    <p:sldId id="256" r:id="rId4"/>
    <p:sldId id="257" r:id="rId5"/>
    <p:sldId id="258" r:id="rId6"/>
    <p:sldId id="259" r:id="rId7"/>
    <p:sldId id="261" r:id="rId8"/>
    <p:sldId id="260" r:id="rId9"/>
    <p:sldId id="262" r:id="rId10"/>
    <p:sldId id="263" r:id="rId11"/>
    <p:sldId id="264" r:id="rId12"/>
  </p:sldIdLst>
  <p:sldSz cx="9144000" cy="6858000" type="screen4x3"/>
  <p:notesSz cx="7010400" cy="9296400"/>
  <p:embeddedFontLst>
    <p:embeddedFont>
      <p:font typeface="Trebuchet MS" panose="020B0603020202020204" pitchFamily="3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Berkshire Swash" panose="02000505000000020003" pitchFamily="2" charset="0"/>
      <p:bold r:id="rId23"/>
    </p:embeddedFont>
    <p:embeddedFont>
      <p:font typeface="BlackChancery" pitchFamily="2" charset="0"/>
      <p:regular r:id="rId24"/>
    </p:embeddedFont>
    <p:embeddedFont>
      <p:font typeface="Poor Richard" panose="02080502050505020702" pitchFamily="18" charset="0"/>
      <p:regular r:id="rId25"/>
    </p:embeddedFont>
    <p:embeddedFont>
      <p:font typeface="Calibri Light" panose="020F0302020204030204" pitchFamily="34" charset="0"/>
      <p:regular r:id="rId26"/>
      <p: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1F09"/>
    <a:srgbClr val="683712"/>
    <a:srgbClr val="CA6B24"/>
    <a:srgbClr val="DF8B45"/>
    <a:srgbClr val="2E15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6273" autoAdjust="0"/>
  </p:normalViewPr>
  <p:slideViewPr>
    <p:cSldViewPr snapToGrid="0">
      <p:cViewPr varScale="1">
        <p:scale>
          <a:sx n="37" d="100"/>
          <a:sy n="37" d="100"/>
        </p:scale>
        <p:origin x="1560" y="48"/>
      </p:cViewPr>
      <p:guideLst/>
    </p:cSldViewPr>
  </p:slideViewPr>
  <p:notesTextViewPr>
    <p:cViewPr>
      <p:scale>
        <a:sx n="1" d="1"/>
        <a:sy n="1" d="1"/>
      </p:scale>
      <p:origin x="0" y="0"/>
    </p:cViewPr>
  </p:notesTextViewPr>
  <p:notesViewPr>
    <p:cSldViewPr snapToGrid="0">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15184" cy="466434"/>
          </a:xfrm>
          <a:prstGeom prst="rect">
            <a:avLst/>
          </a:prstGeom>
        </p:spPr>
        <p:txBody>
          <a:bodyPr vert="horz" lIns="93168" tIns="46585" rIns="93168" bIns="46585" rtlCol="0"/>
          <a:lstStyle>
            <a:lvl1pPr algn="l">
              <a:defRPr sz="1200"/>
            </a:lvl1pPr>
          </a:lstStyle>
          <a:p>
            <a:r>
              <a:rPr lang="en-US" sz="2000" dirty="0">
                <a:latin typeface="BlackChancery" pitchFamily="2" charset="0"/>
              </a:rPr>
              <a:t>David’s Charge to Solomon</a:t>
            </a:r>
          </a:p>
        </p:txBody>
      </p:sp>
      <p:sp>
        <p:nvSpPr>
          <p:cNvPr id="3" name="Date Placeholder 2"/>
          <p:cNvSpPr>
            <a:spLocks noGrp="1"/>
          </p:cNvSpPr>
          <p:nvPr>
            <p:ph type="dt" sz="quarter" idx="1"/>
          </p:nvPr>
        </p:nvSpPr>
        <p:spPr>
          <a:xfrm>
            <a:off x="3970938" y="0"/>
            <a:ext cx="3037840" cy="466434"/>
          </a:xfrm>
          <a:prstGeom prst="rect">
            <a:avLst/>
          </a:prstGeom>
        </p:spPr>
        <p:txBody>
          <a:bodyPr vert="horz" lIns="93168" tIns="46585" rIns="93168" bIns="46585" rtlCol="0"/>
          <a:lstStyle>
            <a:lvl1pPr algn="r">
              <a:defRPr sz="1200"/>
            </a:lvl1pPr>
          </a:lstStyle>
          <a:p>
            <a:r>
              <a:rPr lang="en-US" dirty="0"/>
              <a:t>April 23, 2017</a:t>
            </a:r>
          </a:p>
        </p:txBody>
      </p:sp>
      <p:sp>
        <p:nvSpPr>
          <p:cNvPr id="4" name="Footer Placeholder 3"/>
          <p:cNvSpPr>
            <a:spLocks noGrp="1"/>
          </p:cNvSpPr>
          <p:nvPr>
            <p:ph type="ftr" sz="quarter" idx="2"/>
          </p:nvPr>
        </p:nvSpPr>
        <p:spPr>
          <a:xfrm>
            <a:off x="1" y="8829968"/>
            <a:ext cx="3376438" cy="466433"/>
          </a:xfrm>
          <a:prstGeom prst="rect">
            <a:avLst/>
          </a:prstGeom>
        </p:spPr>
        <p:txBody>
          <a:bodyPr vert="horz" lIns="93168" tIns="46585" rIns="93168" bIns="46585" rtlCol="0" anchor="b"/>
          <a:lstStyle>
            <a:lvl1pPr algn="l">
              <a:defRPr sz="1200"/>
            </a:lvl1pPr>
          </a:lstStyle>
          <a:p>
            <a:r>
              <a:rPr lang="en-US" dirty="0" err="1"/>
              <a:t>Knollwood</a:t>
            </a:r>
            <a:r>
              <a:rPr lang="en-US" dirty="0"/>
              <a:t> church of Christ, Stan Cox</a:t>
            </a:r>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68" tIns="46585" rIns="93168" bIns="46585" rtlCol="0" anchor="b"/>
          <a:lstStyle>
            <a:lvl1pPr algn="r">
              <a:defRPr sz="1200"/>
            </a:lvl1pPr>
          </a:lstStyle>
          <a:p>
            <a:r>
              <a:rPr lang="en-US" dirty="0"/>
              <a:t>soundteaching.org</a:t>
            </a:r>
          </a:p>
        </p:txBody>
      </p:sp>
    </p:spTree>
    <p:extLst>
      <p:ext uri="{BB962C8B-B14F-4D97-AF65-F5344CB8AC3E}">
        <p14:creationId xmlns:p14="http://schemas.microsoft.com/office/powerpoint/2010/main" val="1624511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8" tIns="46585" rIns="93168" bIns="46585"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68" tIns="46585" rIns="93168" bIns="46585" rtlCol="0"/>
          <a:lstStyle>
            <a:lvl1pPr algn="r">
              <a:defRPr sz="1200"/>
            </a:lvl1pPr>
          </a:lstStyle>
          <a:p>
            <a:fld id="{CBE96616-CFCB-44BB-AE45-DEBFF7EB9FDC}" type="datetimeFigureOut">
              <a:rPr lang="en-US" smtClean="0"/>
              <a:t>4/21/2017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8" tIns="46585" rIns="93168" bIns="46585"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8" tIns="46585" rIns="93168" bIns="4658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8" tIns="46585" rIns="93168"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8" tIns="46585" rIns="93168" bIns="46585" rtlCol="0" anchor="b"/>
          <a:lstStyle>
            <a:lvl1pPr algn="r">
              <a:defRPr sz="1200"/>
            </a:lvl1pPr>
          </a:lstStyle>
          <a:p>
            <a:fld id="{22FE7096-C467-4036-9361-A6D421BB5E49}" type="slidenum">
              <a:rPr lang="en-US" smtClean="0"/>
              <a:t>‹#›</a:t>
            </a:fld>
            <a:endParaRPr lang="en-US"/>
          </a:p>
        </p:txBody>
      </p:sp>
    </p:spTree>
    <p:extLst>
      <p:ext uri="{BB962C8B-B14F-4D97-AF65-F5344CB8AC3E}">
        <p14:creationId xmlns:p14="http://schemas.microsoft.com/office/powerpoint/2010/main" val="1973842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Near the end of his life, King</a:t>
            </a:r>
            <a:r>
              <a:rPr lang="en-US" b="1" baseline="0" dirty="0"/>
              <a:t> David gave a solemn charge to his son Solomon.  This charge pertained to the building of the temple:</a:t>
            </a:r>
          </a:p>
          <a:p>
            <a:endParaRPr lang="en-US" b="1" baseline="0" dirty="0"/>
          </a:p>
          <a:p>
            <a:r>
              <a:rPr lang="en-US" b="1" baseline="0" dirty="0"/>
              <a:t>(1 Chronicles 28:1-10) READ</a:t>
            </a:r>
          </a:p>
          <a:p>
            <a:r>
              <a:rPr lang="en-US" b="1" baseline="0" dirty="0"/>
              <a:t>(1 Chronicles 28:9), </a:t>
            </a:r>
            <a:r>
              <a:rPr lang="en-US" b="0" i="1" baseline="0" dirty="0"/>
              <a:t>“As for you, my son Solomon, </a:t>
            </a:r>
            <a:r>
              <a:rPr lang="en-US" b="1" i="0" baseline="0" dirty="0"/>
              <a:t>[1 – Solomon’s Duty before God] </a:t>
            </a:r>
            <a:r>
              <a:rPr lang="en-US" b="0" i="1" baseline="0" dirty="0"/>
              <a:t>know the God of your father, and serve Him with a loyal heart and with a willing mind; </a:t>
            </a:r>
            <a:r>
              <a:rPr lang="en-US" b="1" i="0" baseline="0" dirty="0"/>
              <a:t>[2 – Motivation for Solomon to fulfill his duty] </a:t>
            </a:r>
            <a:r>
              <a:rPr lang="en-US" b="0" i="1" baseline="0" dirty="0"/>
              <a:t>for the Lord searches all hearts and understands all the intent of the thoughts. </a:t>
            </a:r>
            <a:r>
              <a:rPr lang="en-US" b="1" i="0" baseline="0" dirty="0"/>
              <a:t>[3 – Promises, dependent upon his fulfilling his duty] </a:t>
            </a:r>
            <a:r>
              <a:rPr lang="en-US" b="0" i="1" baseline="0" dirty="0"/>
              <a:t>If you seek Him, He will be found by you; but if you forsake Him, He will cast you off forever.”</a:t>
            </a:r>
          </a:p>
          <a:p>
            <a:endParaRPr lang="en-US" b="0" i="1" baseline="0" dirty="0"/>
          </a:p>
          <a:p>
            <a:r>
              <a:rPr lang="en-US" b="1" i="0" baseline="0" dirty="0"/>
              <a:t>Applications for us today, regarding our own service to God…</a:t>
            </a:r>
            <a:endParaRPr lang="en-US" b="1" i="0" dirty="0"/>
          </a:p>
        </p:txBody>
      </p:sp>
      <p:sp>
        <p:nvSpPr>
          <p:cNvPr id="4" name="Slide Number Placeholder 3"/>
          <p:cNvSpPr>
            <a:spLocks noGrp="1"/>
          </p:cNvSpPr>
          <p:nvPr>
            <p:ph type="sldNum" sz="quarter" idx="10"/>
          </p:nvPr>
        </p:nvSpPr>
        <p:spPr/>
        <p:txBody>
          <a:bodyPr/>
          <a:lstStyle/>
          <a:p>
            <a:fld id="{22FE7096-C467-4036-9361-A6D421BB5E49}" type="slidenum">
              <a:rPr lang="en-US" smtClean="0"/>
              <a:t>2</a:t>
            </a:fld>
            <a:endParaRPr lang="en-US"/>
          </a:p>
        </p:txBody>
      </p:sp>
    </p:spTree>
    <p:extLst>
      <p:ext uri="{BB962C8B-B14F-4D97-AF65-F5344CB8AC3E}">
        <p14:creationId xmlns:p14="http://schemas.microsoft.com/office/powerpoint/2010/main" val="65307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0" dirty="0"/>
              <a:t>David tells Solomon to "...know the God of your father" </a:t>
            </a:r>
          </a:p>
          <a:p>
            <a:pPr marL="640532" lvl="1" indent="-174691">
              <a:buFont typeface="Arial" panose="020B0604020202020204" pitchFamily="34" charset="0"/>
              <a:buChar char="•"/>
            </a:pPr>
            <a:r>
              <a:rPr lang="en-US" b="1" dirty="0"/>
              <a:t>Nothing is more important in life than to truly know God</a:t>
            </a:r>
          </a:p>
          <a:p>
            <a:r>
              <a:rPr lang="en-US" b="1" dirty="0"/>
              <a:t>(Jeremiah 9:23-24), </a:t>
            </a:r>
            <a:r>
              <a:rPr lang="en-US" i="1" dirty="0"/>
              <a:t>“Thus says the Lord: ‘Let not the wise man glory in his wisdom, let not the mighty man glory in his might, nor let the rich man glory in his riches; </a:t>
            </a:r>
            <a:r>
              <a:rPr lang="en-US" i="1" baseline="30000" dirty="0"/>
              <a:t>24</a:t>
            </a:r>
            <a:r>
              <a:rPr lang="en-US" i="1" dirty="0"/>
              <a:t> But let him who glories glory in this, that he understands and knows Me, that I am the Lord, exercising lovingkindness, judgment, and righteousness in the earth.  For in these I delight,’ says the Lord.”</a:t>
            </a:r>
          </a:p>
          <a:p>
            <a:pPr marL="640532" lvl="1" indent="-174691">
              <a:buFont typeface="Arial" panose="020B0604020202020204" pitchFamily="34" charset="0"/>
              <a:buChar char="•"/>
            </a:pPr>
            <a:r>
              <a:rPr lang="en-US" b="1" dirty="0"/>
              <a:t>God is displeased when people do not know Him </a:t>
            </a:r>
          </a:p>
          <a:p>
            <a:r>
              <a:rPr lang="en-US" b="1" dirty="0"/>
              <a:t>As was the case in Hosea's day, (Hosea 4:1,6), (1),</a:t>
            </a:r>
            <a:r>
              <a:rPr lang="en-US" b="1" baseline="0" dirty="0"/>
              <a:t> </a:t>
            </a:r>
            <a:r>
              <a:rPr lang="en-US" b="0" i="1" baseline="0" dirty="0"/>
              <a:t>“Hear the word of the Lord, you children of Israel, for the Lord brings a charge against the inhabitants of the land: "There is no truth or mercy or knowledge of God in the land.” </a:t>
            </a:r>
            <a:r>
              <a:rPr lang="en-US" b="1" baseline="0" dirty="0"/>
              <a:t>(6), </a:t>
            </a:r>
            <a:r>
              <a:rPr lang="en-US" b="0" i="1" baseline="0" dirty="0"/>
              <a:t>“My people are destroyed for lack of knowledge. Because you have rejected knowledge, I also will reject you from being priest for Me; Because you have forgotten the law of your God, I also will forget your children.”</a:t>
            </a:r>
            <a:endParaRPr lang="en-US" i="1" dirty="0"/>
          </a:p>
          <a:p>
            <a:r>
              <a:rPr lang="en-US" b="1" dirty="0"/>
              <a:t>As was the case in Paul's day, (Romans 1:18-28) Summarize (Gentiles no longer retained God in their knowledge)</a:t>
            </a:r>
            <a:endParaRPr lang="en-US" dirty="0"/>
          </a:p>
          <a:p>
            <a:pPr marL="640532" lvl="1" indent="-174691">
              <a:buFont typeface="Arial" panose="020B0604020202020204" pitchFamily="34" charset="0"/>
              <a:buChar char="•"/>
            </a:pPr>
            <a:r>
              <a:rPr lang="en-US" b="1" dirty="0"/>
              <a:t>God</a:t>
            </a:r>
            <a:r>
              <a:rPr lang="en-US" b="1" baseline="0" dirty="0"/>
              <a:t> has made himself known through His creation, and His will revealed to men!</a:t>
            </a:r>
          </a:p>
          <a:p>
            <a:r>
              <a:rPr lang="en-US" b="1" dirty="0"/>
              <a:t>(Psalm 19:1-3), </a:t>
            </a:r>
            <a:r>
              <a:rPr lang="en-US" i="1" dirty="0"/>
              <a:t>“The heavens declare the glory of God; and the firmament shows His handiwork. </a:t>
            </a:r>
            <a:r>
              <a:rPr lang="en-US" i="1" baseline="30000" dirty="0"/>
              <a:t>2</a:t>
            </a:r>
            <a:r>
              <a:rPr lang="en-US" i="1" dirty="0"/>
              <a:t> Day unto day utters speech, and night unto night reveals knowledge. </a:t>
            </a:r>
            <a:r>
              <a:rPr lang="en-US" i="1" baseline="30000" dirty="0"/>
              <a:t>3</a:t>
            </a:r>
            <a:r>
              <a:rPr lang="en-US" i="1" dirty="0"/>
              <a:t> There is no speech nor language where their voice is not heard.”</a:t>
            </a:r>
          </a:p>
          <a:p>
            <a:r>
              <a:rPr lang="en-US" b="1" dirty="0"/>
              <a:t>(Hebrews 1:1-2), </a:t>
            </a:r>
            <a:r>
              <a:rPr lang="en-US" i="1" dirty="0"/>
              <a:t>“God, who at various times and in various ways spoke in time past to the fathers by the prophets, </a:t>
            </a:r>
            <a:r>
              <a:rPr lang="en-US" i="1" baseline="30000" dirty="0"/>
              <a:t>2</a:t>
            </a:r>
            <a:r>
              <a:rPr lang="en-US" i="1" dirty="0"/>
              <a:t> has in these last days spoken to us by His Son, whom He has appointed heir of all things, through whom also He made the worlds.”</a:t>
            </a:r>
          </a:p>
          <a:p>
            <a:pPr marL="640532" lvl="1" indent="-174691">
              <a:buFont typeface="Arial" panose="020B0604020202020204" pitchFamily="34" charset="0"/>
              <a:buChar char="•"/>
            </a:pPr>
            <a:r>
              <a:rPr lang="en-US" b="1" dirty="0"/>
              <a:t>Have we made a serious effort to know God?</a:t>
            </a:r>
            <a:endParaRPr lang="en-US" dirty="0"/>
          </a:p>
        </p:txBody>
      </p:sp>
      <p:sp>
        <p:nvSpPr>
          <p:cNvPr id="4" name="Slide Number Placeholder 3"/>
          <p:cNvSpPr>
            <a:spLocks noGrp="1"/>
          </p:cNvSpPr>
          <p:nvPr>
            <p:ph type="sldNum" sz="quarter" idx="10"/>
          </p:nvPr>
        </p:nvSpPr>
        <p:spPr/>
        <p:txBody>
          <a:bodyPr/>
          <a:lstStyle/>
          <a:p>
            <a:fld id="{22FE7096-C467-4036-9361-A6D421BB5E49}" type="slidenum">
              <a:rPr lang="en-US" smtClean="0"/>
              <a:t>3</a:t>
            </a:fld>
            <a:endParaRPr lang="en-US"/>
          </a:p>
        </p:txBody>
      </p:sp>
    </p:spTree>
    <p:extLst>
      <p:ext uri="{BB962C8B-B14F-4D97-AF65-F5344CB8AC3E}">
        <p14:creationId xmlns:p14="http://schemas.microsoft.com/office/powerpoint/2010/main" val="521436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4691" indent="-174691">
              <a:buFont typeface="Arial" panose="020B0604020202020204" pitchFamily="34" charset="0"/>
              <a:buChar char="•"/>
            </a:pPr>
            <a:r>
              <a:rPr lang="en-US" b="1" dirty="0"/>
              <a:t>To Serve God, “With a loyal heart” (NKJV); “With a whole heart” (NASB, ESV); “With wholehearted devotion” (NIV) </a:t>
            </a:r>
          </a:p>
          <a:p>
            <a:r>
              <a:rPr lang="en-US" b="1" dirty="0"/>
              <a:t>[The Greatest Commandment]</a:t>
            </a:r>
            <a:r>
              <a:rPr lang="en-US" b="1" baseline="0" dirty="0"/>
              <a:t> </a:t>
            </a:r>
            <a:r>
              <a:rPr lang="en-US" b="1" dirty="0"/>
              <a:t>(Matthew 22:36-38), </a:t>
            </a:r>
            <a:r>
              <a:rPr lang="en-US" i="1" dirty="0"/>
              <a:t>“Teacher, which is the great commandment in the law?“ </a:t>
            </a:r>
            <a:r>
              <a:rPr lang="en-US" i="1" baseline="30000" dirty="0"/>
              <a:t>37</a:t>
            </a:r>
            <a:r>
              <a:rPr lang="en-US" i="1" dirty="0"/>
              <a:t> Jesus said to him, ‘You shall love the Lord your God with all your heart, with all your soul, and with all your mind.’ </a:t>
            </a:r>
            <a:r>
              <a:rPr lang="en-US" i="1" baseline="30000" dirty="0"/>
              <a:t>38</a:t>
            </a:r>
            <a:r>
              <a:rPr lang="en-US" i="1" dirty="0"/>
              <a:t> This is the first and great commandment.”</a:t>
            </a:r>
          </a:p>
          <a:p>
            <a:pPr marL="174691" indent="-174691">
              <a:buFont typeface="Arial" panose="020B0604020202020204" pitchFamily="34" charset="0"/>
              <a:buChar char="•"/>
            </a:pPr>
            <a:r>
              <a:rPr lang="en-US" b="1" dirty="0"/>
              <a:t>To Serve God, “With</a:t>
            </a:r>
            <a:r>
              <a:rPr lang="en-US" b="1" baseline="0" dirty="0"/>
              <a:t> a willing mind” </a:t>
            </a:r>
          </a:p>
          <a:p>
            <a:pPr marL="698763" lvl="1" indent="-232921">
              <a:buFont typeface="Arial" panose="020B0604020202020204" pitchFamily="34" charset="0"/>
              <a:buChar char="•"/>
            </a:pPr>
            <a:r>
              <a:rPr lang="en-US" dirty="0"/>
              <a:t>“cordially and sincerely, cheerfully and freely, neither in an hypocritical manner, nor through force and constraint, nor with loathing and weariness” </a:t>
            </a:r>
            <a:r>
              <a:rPr lang="en-US" b="1" dirty="0"/>
              <a:t>(John Gill’s Exposition</a:t>
            </a:r>
            <a:r>
              <a:rPr lang="en-US" b="1" baseline="0" dirty="0"/>
              <a:t> of the Bible)</a:t>
            </a:r>
            <a:r>
              <a:rPr lang="en-US" b="1" dirty="0"/>
              <a:t>.</a:t>
            </a:r>
          </a:p>
          <a:p>
            <a:pPr marL="698763" lvl="1" indent="-232921">
              <a:buFont typeface="Arial" panose="020B0604020202020204" pitchFamily="34" charset="0"/>
              <a:buChar char="•"/>
            </a:pPr>
            <a:r>
              <a:rPr lang="en-US" dirty="0"/>
              <a:t>This is the kind of service God expects today (All Christians in giving, 2 Corinthians</a:t>
            </a:r>
            <a:r>
              <a:rPr lang="en-US" baseline="0" dirty="0"/>
              <a:t> 8:12; 9:7; Elders in shepherding, 1 Peter 5:1-2)</a:t>
            </a:r>
            <a:r>
              <a:rPr lang="en-US" dirty="0"/>
              <a:t> </a:t>
            </a:r>
          </a:p>
          <a:p>
            <a:r>
              <a:rPr lang="en-US" b="1" dirty="0"/>
              <a:t>(2 Corinthians</a:t>
            </a:r>
            <a:r>
              <a:rPr lang="en-US" b="1" baseline="0" dirty="0"/>
              <a:t> 8:12), </a:t>
            </a:r>
            <a:r>
              <a:rPr lang="en-US" b="0" i="1" baseline="0" dirty="0"/>
              <a:t>“For if there is first a willing mind, it is accepted according to what one has, and not according to what he does not have.”</a:t>
            </a:r>
          </a:p>
          <a:p>
            <a:r>
              <a:rPr lang="en-US" b="1" baseline="0" dirty="0"/>
              <a:t>(2 Corinthians 9:7), </a:t>
            </a:r>
            <a:r>
              <a:rPr lang="en-US" b="0" i="1" baseline="0" dirty="0"/>
              <a:t>“So let each one give as he purposes in his heart, not grudgingly or of necessity; for God loves a cheerful giver.”</a:t>
            </a:r>
          </a:p>
          <a:p>
            <a:r>
              <a:rPr lang="en-US" b="1" baseline="0" dirty="0"/>
              <a:t>(1 Peter 5:1-2), </a:t>
            </a:r>
            <a:r>
              <a:rPr lang="en-US" b="0" i="1" baseline="0" dirty="0"/>
              <a:t>“The elders who are among you I exhort, I who am a fellow elder and a witness of the sufferings of Christ, and also a partaker of the glory that will be revealed:  </a:t>
            </a:r>
            <a:r>
              <a:rPr lang="en-US" b="0" i="1" baseline="30000" dirty="0"/>
              <a:t>2</a:t>
            </a:r>
            <a:r>
              <a:rPr lang="en-US" b="0" i="1" baseline="0" dirty="0"/>
              <a:t> Shepherd the flock of God which is among you, serving as overseers, not by compulsion but willingly, not for dishonest gain but eagerly.”</a:t>
            </a:r>
          </a:p>
          <a:p>
            <a:endParaRPr lang="en-US" b="1" dirty="0"/>
          </a:p>
          <a:p>
            <a:r>
              <a:rPr lang="en-US" b="1" dirty="0"/>
              <a:t>Are we committed to serving God completely and willingly?</a:t>
            </a:r>
          </a:p>
        </p:txBody>
      </p:sp>
      <p:sp>
        <p:nvSpPr>
          <p:cNvPr id="4" name="Slide Number Placeholder 3"/>
          <p:cNvSpPr>
            <a:spLocks noGrp="1"/>
          </p:cNvSpPr>
          <p:nvPr>
            <p:ph type="sldNum" sz="quarter" idx="10"/>
          </p:nvPr>
        </p:nvSpPr>
        <p:spPr/>
        <p:txBody>
          <a:bodyPr/>
          <a:lstStyle/>
          <a:p>
            <a:fld id="{22FE7096-C467-4036-9361-A6D421BB5E49}" type="slidenum">
              <a:rPr lang="en-US" smtClean="0"/>
              <a:t>4</a:t>
            </a:fld>
            <a:endParaRPr lang="en-US"/>
          </a:p>
        </p:txBody>
      </p:sp>
    </p:spTree>
    <p:extLst>
      <p:ext uri="{BB962C8B-B14F-4D97-AF65-F5344CB8AC3E}">
        <p14:creationId xmlns:p14="http://schemas.microsoft.com/office/powerpoint/2010/main" val="1508248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232921" indent="-232921">
              <a:buFont typeface="Arial" panose="020B0604020202020204" pitchFamily="34" charset="0"/>
              <a:buChar char="•"/>
            </a:pPr>
            <a:r>
              <a:rPr lang="en-US" dirty="0"/>
              <a:t>David tells Solomon "...for the Lord searches all hearts" </a:t>
            </a:r>
          </a:p>
          <a:p>
            <a:pPr marL="232921" indent="-232921">
              <a:buFont typeface="Arial" panose="020B0604020202020204" pitchFamily="34" charset="0"/>
              <a:buChar char="•"/>
            </a:pPr>
            <a:r>
              <a:rPr lang="en-US" b="1" dirty="0"/>
              <a:t>Solomon later confesses the same in</a:t>
            </a:r>
            <a:r>
              <a:rPr lang="en-US" b="1" baseline="0" dirty="0"/>
              <a:t> his prayer at the dedication of the Temple upon its completion</a:t>
            </a:r>
            <a:endParaRPr lang="en-US" b="1" dirty="0"/>
          </a:p>
          <a:p>
            <a:r>
              <a:rPr lang="en-US" b="1" dirty="0"/>
              <a:t>(1 Kings</a:t>
            </a:r>
            <a:r>
              <a:rPr lang="en-US" b="1" baseline="0" dirty="0"/>
              <a:t> 8:39), </a:t>
            </a:r>
            <a:r>
              <a:rPr lang="en-US" i="1" baseline="0" dirty="0"/>
              <a:t>“then hear in heaven Your dwelling place, and forgive, and act, and give to everyone according to all his ways, </a:t>
            </a:r>
            <a:r>
              <a:rPr lang="en-US" i="1" u="sng" baseline="0" dirty="0"/>
              <a:t>whose heart You know (for You alone know the hearts of all the sons of men.</a:t>
            </a:r>
            <a:r>
              <a:rPr lang="en-US" i="1" baseline="0" dirty="0"/>
              <a:t>”</a:t>
            </a:r>
          </a:p>
          <a:p>
            <a:pPr marL="174691" indent="-174691">
              <a:buFont typeface="Arial" panose="020B0604020202020204" pitchFamily="34" charset="0"/>
              <a:buChar char="•"/>
            </a:pPr>
            <a:r>
              <a:rPr lang="en-US" b="1" dirty="0"/>
              <a:t>Today it is still the same…</a:t>
            </a:r>
          </a:p>
          <a:p>
            <a:r>
              <a:rPr lang="en-US" b="1" dirty="0"/>
              <a:t>[Jesus knew the hearts of men during His earthly ministry], (John 2:24-25</a:t>
            </a:r>
            <a:r>
              <a:rPr lang="en-US" b="1" i="1" dirty="0"/>
              <a:t>),</a:t>
            </a:r>
            <a:r>
              <a:rPr lang="en-US" b="1" i="1" baseline="0" dirty="0"/>
              <a:t> </a:t>
            </a:r>
            <a:r>
              <a:rPr lang="en-US" i="1" baseline="0" dirty="0"/>
              <a:t>“But Jesus did not commit Himself to them, because He knew all men, 25 and had no need that anyone should testify of man, for He knew what was in man.“</a:t>
            </a:r>
          </a:p>
          <a:p>
            <a:r>
              <a:rPr lang="en-US" b="1" baseline="0" dirty="0"/>
              <a:t>[</a:t>
            </a:r>
            <a:r>
              <a:rPr lang="en-US" b="1" dirty="0"/>
              <a:t>Jesus continues to search the minds and hearts of all] (Revelation</a:t>
            </a:r>
            <a:r>
              <a:rPr lang="en-US" b="1" baseline="0" dirty="0"/>
              <a:t> 2:23), </a:t>
            </a:r>
            <a:r>
              <a:rPr lang="en-US" i="1" baseline="0" dirty="0"/>
              <a:t>“I will kill her children with death, and all the churches shall know that I am He who searches the minds and hearts. And I will give to each one of you according to your works.”</a:t>
            </a:r>
          </a:p>
          <a:p>
            <a:r>
              <a:rPr lang="en-US" b="1" baseline="0" dirty="0"/>
              <a:t>[</a:t>
            </a:r>
            <a:r>
              <a:rPr lang="en-US" b="1" dirty="0"/>
              <a:t>There is no way we can hide our hearts from God] (Hebrews 4:12-13), </a:t>
            </a:r>
            <a:r>
              <a:rPr lang="en-US" i="1" dirty="0"/>
              <a:t>“For the word of God is living and powerful, and sharper than any two- edged sword, piercing even to the division of soul and spirit, and of joints and marrow, and is a discerner of the thoughts and intents of the heart. 13 And there is no creature hidden from His sight, but all things are naked and open to the eyes of Him to whom we must give account.”</a:t>
            </a:r>
          </a:p>
        </p:txBody>
      </p:sp>
      <p:sp>
        <p:nvSpPr>
          <p:cNvPr id="4" name="Slide Number Placeholder 3"/>
          <p:cNvSpPr>
            <a:spLocks noGrp="1"/>
          </p:cNvSpPr>
          <p:nvPr>
            <p:ph type="sldNum" sz="quarter" idx="10"/>
          </p:nvPr>
        </p:nvSpPr>
        <p:spPr/>
        <p:txBody>
          <a:bodyPr/>
          <a:lstStyle/>
          <a:p>
            <a:fld id="{22FE7096-C467-4036-9361-A6D421BB5E49}" type="slidenum">
              <a:rPr lang="en-US" smtClean="0"/>
              <a:t>5</a:t>
            </a:fld>
            <a:endParaRPr lang="en-US"/>
          </a:p>
        </p:txBody>
      </p:sp>
    </p:spTree>
    <p:extLst>
      <p:ext uri="{BB962C8B-B14F-4D97-AF65-F5344CB8AC3E}">
        <p14:creationId xmlns:p14="http://schemas.microsoft.com/office/powerpoint/2010/main" val="1286709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Since we cannot hide, why not serve Him willingly?</a:t>
            </a:r>
            <a:r>
              <a:rPr lang="en-US" dirty="0"/>
              <a:t> </a:t>
            </a:r>
          </a:p>
          <a:p>
            <a:endParaRPr lang="en-US" b="1" dirty="0"/>
          </a:p>
          <a:p>
            <a:r>
              <a:rPr lang="en-US" b="1" dirty="0"/>
              <a:t>GOD UNDERSTANDS THE INTENTS...</a:t>
            </a:r>
            <a:r>
              <a:rPr lang="en-US" dirty="0"/>
              <a:t> </a:t>
            </a:r>
          </a:p>
          <a:p>
            <a:pPr marL="698763" lvl="1" indent="-232921">
              <a:buFont typeface="Arial" panose="020B0604020202020204" pitchFamily="34" charset="0"/>
              <a:buAutoNum type="arabicPeriod"/>
            </a:pPr>
            <a:r>
              <a:rPr lang="en-US" dirty="0"/>
              <a:t>The Lord "understand all the intents of the thoughts" </a:t>
            </a:r>
          </a:p>
          <a:p>
            <a:pPr marL="698763" lvl="1" indent="-232921">
              <a:buFont typeface="Arial" panose="020B0604020202020204" pitchFamily="34" charset="0"/>
              <a:buAutoNum type="arabicPeriod"/>
            </a:pPr>
            <a:r>
              <a:rPr lang="en-US" dirty="0"/>
              <a:t>He understands "every motive behind the thoughts" (NIV) </a:t>
            </a:r>
          </a:p>
          <a:p>
            <a:pPr marL="232921" indent="-232921">
              <a:buFont typeface="Arial" panose="020B0604020202020204" pitchFamily="34" charset="0"/>
              <a:buChar char="•"/>
            </a:pPr>
            <a:r>
              <a:rPr lang="en-US" dirty="0"/>
              <a:t>"not only the thoughts of the heart, when regularly formed and ranged in order, but even the very beginning of them, the first motions of the mind, and before they are well formed" – </a:t>
            </a:r>
            <a:r>
              <a:rPr lang="en-US" b="1" dirty="0"/>
              <a:t>Gill</a:t>
            </a:r>
          </a:p>
          <a:p>
            <a:pPr marL="232921" indent="-232921">
              <a:buFont typeface="Arial" panose="020B0604020202020204" pitchFamily="34" charset="0"/>
              <a:buChar char="•"/>
            </a:pPr>
            <a:endParaRPr lang="en-US" b="1" dirty="0"/>
          </a:p>
          <a:p>
            <a:r>
              <a:rPr lang="en-US" b="1" dirty="0"/>
              <a:t>There is no way that we can hide our motives from God!</a:t>
            </a:r>
            <a:endParaRPr lang="en-US" dirty="0"/>
          </a:p>
        </p:txBody>
      </p:sp>
      <p:sp>
        <p:nvSpPr>
          <p:cNvPr id="4" name="Slide Number Placeholder 3"/>
          <p:cNvSpPr>
            <a:spLocks noGrp="1"/>
          </p:cNvSpPr>
          <p:nvPr>
            <p:ph type="sldNum" sz="quarter" idx="10"/>
          </p:nvPr>
        </p:nvSpPr>
        <p:spPr/>
        <p:txBody>
          <a:bodyPr/>
          <a:lstStyle/>
          <a:p>
            <a:fld id="{22FE7096-C467-4036-9361-A6D421BB5E49}" type="slidenum">
              <a:rPr lang="en-US" smtClean="0"/>
              <a:t>6</a:t>
            </a:fld>
            <a:endParaRPr lang="en-US"/>
          </a:p>
        </p:txBody>
      </p:sp>
    </p:spTree>
    <p:extLst>
      <p:ext uri="{BB962C8B-B14F-4D97-AF65-F5344CB8AC3E}">
        <p14:creationId xmlns:p14="http://schemas.microsoft.com/office/powerpoint/2010/main" val="1186831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IF WE SEEK HIM...</a:t>
            </a:r>
            <a:r>
              <a:rPr lang="en-US" dirty="0"/>
              <a:t> </a:t>
            </a:r>
            <a:r>
              <a:rPr lang="en-US" b="1" dirty="0"/>
              <a:t>He will be found by us (This not the only time this promise was given)</a:t>
            </a:r>
          </a:p>
          <a:p>
            <a:r>
              <a:rPr lang="en-US" b="1" dirty="0"/>
              <a:t>(2 Chronicles 15:2), [</a:t>
            </a:r>
            <a:r>
              <a:rPr lang="en-US" b="1" dirty="0" err="1"/>
              <a:t>Azariah’s</a:t>
            </a:r>
            <a:r>
              <a:rPr lang="en-US" b="1" dirty="0"/>
              <a:t> words to King Asa] </a:t>
            </a:r>
            <a:r>
              <a:rPr lang="en-US" i="1" dirty="0"/>
              <a:t>“And he went out to meet Asa, and said to him: "Hear me, Asa, and all Judah and Benjamin. The Lord is with you while you are with Him. If you seek Him, He will be found by you; but if you forsake Him, He will forsake you.”</a:t>
            </a:r>
          </a:p>
          <a:p>
            <a:pPr marL="640532" lvl="1" indent="-174691">
              <a:buFont typeface="Arial" panose="020B0604020202020204" pitchFamily="34" charset="0"/>
              <a:buChar char="•"/>
            </a:pPr>
            <a:r>
              <a:rPr lang="en-US" dirty="0"/>
              <a:t>For the Lord is seeking those whose heart is loyal to Him</a:t>
            </a:r>
          </a:p>
          <a:p>
            <a:pPr marL="640532" lvl="1" indent="-174691">
              <a:buFont typeface="Arial" panose="020B0604020202020204" pitchFamily="34" charset="0"/>
              <a:buChar char="•"/>
            </a:pPr>
            <a:r>
              <a:rPr lang="en-US" dirty="0"/>
              <a:t>The key is to seek Him with all our heart</a:t>
            </a:r>
          </a:p>
          <a:p>
            <a:r>
              <a:rPr lang="en-US" b="1" dirty="0"/>
              <a:t>[Jeremiah’s letter to the elders and people in captivity in Babylon]</a:t>
            </a:r>
            <a:r>
              <a:rPr lang="en-US" b="1" baseline="0" dirty="0"/>
              <a:t> </a:t>
            </a:r>
            <a:r>
              <a:rPr lang="en-US" b="1" dirty="0"/>
              <a:t>(Jeremiah 29:13), </a:t>
            </a:r>
            <a:r>
              <a:rPr lang="en-US" i="1" dirty="0"/>
              <a:t>“And you will seek Me and find Me, when you search for Me with all your heart.”</a:t>
            </a:r>
          </a:p>
          <a:p>
            <a:endParaRPr lang="en-US" i="1" dirty="0"/>
          </a:p>
          <a:p>
            <a:r>
              <a:rPr lang="en-US" b="1" i="0" dirty="0"/>
              <a:t>(James 4:8-10), </a:t>
            </a:r>
            <a:r>
              <a:rPr lang="en-US" i="1" dirty="0"/>
              <a:t>“</a:t>
            </a:r>
            <a:r>
              <a:rPr lang="en-US" i="1" u="sng" dirty="0"/>
              <a:t>Draw near to God and He will draw near to you</a:t>
            </a:r>
            <a:r>
              <a:rPr lang="en-US" i="1" dirty="0"/>
              <a:t>. Cleanse your hands, you sinners; and purify your hearts, you double- minded. </a:t>
            </a:r>
            <a:r>
              <a:rPr lang="en-US" i="1" baseline="30000" dirty="0"/>
              <a:t>9</a:t>
            </a:r>
            <a:r>
              <a:rPr lang="en-US" i="1" dirty="0"/>
              <a:t> Lament and mourn and weep! Let your laughter be turned to mourning and your joy to gloom. </a:t>
            </a:r>
            <a:r>
              <a:rPr lang="en-US" i="1" baseline="30000" dirty="0"/>
              <a:t>10</a:t>
            </a:r>
            <a:r>
              <a:rPr lang="en-US" i="1" dirty="0"/>
              <a:t> Humble yourselves in the sight of the Lord, and He will lift you up.</a:t>
            </a:r>
          </a:p>
          <a:p>
            <a:pPr marL="640532" lvl="1" indent="-174691">
              <a:buFont typeface="Arial" panose="020B0604020202020204" pitchFamily="34" charset="0"/>
              <a:buChar char="•"/>
            </a:pPr>
            <a:endParaRPr lang="en-US" dirty="0"/>
          </a:p>
          <a:p>
            <a:r>
              <a:rPr lang="en-US" b="1" dirty="0"/>
              <a:t>Are we making a diligent effort to find God, to learn and do His will?</a:t>
            </a:r>
            <a:endParaRPr lang="en-US" dirty="0"/>
          </a:p>
        </p:txBody>
      </p:sp>
      <p:sp>
        <p:nvSpPr>
          <p:cNvPr id="4" name="Slide Number Placeholder 3"/>
          <p:cNvSpPr>
            <a:spLocks noGrp="1"/>
          </p:cNvSpPr>
          <p:nvPr>
            <p:ph type="sldNum" sz="quarter" idx="10"/>
          </p:nvPr>
        </p:nvSpPr>
        <p:spPr/>
        <p:txBody>
          <a:bodyPr/>
          <a:lstStyle/>
          <a:p>
            <a:fld id="{22FE7096-C467-4036-9361-A6D421BB5E49}" type="slidenum">
              <a:rPr lang="en-US" smtClean="0"/>
              <a:t>7</a:t>
            </a:fld>
            <a:endParaRPr lang="en-US"/>
          </a:p>
        </p:txBody>
      </p:sp>
    </p:spTree>
    <p:extLst>
      <p:ext uri="{BB962C8B-B14F-4D97-AF65-F5344CB8AC3E}">
        <p14:creationId xmlns:p14="http://schemas.microsoft.com/office/powerpoint/2010/main" val="1158205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IF WE FORSAKE HIM...</a:t>
            </a:r>
            <a:r>
              <a:rPr lang="en-US" dirty="0"/>
              <a:t> </a:t>
            </a:r>
            <a:r>
              <a:rPr lang="en-US" b="1" dirty="0"/>
              <a:t>He will cast us off forever</a:t>
            </a:r>
          </a:p>
          <a:p>
            <a:r>
              <a:rPr lang="en-US" b="1" dirty="0"/>
              <a:t>(Isaiah</a:t>
            </a:r>
            <a:r>
              <a:rPr lang="en-US" b="1" baseline="0" dirty="0"/>
              <a:t> 1:28), </a:t>
            </a:r>
            <a:r>
              <a:rPr lang="en-US" i="1" baseline="0" dirty="0"/>
              <a:t>“The destruction of transgressors and of sinners shall be together, and those who forsake the Lord shall be consumed.”</a:t>
            </a:r>
            <a:endParaRPr lang="en-US" i="1" dirty="0"/>
          </a:p>
          <a:p>
            <a:endParaRPr lang="en-US" dirty="0"/>
          </a:p>
          <a:p>
            <a:r>
              <a:rPr lang="en-US" b="1" dirty="0"/>
              <a:t>Even as Jesus warned His disciples if they did not bear fruit</a:t>
            </a:r>
          </a:p>
          <a:p>
            <a:r>
              <a:rPr lang="en-US" b="1" dirty="0"/>
              <a:t>(John 15:1-2,</a:t>
            </a:r>
            <a:r>
              <a:rPr lang="en-US" b="1" baseline="0" dirty="0"/>
              <a:t> 6), </a:t>
            </a:r>
            <a:r>
              <a:rPr lang="en-US" i="1" baseline="0" dirty="0"/>
              <a:t>“I am the true vine, and My Father is the vinedresser.  </a:t>
            </a:r>
            <a:r>
              <a:rPr lang="en-US" i="1" baseline="30000" dirty="0"/>
              <a:t>2</a:t>
            </a:r>
            <a:r>
              <a:rPr lang="en-US" i="1" baseline="0" dirty="0"/>
              <a:t> Every branch in Me that does not bear fruit He takes away; and every branch that bears fruit He prunes, that it may bear more fruit.”  </a:t>
            </a:r>
            <a:r>
              <a:rPr lang="en-US" b="1" i="0" baseline="0" dirty="0"/>
              <a:t>(6), </a:t>
            </a:r>
            <a:r>
              <a:rPr lang="en-US" i="1" baseline="0" dirty="0"/>
              <a:t>“If anyone does not abide in Me, he is cast out as a branch and is withered; and they gather them and throw them into the fire, and they are burned.”</a:t>
            </a:r>
            <a:endParaRPr lang="en-US" i="1" dirty="0"/>
          </a:p>
          <a:p>
            <a:endParaRPr lang="en-US" dirty="0"/>
          </a:p>
          <a:p>
            <a:r>
              <a:rPr lang="en-US" b="1" dirty="0"/>
              <a:t>How sad and terrible to go through life and death without God at our side!</a:t>
            </a:r>
            <a:r>
              <a:rPr lang="en-US" dirty="0"/>
              <a:t> </a:t>
            </a:r>
          </a:p>
        </p:txBody>
      </p:sp>
      <p:sp>
        <p:nvSpPr>
          <p:cNvPr id="4" name="Slide Number Placeholder 3"/>
          <p:cNvSpPr>
            <a:spLocks noGrp="1"/>
          </p:cNvSpPr>
          <p:nvPr>
            <p:ph type="sldNum" sz="quarter" idx="10"/>
          </p:nvPr>
        </p:nvSpPr>
        <p:spPr/>
        <p:txBody>
          <a:bodyPr/>
          <a:lstStyle/>
          <a:p>
            <a:fld id="{22FE7096-C467-4036-9361-A6D421BB5E49}" type="slidenum">
              <a:rPr lang="en-US" smtClean="0"/>
              <a:t>8</a:t>
            </a:fld>
            <a:endParaRPr lang="en-US"/>
          </a:p>
        </p:txBody>
      </p:sp>
    </p:spTree>
    <p:extLst>
      <p:ext uri="{BB962C8B-B14F-4D97-AF65-F5344CB8AC3E}">
        <p14:creationId xmlns:p14="http://schemas.microsoft.com/office/powerpoint/2010/main" val="1935757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How wonderful it is to go through life, and eventually face death with God, rather than without Him!</a:t>
            </a:r>
          </a:p>
          <a:p>
            <a:endParaRPr lang="en-US" dirty="0"/>
          </a:p>
          <a:p>
            <a:r>
              <a:rPr lang="en-US" b="1" dirty="0"/>
              <a:t>(Isaiah 41:10), </a:t>
            </a:r>
            <a:r>
              <a:rPr lang="en-US" i="1" dirty="0"/>
              <a:t>“Fear not, for I am with you; be not dismayed, for I am your God. I will strengthen you, Yes, I will help you, I will uphold you with My righteous right hand.”</a:t>
            </a:r>
          </a:p>
          <a:p>
            <a:endParaRPr lang="en-US" dirty="0"/>
          </a:p>
          <a:p>
            <a:r>
              <a:rPr lang="en-US" b="1" dirty="0"/>
              <a:t>Consider David’s encouraging words to his son</a:t>
            </a:r>
            <a:r>
              <a:rPr lang="en-US" b="1" baseline="0" dirty="0"/>
              <a:t> Solomon (1 Chronicles 28:20), </a:t>
            </a:r>
            <a:r>
              <a:rPr lang="en-US" i="1" baseline="0" dirty="0"/>
              <a:t>“And David said to his son Solomon, ‘Be strong and of good courage, and do it; do not fear nor be dismayed, for the Lord God—my God— will be with you. He will not leave you nor forsake you, until you have finished all the work for the service of the house of the Lord.’”</a:t>
            </a:r>
            <a:endParaRPr lang="en-US" i="1" dirty="0"/>
          </a:p>
          <a:p>
            <a:endParaRPr lang="en-US" dirty="0"/>
          </a:p>
          <a:p>
            <a:r>
              <a:rPr lang="en-US" dirty="0"/>
              <a:t>If we want the encouraging </a:t>
            </a:r>
            <a:r>
              <a:rPr lang="en-US" b="1" dirty="0"/>
              <a:t>promise</a:t>
            </a:r>
            <a:r>
              <a:rPr lang="en-US" dirty="0"/>
              <a:t> spoken of by David, accept the </a:t>
            </a:r>
            <a:r>
              <a:rPr lang="en-US" b="1" dirty="0"/>
              <a:t>duty</a:t>
            </a:r>
            <a:r>
              <a:rPr lang="en-US" dirty="0"/>
              <a:t> spoken of by David...!</a:t>
            </a:r>
          </a:p>
        </p:txBody>
      </p:sp>
      <p:sp>
        <p:nvSpPr>
          <p:cNvPr id="4" name="Slide Number Placeholder 3"/>
          <p:cNvSpPr>
            <a:spLocks noGrp="1"/>
          </p:cNvSpPr>
          <p:nvPr>
            <p:ph type="sldNum" sz="quarter" idx="10"/>
          </p:nvPr>
        </p:nvSpPr>
        <p:spPr/>
        <p:txBody>
          <a:bodyPr/>
          <a:lstStyle/>
          <a:p>
            <a:fld id="{22FE7096-C467-4036-9361-A6D421BB5E49}" type="slidenum">
              <a:rPr lang="en-US" smtClean="0"/>
              <a:t>9</a:t>
            </a:fld>
            <a:endParaRPr lang="en-US"/>
          </a:p>
        </p:txBody>
      </p:sp>
    </p:spTree>
    <p:extLst>
      <p:ext uri="{BB962C8B-B14F-4D97-AF65-F5344CB8AC3E}">
        <p14:creationId xmlns:p14="http://schemas.microsoft.com/office/powerpoint/2010/main" val="1537821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FF2BC2-FC73-417D-AC89-B7E0E4F28A82}"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3479117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FF2BC2-FC73-417D-AC89-B7E0E4F28A82}"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2116066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FF2BC2-FC73-417D-AC89-B7E0E4F28A82}"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3348084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78ABE3C1-DBE1-495D-B57B-2849774B866A}" type="datetimeFigureOut">
              <a:rPr lang="en-US" smtClean="0"/>
              <a:t>4/21/2017</a:t>
            </a:fld>
            <a:endParaRPr lang="en-US" dirty="0"/>
          </a:p>
        </p:txBody>
      </p:sp>
      <p:sp>
        <p:nvSpPr>
          <p:cNvPr id="5" name="Footer Placeholder 4"/>
          <p:cNvSpPr>
            <a:spLocks noGrp="1"/>
          </p:cNvSpPr>
          <p:nvPr>
            <p:ph type="ftr" sz="quarter" idx="11"/>
          </p:nvPr>
        </p:nvSpPr>
        <p:spPr>
          <a:xfrm>
            <a:off x="533401" y="5936189"/>
            <a:ext cx="4021666" cy="365125"/>
          </a:xfrm>
        </p:spPr>
        <p:txBody>
          <a:bodyPr/>
          <a:lstStyle/>
          <a:p>
            <a:endParaRPr lang="en-US" dirty="0"/>
          </a:p>
        </p:txBody>
      </p:sp>
      <p:sp>
        <p:nvSpPr>
          <p:cNvPr id="6" name="Slide Number Placeholder 5"/>
          <p:cNvSpPr>
            <a:spLocks noGrp="1"/>
          </p:cNvSpPr>
          <p:nvPr>
            <p:ph type="sldNum" sz="quarter" idx="12"/>
          </p:nvPr>
        </p:nvSpPr>
        <p:spPr>
          <a:xfrm>
            <a:off x="7010399" y="2750337"/>
            <a:ext cx="1370293"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4864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11823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65810" y="5936188"/>
            <a:ext cx="2057400" cy="365125"/>
          </a:xfrm>
        </p:spPr>
        <p:txBody>
          <a:bodyPr/>
          <a:lstStyle/>
          <a:p>
            <a:fld id="{30578ACC-22D6-47C1-A373-4FD133E34F3C}" type="datetimeFigureOut">
              <a:rPr lang="en-US" smtClean="0"/>
              <a:t>4/21/2017</a:t>
            </a:fld>
            <a:endParaRPr lang="en-US" dirty="0"/>
          </a:p>
        </p:txBody>
      </p:sp>
      <p:sp>
        <p:nvSpPr>
          <p:cNvPr id="5" name="Footer Placeholder 4"/>
          <p:cNvSpPr>
            <a:spLocks noGrp="1"/>
          </p:cNvSpPr>
          <p:nvPr>
            <p:ph type="ftr" sz="quarter" idx="11"/>
          </p:nvPr>
        </p:nvSpPr>
        <p:spPr>
          <a:xfrm>
            <a:off x="533400" y="5936189"/>
            <a:ext cx="4834673" cy="365125"/>
          </a:xfrm>
        </p:spPr>
        <p:txBody>
          <a:bodyPr/>
          <a:lstStyle/>
          <a:p>
            <a:endParaRPr lang="en-US" dirty="0"/>
          </a:p>
        </p:txBody>
      </p:sp>
      <p:sp>
        <p:nvSpPr>
          <p:cNvPr id="6" name="Slide Number Placeholder 5"/>
          <p:cNvSpPr>
            <a:spLocks noGrp="1"/>
          </p:cNvSpPr>
          <p:nvPr>
            <p:ph type="sldNum" sz="quarter" idx="12"/>
          </p:nvPr>
        </p:nvSpPr>
        <p:spPr>
          <a:xfrm>
            <a:off x="7856438" y="2869896"/>
            <a:ext cx="1149836"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556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4/21/2017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2874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4/21/2017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2287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4/21/2017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1607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4/21/2017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9707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4/21/2017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7623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FF2BC2-FC73-417D-AC89-B7E0E4F28A82}"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3645856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4/21/2017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4157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4/21/2017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11310"/>
            <a:ext cx="1149836"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5963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4/21/2017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11616"/>
            <a:ext cx="1149836"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1925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4/21/2017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6D22F896-40B5-4ADD-8801-0D06FADFA095}" type="slidenum">
              <a:rPr lang="en-US" smtClean="0"/>
              <a:t>‹#›</a:t>
            </a:fld>
            <a:endParaRPr lang="en-US"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630833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4/21/2017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2975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4/21/2017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22728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4/21/2017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05711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70825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6178E61D-D431-422C-9764-11DAFE33AB63}" type="datetimeFigureOut">
              <a:rPr lang="en-US" smtClean="0"/>
              <a:t>4/21/2017</a:t>
            </a:fld>
            <a:endParaRPr lang="en-US" dirty="0"/>
          </a:p>
        </p:txBody>
      </p:sp>
      <p:sp>
        <p:nvSpPr>
          <p:cNvPr id="5" name="Footer Placeholder 4"/>
          <p:cNvSpPr>
            <a:spLocks noGrp="1"/>
          </p:cNvSpPr>
          <p:nvPr>
            <p:ph type="ftr" sz="quarter" idx="11"/>
          </p:nvPr>
        </p:nvSpPr>
        <p:spPr>
          <a:xfrm>
            <a:off x="510241" y="5936189"/>
            <a:ext cx="4518959" cy="365125"/>
          </a:xfrm>
        </p:spPr>
        <p:txBody>
          <a:bodyPr/>
          <a:lstStyle/>
          <a:p>
            <a:endParaRPr lang="en-US" dirty="0"/>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92433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FF2BC2-FC73-417D-AC89-B7E0E4F28A82}"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2362028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FF2BC2-FC73-417D-AC89-B7E0E4F28A82}"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409444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FF2BC2-FC73-417D-AC89-B7E0E4F28A82}" type="datetimeFigureOut">
              <a:rPr lang="en-US" smtClean="0"/>
              <a:t>4/21/2017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836163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FF2BC2-FC73-417D-AC89-B7E0E4F28A82}" type="datetimeFigureOut">
              <a:rPr lang="en-US" smtClean="0"/>
              <a:t>4/21/2017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57822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F2BC2-FC73-417D-AC89-B7E0E4F28A82}" type="datetimeFigureOut">
              <a:rPr lang="en-US" smtClean="0"/>
              <a:t>4/21/2017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1788850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FF2BC2-FC73-417D-AC89-B7E0E4F28A82}"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2708686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FF2BC2-FC73-417D-AC89-B7E0E4F28A82}"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2574269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CA6B24"/>
          </a:fgClr>
          <a:bgClr>
            <a:srgbClr val="391F09"/>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F2BC2-FC73-417D-AC89-B7E0E4F28A82}" type="datetimeFigureOut">
              <a:rPr lang="en-US" smtClean="0"/>
              <a:t>4/21/2017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BD3D7D-3D2C-4651-BCA4-C12CA671AAD0}" type="slidenum">
              <a:rPr lang="en-US" smtClean="0"/>
              <a:t>‹#›</a:t>
            </a:fld>
            <a:endParaRPr lang="en-US"/>
          </a:p>
        </p:txBody>
      </p:sp>
    </p:spTree>
    <p:extLst>
      <p:ext uri="{BB962C8B-B14F-4D97-AF65-F5344CB8AC3E}">
        <p14:creationId xmlns:p14="http://schemas.microsoft.com/office/powerpoint/2010/main" val="181523143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rgbClr val="CA6B24"/>
          </a:fgClr>
          <a:bgClr>
            <a:srgbClr val="391F09"/>
          </a:bgClr>
        </a:pattFill>
        <a:effectLst/>
      </p:bgPr>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4/21/2017</a:t>
            </a:fld>
            <a:endParaRPr lang="en-US"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75309063"/>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661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02193" y="13059"/>
            <a:ext cx="12293600" cy="6844941"/>
          </a:xfrm>
          <a:prstGeom prst="rect">
            <a:avLst/>
          </a:prstGeom>
        </p:spPr>
      </p:pic>
      <p:sp>
        <p:nvSpPr>
          <p:cNvPr id="2" name="Title 1"/>
          <p:cNvSpPr>
            <a:spLocks noGrp="1"/>
          </p:cNvSpPr>
          <p:nvPr>
            <p:ph type="title"/>
          </p:nvPr>
        </p:nvSpPr>
        <p:spPr>
          <a:xfrm>
            <a:off x="522514" y="457200"/>
            <a:ext cx="8177350" cy="4572000"/>
          </a:xfrm>
        </p:spPr>
        <p:txBody>
          <a:bodyPr anchor="t">
            <a:normAutofit fontScale="90000"/>
          </a:bodyPr>
          <a:lstStyle/>
          <a:p>
            <a:pPr indent="457200"/>
            <a:r>
              <a:rPr lang="en-US" sz="4400" dirty="0">
                <a:effectLst>
                  <a:glow rad="228600">
                    <a:schemeClr val="bg1">
                      <a:alpha val="70000"/>
                    </a:schemeClr>
                  </a:glow>
                </a:effectLst>
                <a:latin typeface="Poor Richard" panose="02080502050505020702" pitchFamily="18" charset="0"/>
              </a:rPr>
              <a:t>“The face of the Lord is against those who do evil, to cut off the remembrance of them from the earth… </a:t>
            </a:r>
            <a:r>
              <a:rPr lang="en-US" sz="4400" baseline="30000" dirty="0">
                <a:effectLst>
                  <a:glow rad="228600">
                    <a:schemeClr val="bg1">
                      <a:alpha val="70000"/>
                    </a:schemeClr>
                  </a:glow>
                </a:effectLst>
                <a:latin typeface="Poor Richard" panose="02080502050505020702" pitchFamily="18" charset="0"/>
              </a:rPr>
              <a:t>18</a:t>
            </a:r>
            <a:r>
              <a:rPr lang="en-US" sz="4400" dirty="0">
                <a:effectLst>
                  <a:glow rad="228600">
                    <a:schemeClr val="bg1">
                      <a:alpha val="70000"/>
                    </a:schemeClr>
                  </a:glow>
                </a:effectLst>
                <a:latin typeface="Poor Richard" panose="02080502050505020702" pitchFamily="18" charset="0"/>
              </a:rPr>
              <a:t> The Lord is near to those who have a broken heart, </a:t>
            </a:r>
            <a:r>
              <a:rPr lang="en-US" sz="4400" dirty="0">
                <a:solidFill>
                  <a:srgbClr val="FFFF00"/>
                </a:solidFill>
                <a:effectLst>
                  <a:glow rad="228600">
                    <a:schemeClr val="bg1">
                      <a:alpha val="70000"/>
                    </a:schemeClr>
                  </a:glow>
                </a:effectLst>
                <a:latin typeface="Poor Richard" panose="02080502050505020702" pitchFamily="18" charset="0"/>
              </a:rPr>
              <a:t>and saves such as have a contrite spirit</a:t>
            </a:r>
            <a:r>
              <a:rPr lang="en-US" sz="4400" dirty="0">
                <a:effectLst>
                  <a:glow rad="228600">
                    <a:schemeClr val="bg1">
                      <a:alpha val="70000"/>
                    </a:schemeClr>
                  </a:glow>
                </a:effectLst>
                <a:latin typeface="Poor Richard" panose="02080502050505020702" pitchFamily="18" charset="0"/>
              </a:rPr>
              <a:t>” </a:t>
            </a:r>
            <a:br>
              <a:rPr lang="en-US" sz="4400" dirty="0">
                <a:effectLst>
                  <a:glow rad="228600">
                    <a:schemeClr val="bg1">
                      <a:alpha val="70000"/>
                    </a:schemeClr>
                  </a:glow>
                </a:effectLst>
                <a:latin typeface="Poor Richard" panose="02080502050505020702" pitchFamily="18" charset="0"/>
              </a:rPr>
            </a:br>
            <a:r>
              <a:rPr lang="en-US" sz="1100" dirty="0">
                <a:effectLst>
                  <a:glow rad="228600">
                    <a:schemeClr val="bg1">
                      <a:alpha val="70000"/>
                    </a:schemeClr>
                  </a:glow>
                </a:effectLst>
                <a:latin typeface="Poor Richard" panose="02080502050505020702" pitchFamily="18" charset="0"/>
              </a:rPr>
              <a:t>                                                                                </a:t>
            </a:r>
            <a:br>
              <a:rPr lang="en-US" sz="4400" dirty="0">
                <a:effectLst>
                  <a:glow rad="228600">
                    <a:schemeClr val="bg1">
                      <a:alpha val="70000"/>
                    </a:schemeClr>
                  </a:glow>
                </a:effectLst>
                <a:latin typeface="Poor Richard" panose="02080502050505020702" pitchFamily="18" charset="0"/>
              </a:rPr>
            </a:br>
            <a:r>
              <a:rPr lang="en-US" sz="4400" dirty="0">
                <a:effectLst>
                  <a:glow rad="228600">
                    <a:schemeClr val="bg1">
                      <a:alpha val="70000"/>
                    </a:schemeClr>
                  </a:glow>
                </a:effectLst>
                <a:latin typeface="Poor Richard" panose="02080502050505020702" pitchFamily="18" charset="0"/>
              </a:rPr>
              <a:t>                                                                </a:t>
            </a:r>
            <a:r>
              <a:rPr lang="en-US" sz="4000" dirty="0">
                <a:effectLst>
                  <a:glow rad="228600">
                    <a:schemeClr val="bg1">
                      <a:alpha val="70000"/>
                    </a:schemeClr>
                  </a:glow>
                </a:effectLst>
                <a:latin typeface="Poor Richard" panose="02080502050505020702" pitchFamily="18" charset="0"/>
              </a:rPr>
              <a:t>(Psalm 34:16,18)</a:t>
            </a:r>
          </a:p>
        </p:txBody>
      </p:sp>
    </p:spTree>
    <p:extLst>
      <p:ext uri="{BB962C8B-B14F-4D97-AF65-F5344CB8AC3E}">
        <p14:creationId xmlns:p14="http://schemas.microsoft.com/office/powerpoint/2010/main" val="20341423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576" y="487796"/>
            <a:ext cx="3701143" cy="2956152"/>
          </a:xfrm>
        </p:spPr>
        <p:txBody>
          <a:bodyPr anchor="t">
            <a:normAutofit/>
          </a:bodyPr>
          <a:lstStyle/>
          <a:p>
            <a:r>
              <a:rPr lang="en-US" sz="7200" dirty="0">
                <a:solidFill>
                  <a:schemeClr val="bg1"/>
                </a:solidFill>
                <a:effectLst>
                  <a:outerShdw blurRad="38100" dist="38100" dir="2700000" algn="tl">
                    <a:srgbClr val="000000">
                      <a:alpha val="43137"/>
                    </a:srgbClr>
                  </a:outerShdw>
                </a:effectLst>
                <a:latin typeface="BlackChancery" pitchFamily="2" charset="0"/>
              </a:rPr>
              <a:t>David</a:t>
            </a:r>
            <a:r>
              <a:rPr lang="en-US" sz="2400" dirty="0">
                <a:solidFill>
                  <a:schemeClr val="bg1"/>
                </a:solidFill>
                <a:effectLst>
                  <a:outerShdw blurRad="38100" dist="38100" dir="2700000" algn="tl">
                    <a:srgbClr val="000000">
                      <a:alpha val="43137"/>
                    </a:srgbClr>
                  </a:outerShdw>
                </a:effectLst>
                <a:latin typeface="BlackChancery" pitchFamily="2" charset="0"/>
              </a:rPr>
              <a:t> </a:t>
            </a:r>
            <a:r>
              <a:rPr lang="en-US" sz="7200" dirty="0">
                <a:solidFill>
                  <a:schemeClr val="bg1"/>
                </a:solidFill>
                <a:effectLst>
                  <a:outerShdw blurRad="38100" dist="38100" dir="2700000" algn="tl">
                    <a:srgbClr val="000000">
                      <a:alpha val="43137"/>
                    </a:srgbClr>
                  </a:outerShdw>
                </a:effectLst>
                <a:latin typeface="BlackChancery" pitchFamily="2" charset="0"/>
              </a:rPr>
              <a:t>’s</a:t>
            </a:r>
            <a:r>
              <a:rPr lang="en-US" dirty="0">
                <a:solidFill>
                  <a:schemeClr val="bg1"/>
                </a:solidFill>
                <a:effectLst>
                  <a:outerShdw blurRad="38100" dist="38100" dir="2700000" algn="tl">
                    <a:srgbClr val="000000">
                      <a:alpha val="43137"/>
                    </a:srgbClr>
                  </a:outerShdw>
                </a:effectLst>
                <a:latin typeface="BlackChancery" pitchFamily="2" charset="0"/>
              </a:rPr>
              <a:t> </a:t>
            </a:r>
            <a:r>
              <a:rPr lang="en-US" sz="4800" dirty="0">
                <a:solidFill>
                  <a:schemeClr val="bg1"/>
                </a:solidFill>
                <a:effectLst>
                  <a:outerShdw blurRad="38100" dist="38100" dir="2700000" algn="tl">
                    <a:srgbClr val="000000">
                      <a:alpha val="43137"/>
                    </a:srgbClr>
                  </a:outerShdw>
                </a:effectLst>
                <a:latin typeface="BlackChancery" pitchFamily="2" charset="0"/>
              </a:rPr>
              <a:t>charge to </a:t>
            </a:r>
            <a:r>
              <a:rPr lang="en-US" sz="7200" dirty="0">
                <a:solidFill>
                  <a:schemeClr val="bg1"/>
                </a:solidFill>
                <a:effectLst>
                  <a:outerShdw blurRad="38100" dist="38100" dir="2700000" algn="tl">
                    <a:srgbClr val="000000">
                      <a:alpha val="43137"/>
                    </a:srgbClr>
                  </a:outerShdw>
                </a:effectLst>
                <a:latin typeface="BlackChancery" pitchFamily="2" charset="0"/>
              </a:rPr>
              <a:t>Solomon</a:t>
            </a:r>
          </a:p>
        </p:txBody>
      </p:sp>
      <p:sp>
        <p:nvSpPr>
          <p:cNvPr id="3" name="Subtitle 2"/>
          <p:cNvSpPr>
            <a:spLocks noGrp="1"/>
          </p:cNvSpPr>
          <p:nvPr>
            <p:ph type="subTitle" idx="1"/>
          </p:nvPr>
        </p:nvSpPr>
        <p:spPr>
          <a:xfrm>
            <a:off x="281575" y="4191317"/>
            <a:ext cx="3701143" cy="752248"/>
          </a:xfrm>
        </p:spPr>
        <p:txBody>
          <a:bodyPr>
            <a:normAutofit/>
          </a:bodyPr>
          <a:lstStyle/>
          <a:p>
            <a:r>
              <a:rPr lang="en-US" sz="3600" dirty="0">
                <a:solidFill>
                  <a:schemeClr val="bg1"/>
                </a:solidFill>
              </a:rPr>
              <a:t>1 Chronicles 28</a:t>
            </a:r>
          </a:p>
        </p:txBody>
      </p:sp>
      <p:pic>
        <p:nvPicPr>
          <p:cNvPr id="4" name="Picture 3"/>
          <p:cNvPicPr>
            <a:picLocks noChangeAspect="1"/>
          </p:cNvPicPr>
          <p:nvPr/>
        </p:nvPicPr>
        <p:blipFill>
          <a:blip r:embed="rId3"/>
          <a:stretch>
            <a:fillRect/>
          </a:stretch>
        </p:blipFill>
        <p:spPr>
          <a:xfrm>
            <a:off x="4397830" y="0"/>
            <a:ext cx="7590972" cy="6887896"/>
          </a:xfrm>
          <a:prstGeom prst="rect">
            <a:avLst/>
          </a:prstGeom>
        </p:spPr>
      </p:pic>
    </p:spTree>
    <p:extLst>
      <p:ext uri="{BB962C8B-B14F-4D97-AF65-F5344CB8AC3E}">
        <p14:creationId xmlns:p14="http://schemas.microsoft.com/office/powerpoint/2010/main" val="36908579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598865" y="29896"/>
            <a:ext cx="7590972" cy="6887896"/>
          </a:xfrm>
          <a:prstGeom prst="rect">
            <a:avLst/>
          </a:prstGeom>
          <a:solidFill>
            <a:srgbClr val="CA6B24">
              <a:alpha val="50000"/>
            </a:srgbClr>
          </a:solidFill>
        </p:spPr>
      </p:pic>
      <p:sp>
        <p:nvSpPr>
          <p:cNvPr id="2" name="Title 1"/>
          <p:cNvSpPr>
            <a:spLocks noGrp="1"/>
          </p:cNvSpPr>
          <p:nvPr>
            <p:ph type="ctrTitle"/>
          </p:nvPr>
        </p:nvSpPr>
        <p:spPr>
          <a:xfrm>
            <a:off x="0" y="1498599"/>
            <a:ext cx="3585030" cy="4876801"/>
          </a:xfrm>
        </p:spPr>
        <p:txBody>
          <a:bodyPr anchor="t">
            <a:normAutofit/>
          </a:bodyPr>
          <a:lstStyle/>
          <a:p>
            <a:r>
              <a:rPr lang="en-US" sz="5400" dirty="0">
                <a:solidFill>
                  <a:schemeClr val="bg1"/>
                </a:solidFill>
                <a:effectLst>
                  <a:outerShdw blurRad="38100" dist="38100" dir="2700000" algn="tl">
                    <a:srgbClr val="000000">
                      <a:alpha val="43137"/>
                    </a:srgbClr>
                  </a:outerShdw>
                </a:effectLst>
                <a:latin typeface="BlackChancery" pitchFamily="2" charset="0"/>
              </a:rPr>
              <a:t>Our</a:t>
            </a:r>
            <a:br>
              <a:rPr lang="en-US" sz="5400" dirty="0">
                <a:solidFill>
                  <a:schemeClr val="bg1"/>
                </a:solidFill>
                <a:effectLst>
                  <a:outerShdw blurRad="38100" dist="38100" dir="2700000" algn="tl">
                    <a:srgbClr val="000000">
                      <a:alpha val="43137"/>
                    </a:srgbClr>
                  </a:outerShdw>
                </a:effectLst>
                <a:latin typeface="BlackChancery" pitchFamily="2" charset="0"/>
              </a:rPr>
            </a:br>
            <a:r>
              <a:rPr lang="en-US" sz="5400" dirty="0">
                <a:solidFill>
                  <a:schemeClr val="bg1"/>
                </a:solidFill>
                <a:effectLst>
                  <a:outerShdw blurRad="38100" dist="38100" dir="2700000" algn="tl">
                    <a:srgbClr val="000000">
                      <a:alpha val="43137"/>
                    </a:srgbClr>
                  </a:outerShdw>
                </a:effectLst>
                <a:latin typeface="BlackChancery" pitchFamily="2" charset="0"/>
              </a:rPr>
              <a:t>Duty</a:t>
            </a:r>
            <a:br>
              <a:rPr lang="en-US" sz="5400" dirty="0">
                <a:solidFill>
                  <a:schemeClr val="bg1"/>
                </a:solidFill>
                <a:effectLst>
                  <a:outerShdw blurRad="38100" dist="38100" dir="2700000" algn="tl">
                    <a:srgbClr val="000000">
                      <a:alpha val="43137"/>
                    </a:srgbClr>
                  </a:outerShdw>
                </a:effectLst>
                <a:latin typeface="BlackChancery" pitchFamily="2" charset="0"/>
              </a:rPr>
            </a:br>
            <a:r>
              <a:rPr lang="en-US" sz="5400" dirty="0">
                <a:solidFill>
                  <a:schemeClr val="bg1"/>
                </a:solidFill>
                <a:effectLst>
                  <a:outerShdw blurRad="38100" dist="38100" dir="2700000" algn="tl">
                    <a:srgbClr val="000000">
                      <a:alpha val="43137"/>
                    </a:srgbClr>
                  </a:outerShdw>
                </a:effectLst>
                <a:latin typeface="BlackChancery" pitchFamily="2" charset="0"/>
              </a:rPr>
              <a:t>to</a:t>
            </a:r>
            <a:br>
              <a:rPr lang="en-US" sz="5400" dirty="0">
                <a:solidFill>
                  <a:schemeClr val="bg1"/>
                </a:solidFill>
                <a:effectLst>
                  <a:outerShdw blurRad="38100" dist="38100" dir="2700000" algn="tl">
                    <a:srgbClr val="000000">
                      <a:alpha val="43137"/>
                    </a:srgbClr>
                  </a:outerShdw>
                </a:effectLst>
                <a:latin typeface="BlackChancery" pitchFamily="2" charset="0"/>
              </a:rPr>
            </a:br>
            <a:r>
              <a:rPr lang="en-US" sz="5400" dirty="0">
                <a:solidFill>
                  <a:schemeClr val="bg1"/>
                </a:solidFill>
                <a:effectLst>
                  <a:outerShdw blurRad="38100" dist="38100" dir="2700000" algn="tl">
                    <a:srgbClr val="000000">
                      <a:alpha val="43137"/>
                    </a:srgbClr>
                  </a:outerShdw>
                </a:effectLst>
                <a:latin typeface="BlackChancery" pitchFamily="2" charset="0"/>
              </a:rPr>
              <a:t>God</a:t>
            </a:r>
          </a:p>
        </p:txBody>
      </p:sp>
      <p:sp>
        <p:nvSpPr>
          <p:cNvPr id="7" name="Rectangle 6"/>
          <p:cNvSpPr/>
          <p:nvPr/>
        </p:nvSpPr>
        <p:spPr>
          <a:xfrm>
            <a:off x="3598865" y="7540"/>
            <a:ext cx="7577137" cy="6858000"/>
          </a:xfrm>
          <a:prstGeom prst="rect">
            <a:avLst/>
          </a:prstGeom>
          <a:solidFill>
            <a:srgbClr val="2E150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820569" y="540144"/>
            <a:ext cx="5140549" cy="5867400"/>
          </a:xfrm>
        </p:spPr>
        <p:txBody>
          <a:bodyPr>
            <a:normAutofit/>
          </a:bodyPr>
          <a:lstStyle/>
          <a:p>
            <a:r>
              <a:rPr lang="en-US" sz="4800" b="1" dirty="0">
                <a:solidFill>
                  <a:srgbClr val="DF8B45"/>
                </a:solidFill>
                <a:effectLst>
                  <a:outerShdw blurRad="38100" dist="38100" dir="2700000" algn="tl">
                    <a:srgbClr val="000000">
                      <a:alpha val="43137"/>
                    </a:srgbClr>
                  </a:outerShdw>
                </a:effectLst>
                <a:latin typeface="Berkshire Swash" panose="02000505000000020003" pitchFamily="2" charset="0"/>
              </a:rPr>
              <a:t>To Know God</a:t>
            </a:r>
          </a:p>
          <a:p>
            <a:r>
              <a:rPr lang="en-US" sz="3200" b="1" dirty="0">
                <a:solidFill>
                  <a:schemeClr val="bg1"/>
                </a:solidFill>
                <a:effectLst>
                  <a:outerShdw blurRad="38100" dist="38100" dir="2700000" algn="tl">
                    <a:srgbClr val="000000">
                      <a:alpha val="43137"/>
                    </a:srgbClr>
                  </a:outerShdw>
                </a:effectLst>
              </a:rPr>
              <a:t>Jeremiah 9:23-24</a:t>
            </a:r>
            <a:br>
              <a:rPr lang="en-US" sz="3200" b="1" dirty="0">
                <a:solidFill>
                  <a:schemeClr val="bg1"/>
                </a:solidFill>
                <a:effectLst>
                  <a:outerShdw blurRad="38100" dist="38100" dir="2700000" algn="tl">
                    <a:srgbClr val="000000">
                      <a:alpha val="43137"/>
                    </a:srgbClr>
                  </a:outerShdw>
                </a:effectLst>
              </a:rPr>
            </a:br>
            <a:r>
              <a:rPr lang="en-US" sz="3200" b="1" dirty="0">
                <a:solidFill>
                  <a:schemeClr val="bg1"/>
                </a:solidFill>
                <a:effectLst>
                  <a:outerShdw blurRad="38100" dist="38100" dir="2700000" algn="tl">
                    <a:srgbClr val="000000">
                      <a:alpha val="43137"/>
                    </a:srgbClr>
                  </a:outerShdw>
                </a:effectLst>
              </a:rPr>
              <a:t>Hosea 4:1,6; Romans 1:18-28</a:t>
            </a:r>
            <a:br>
              <a:rPr lang="en-US" sz="3200" b="1" dirty="0">
                <a:solidFill>
                  <a:schemeClr val="bg1"/>
                </a:solidFill>
                <a:effectLst>
                  <a:outerShdw blurRad="38100" dist="38100" dir="2700000" algn="tl">
                    <a:srgbClr val="000000">
                      <a:alpha val="43137"/>
                    </a:srgbClr>
                  </a:outerShdw>
                </a:effectLst>
              </a:rPr>
            </a:br>
            <a:r>
              <a:rPr lang="en-US" sz="3200" b="1" dirty="0">
                <a:solidFill>
                  <a:schemeClr val="bg1"/>
                </a:solidFill>
                <a:effectLst>
                  <a:outerShdw blurRad="38100" dist="38100" dir="2700000" algn="tl">
                    <a:srgbClr val="000000">
                      <a:alpha val="43137"/>
                    </a:srgbClr>
                  </a:outerShdw>
                </a:effectLst>
              </a:rPr>
              <a:t>Psalm 19:1-3; Hebrews 1:1-2</a:t>
            </a:r>
          </a:p>
        </p:txBody>
      </p:sp>
    </p:spTree>
    <p:extLst>
      <p:ext uri="{BB962C8B-B14F-4D97-AF65-F5344CB8AC3E}">
        <p14:creationId xmlns:p14="http://schemas.microsoft.com/office/powerpoint/2010/main" val="28287673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598453" y="26126"/>
            <a:ext cx="7590972" cy="6887896"/>
          </a:xfrm>
          <a:prstGeom prst="rect">
            <a:avLst/>
          </a:prstGeom>
          <a:solidFill>
            <a:srgbClr val="CA6B24">
              <a:alpha val="50000"/>
            </a:srgbClr>
          </a:solidFill>
        </p:spPr>
      </p:pic>
      <p:sp>
        <p:nvSpPr>
          <p:cNvPr id="7" name="Rectangle 6"/>
          <p:cNvSpPr/>
          <p:nvPr/>
        </p:nvSpPr>
        <p:spPr>
          <a:xfrm>
            <a:off x="3587432" y="3770"/>
            <a:ext cx="7549741" cy="6858000"/>
          </a:xfrm>
          <a:prstGeom prst="rect">
            <a:avLst/>
          </a:prstGeom>
          <a:solidFill>
            <a:srgbClr val="2E150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93700" y="1508038"/>
            <a:ext cx="2793093" cy="4876801"/>
          </a:xfrm>
        </p:spPr>
        <p:txBody>
          <a:bodyPr anchor="t">
            <a:normAutofit/>
          </a:bodyPr>
          <a:lstStyle/>
          <a:p>
            <a:r>
              <a:rPr lang="en-US" sz="5400" dirty="0">
                <a:solidFill>
                  <a:schemeClr val="bg1"/>
                </a:solidFill>
                <a:effectLst>
                  <a:outerShdw blurRad="38100" dist="38100" dir="2700000" algn="tl">
                    <a:srgbClr val="000000">
                      <a:alpha val="43137"/>
                    </a:srgbClr>
                  </a:outerShdw>
                </a:effectLst>
                <a:latin typeface="BlackChancery" pitchFamily="2" charset="0"/>
              </a:rPr>
              <a:t>Our</a:t>
            </a:r>
            <a:br>
              <a:rPr lang="en-US" sz="5400" dirty="0">
                <a:solidFill>
                  <a:schemeClr val="bg1"/>
                </a:solidFill>
                <a:effectLst>
                  <a:outerShdw blurRad="38100" dist="38100" dir="2700000" algn="tl">
                    <a:srgbClr val="000000">
                      <a:alpha val="43137"/>
                    </a:srgbClr>
                  </a:outerShdw>
                </a:effectLst>
                <a:latin typeface="BlackChancery" pitchFamily="2" charset="0"/>
              </a:rPr>
            </a:br>
            <a:r>
              <a:rPr lang="en-US" sz="5400" dirty="0">
                <a:solidFill>
                  <a:schemeClr val="bg1"/>
                </a:solidFill>
                <a:effectLst>
                  <a:outerShdw blurRad="38100" dist="38100" dir="2700000" algn="tl">
                    <a:srgbClr val="000000">
                      <a:alpha val="43137"/>
                    </a:srgbClr>
                  </a:outerShdw>
                </a:effectLst>
                <a:latin typeface="BlackChancery" pitchFamily="2" charset="0"/>
              </a:rPr>
              <a:t>Duty</a:t>
            </a:r>
            <a:br>
              <a:rPr lang="en-US" sz="5400" dirty="0">
                <a:solidFill>
                  <a:schemeClr val="bg1"/>
                </a:solidFill>
                <a:effectLst>
                  <a:outerShdw blurRad="38100" dist="38100" dir="2700000" algn="tl">
                    <a:srgbClr val="000000">
                      <a:alpha val="43137"/>
                    </a:srgbClr>
                  </a:outerShdw>
                </a:effectLst>
                <a:latin typeface="BlackChancery" pitchFamily="2" charset="0"/>
              </a:rPr>
            </a:br>
            <a:r>
              <a:rPr lang="en-US" sz="5400" dirty="0">
                <a:solidFill>
                  <a:schemeClr val="bg1"/>
                </a:solidFill>
                <a:effectLst>
                  <a:outerShdw blurRad="38100" dist="38100" dir="2700000" algn="tl">
                    <a:srgbClr val="000000">
                      <a:alpha val="43137"/>
                    </a:srgbClr>
                  </a:outerShdw>
                </a:effectLst>
                <a:latin typeface="BlackChancery" pitchFamily="2" charset="0"/>
              </a:rPr>
              <a:t>to</a:t>
            </a:r>
            <a:br>
              <a:rPr lang="en-US" sz="5400" dirty="0">
                <a:solidFill>
                  <a:schemeClr val="bg1"/>
                </a:solidFill>
                <a:effectLst>
                  <a:outerShdw blurRad="38100" dist="38100" dir="2700000" algn="tl">
                    <a:srgbClr val="000000">
                      <a:alpha val="43137"/>
                    </a:srgbClr>
                  </a:outerShdw>
                </a:effectLst>
                <a:latin typeface="BlackChancery" pitchFamily="2" charset="0"/>
              </a:rPr>
            </a:br>
            <a:r>
              <a:rPr lang="en-US" sz="5400" dirty="0">
                <a:solidFill>
                  <a:schemeClr val="bg1"/>
                </a:solidFill>
                <a:effectLst>
                  <a:outerShdw blurRad="38100" dist="38100" dir="2700000" algn="tl">
                    <a:srgbClr val="000000">
                      <a:alpha val="43137"/>
                    </a:srgbClr>
                  </a:outerShdw>
                </a:effectLst>
                <a:latin typeface="BlackChancery" pitchFamily="2" charset="0"/>
              </a:rPr>
              <a:t>God</a:t>
            </a:r>
          </a:p>
        </p:txBody>
      </p:sp>
      <p:sp>
        <p:nvSpPr>
          <p:cNvPr id="3" name="Subtitle 2"/>
          <p:cNvSpPr>
            <a:spLocks noGrp="1"/>
          </p:cNvSpPr>
          <p:nvPr>
            <p:ph type="subTitle" idx="1"/>
          </p:nvPr>
        </p:nvSpPr>
        <p:spPr>
          <a:xfrm>
            <a:off x="3827052" y="551322"/>
            <a:ext cx="5134066" cy="5867400"/>
          </a:xfrm>
        </p:spPr>
        <p:txBody>
          <a:bodyPr>
            <a:normAutofit/>
          </a:bodyPr>
          <a:lstStyle/>
          <a:p>
            <a:r>
              <a:rPr lang="en-US" sz="4800" b="1" dirty="0">
                <a:solidFill>
                  <a:srgbClr val="DF8B45"/>
                </a:solidFill>
                <a:effectLst>
                  <a:outerShdw blurRad="38100" dist="38100" dir="2700000" algn="tl">
                    <a:srgbClr val="000000">
                      <a:alpha val="43137"/>
                    </a:srgbClr>
                  </a:outerShdw>
                </a:effectLst>
                <a:latin typeface="Berkshire Swash" panose="02000505000000020003" pitchFamily="2" charset="0"/>
              </a:rPr>
              <a:t>To Know God</a:t>
            </a:r>
          </a:p>
          <a:p>
            <a:r>
              <a:rPr lang="en-US" sz="3200" b="1" dirty="0">
                <a:solidFill>
                  <a:schemeClr val="bg1"/>
                </a:solidFill>
                <a:effectLst>
                  <a:outerShdw blurRad="38100" dist="38100" dir="2700000" algn="tl">
                    <a:srgbClr val="000000">
                      <a:alpha val="43137"/>
                    </a:srgbClr>
                  </a:outerShdw>
                </a:effectLst>
              </a:rPr>
              <a:t>Jeremiah 9:23-24</a:t>
            </a:r>
            <a:br>
              <a:rPr lang="en-US" sz="3200" b="1" dirty="0">
                <a:solidFill>
                  <a:schemeClr val="bg1"/>
                </a:solidFill>
                <a:effectLst>
                  <a:outerShdw blurRad="38100" dist="38100" dir="2700000" algn="tl">
                    <a:srgbClr val="000000">
                      <a:alpha val="43137"/>
                    </a:srgbClr>
                  </a:outerShdw>
                </a:effectLst>
              </a:rPr>
            </a:br>
            <a:r>
              <a:rPr lang="en-US" sz="3200" b="1" dirty="0">
                <a:solidFill>
                  <a:schemeClr val="bg1"/>
                </a:solidFill>
                <a:effectLst>
                  <a:outerShdw blurRad="38100" dist="38100" dir="2700000" algn="tl">
                    <a:srgbClr val="000000">
                      <a:alpha val="43137"/>
                    </a:srgbClr>
                  </a:outerShdw>
                </a:effectLst>
              </a:rPr>
              <a:t>Hosea 4:1,6; Romans 1:18-28</a:t>
            </a:r>
            <a:br>
              <a:rPr lang="en-US" sz="3200" b="1" dirty="0">
                <a:solidFill>
                  <a:schemeClr val="bg1"/>
                </a:solidFill>
                <a:effectLst>
                  <a:outerShdw blurRad="38100" dist="38100" dir="2700000" algn="tl">
                    <a:srgbClr val="000000">
                      <a:alpha val="43137"/>
                    </a:srgbClr>
                  </a:outerShdw>
                </a:effectLst>
              </a:rPr>
            </a:br>
            <a:r>
              <a:rPr lang="en-US" sz="3200" b="1" dirty="0">
                <a:solidFill>
                  <a:schemeClr val="bg1"/>
                </a:solidFill>
                <a:effectLst>
                  <a:outerShdw blurRad="38100" dist="38100" dir="2700000" algn="tl">
                    <a:srgbClr val="000000">
                      <a:alpha val="43137"/>
                    </a:srgbClr>
                  </a:outerShdw>
                </a:effectLst>
              </a:rPr>
              <a:t>Psalm 19:1-3; Hebrews 1:1-2</a:t>
            </a:r>
          </a:p>
          <a:p>
            <a:endParaRPr lang="en-US" sz="2000" b="1" dirty="0">
              <a:solidFill>
                <a:schemeClr val="bg1"/>
              </a:solidFill>
              <a:effectLst>
                <a:outerShdw blurRad="38100" dist="38100" dir="2700000" algn="tl">
                  <a:srgbClr val="000000">
                    <a:alpha val="43137"/>
                  </a:srgbClr>
                </a:outerShdw>
              </a:effectLst>
            </a:endParaRPr>
          </a:p>
          <a:p>
            <a:r>
              <a:rPr lang="en-US" sz="4800" b="1" dirty="0">
                <a:solidFill>
                  <a:srgbClr val="DF8B45"/>
                </a:solidFill>
                <a:effectLst>
                  <a:outerShdw blurRad="38100" dist="38100" dir="2700000" algn="tl">
                    <a:srgbClr val="000000">
                      <a:alpha val="43137"/>
                    </a:srgbClr>
                  </a:outerShdw>
                </a:effectLst>
                <a:latin typeface="Berkshire Swash" panose="02000505000000020003" pitchFamily="2" charset="0"/>
              </a:rPr>
              <a:t>To Serve God</a:t>
            </a:r>
          </a:p>
          <a:p>
            <a:r>
              <a:rPr lang="en-US" sz="3200" b="1" dirty="0">
                <a:solidFill>
                  <a:schemeClr val="bg1"/>
                </a:solidFill>
                <a:effectLst>
                  <a:outerShdw blurRad="38100" dist="38100" dir="2700000" algn="tl">
                    <a:srgbClr val="000000">
                      <a:alpha val="43137"/>
                    </a:srgbClr>
                  </a:outerShdw>
                </a:effectLst>
              </a:rPr>
              <a:t>Matthew 22:36-38</a:t>
            </a:r>
            <a:br>
              <a:rPr lang="en-US" sz="3200" b="1" dirty="0">
                <a:solidFill>
                  <a:schemeClr val="bg1"/>
                </a:solidFill>
                <a:effectLst>
                  <a:outerShdw blurRad="38100" dist="38100" dir="2700000" algn="tl">
                    <a:srgbClr val="000000">
                      <a:alpha val="43137"/>
                    </a:srgbClr>
                  </a:outerShdw>
                </a:effectLst>
              </a:rPr>
            </a:br>
            <a:r>
              <a:rPr lang="en-US" sz="3200" b="1" dirty="0" err="1">
                <a:solidFill>
                  <a:schemeClr val="bg1"/>
                </a:solidFill>
                <a:effectLst>
                  <a:outerShdw blurRad="38100" dist="38100" dir="2700000" algn="tl">
                    <a:srgbClr val="000000">
                      <a:alpha val="43137"/>
                    </a:srgbClr>
                  </a:outerShdw>
                </a:effectLst>
              </a:rPr>
              <a:t>cf</a:t>
            </a:r>
            <a:r>
              <a:rPr lang="en-US" sz="3200" b="1" dirty="0">
                <a:solidFill>
                  <a:schemeClr val="bg1"/>
                </a:solidFill>
                <a:effectLst>
                  <a:outerShdw blurRad="38100" dist="38100" dir="2700000" algn="tl">
                    <a:srgbClr val="000000">
                      <a:alpha val="43137"/>
                    </a:srgbClr>
                  </a:outerShdw>
                </a:effectLst>
              </a:rPr>
              <a:t>: 2 Corinthians 8:12; 9:7</a:t>
            </a:r>
            <a:br>
              <a:rPr lang="en-US" sz="3200" b="1" dirty="0">
                <a:solidFill>
                  <a:schemeClr val="bg1"/>
                </a:solidFill>
                <a:effectLst>
                  <a:outerShdw blurRad="38100" dist="38100" dir="2700000" algn="tl">
                    <a:srgbClr val="000000">
                      <a:alpha val="43137"/>
                    </a:srgbClr>
                  </a:outerShdw>
                </a:effectLst>
              </a:rPr>
            </a:br>
            <a:r>
              <a:rPr lang="en-US" sz="3200" b="1" dirty="0" err="1">
                <a:solidFill>
                  <a:schemeClr val="bg1"/>
                </a:solidFill>
                <a:effectLst>
                  <a:outerShdw blurRad="38100" dist="38100" dir="2700000" algn="tl">
                    <a:srgbClr val="000000">
                      <a:alpha val="43137"/>
                    </a:srgbClr>
                  </a:outerShdw>
                </a:effectLst>
              </a:rPr>
              <a:t>cf</a:t>
            </a:r>
            <a:r>
              <a:rPr lang="en-US" sz="3200" b="1" dirty="0">
                <a:solidFill>
                  <a:schemeClr val="bg1"/>
                </a:solidFill>
                <a:effectLst>
                  <a:outerShdw blurRad="38100" dist="38100" dir="2700000" algn="tl">
                    <a:srgbClr val="000000">
                      <a:alpha val="43137"/>
                    </a:srgbClr>
                  </a:outerShdw>
                </a:effectLst>
              </a:rPr>
              <a:t>: 1 Peter 5:1-2</a:t>
            </a:r>
          </a:p>
        </p:txBody>
      </p:sp>
    </p:spTree>
    <p:extLst>
      <p:ext uri="{BB962C8B-B14F-4D97-AF65-F5344CB8AC3E}">
        <p14:creationId xmlns:p14="http://schemas.microsoft.com/office/powerpoint/2010/main" val="205894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54400" y="0"/>
            <a:ext cx="7228114" cy="6887896"/>
          </a:xfrm>
          <a:prstGeom prst="rect">
            <a:avLst/>
          </a:prstGeom>
          <a:solidFill>
            <a:srgbClr val="CA6B24">
              <a:alpha val="50000"/>
            </a:srgbClr>
          </a:solidFill>
        </p:spPr>
      </p:pic>
      <p:sp>
        <p:nvSpPr>
          <p:cNvPr id="2" name="Title 1"/>
          <p:cNvSpPr>
            <a:spLocks noGrp="1"/>
          </p:cNvSpPr>
          <p:nvPr>
            <p:ph type="ctrTitle"/>
          </p:nvPr>
        </p:nvSpPr>
        <p:spPr>
          <a:xfrm>
            <a:off x="0" y="1299029"/>
            <a:ext cx="3454399" cy="4876801"/>
          </a:xfrm>
        </p:spPr>
        <p:txBody>
          <a:bodyPr anchor="t">
            <a:normAutofit/>
          </a:bodyPr>
          <a:lstStyle/>
          <a:p>
            <a:r>
              <a:rPr lang="en-US" sz="5400" dirty="0">
                <a:solidFill>
                  <a:schemeClr val="bg1"/>
                </a:solidFill>
                <a:effectLst>
                  <a:outerShdw blurRad="38100" dist="38100" dir="2700000" algn="tl">
                    <a:srgbClr val="000000">
                      <a:alpha val="43137"/>
                    </a:srgbClr>
                  </a:outerShdw>
                </a:effectLst>
                <a:latin typeface="BlackChancery" pitchFamily="2" charset="0"/>
              </a:rPr>
              <a:t>Our</a:t>
            </a:r>
            <a:br>
              <a:rPr lang="en-US" sz="5400" dirty="0">
                <a:solidFill>
                  <a:schemeClr val="bg1"/>
                </a:solidFill>
                <a:effectLst>
                  <a:outerShdw blurRad="38100" dist="38100" dir="2700000" algn="tl">
                    <a:srgbClr val="000000">
                      <a:alpha val="43137"/>
                    </a:srgbClr>
                  </a:outerShdw>
                </a:effectLst>
                <a:latin typeface="BlackChancery" pitchFamily="2" charset="0"/>
              </a:rPr>
            </a:br>
            <a:r>
              <a:rPr lang="en-US" sz="5400" dirty="0">
                <a:solidFill>
                  <a:schemeClr val="bg1"/>
                </a:solidFill>
                <a:effectLst>
                  <a:outerShdw blurRad="38100" dist="38100" dir="2700000" algn="tl">
                    <a:srgbClr val="000000">
                      <a:alpha val="43137"/>
                    </a:srgbClr>
                  </a:outerShdw>
                </a:effectLst>
                <a:latin typeface="BlackChancery" pitchFamily="2" charset="0"/>
              </a:rPr>
              <a:t>Motivation</a:t>
            </a:r>
            <a:br>
              <a:rPr lang="en-US" sz="5400" dirty="0">
                <a:solidFill>
                  <a:schemeClr val="bg1"/>
                </a:solidFill>
                <a:effectLst>
                  <a:outerShdw blurRad="38100" dist="38100" dir="2700000" algn="tl">
                    <a:srgbClr val="000000">
                      <a:alpha val="43137"/>
                    </a:srgbClr>
                  </a:outerShdw>
                </a:effectLst>
                <a:latin typeface="BlackChancery" pitchFamily="2" charset="0"/>
              </a:rPr>
            </a:br>
            <a:r>
              <a:rPr lang="en-US" sz="5400" dirty="0">
                <a:solidFill>
                  <a:schemeClr val="bg1"/>
                </a:solidFill>
                <a:effectLst>
                  <a:outerShdw blurRad="38100" dist="38100" dir="2700000" algn="tl">
                    <a:srgbClr val="000000">
                      <a:alpha val="43137"/>
                    </a:srgbClr>
                  </a:outerShdw>
                </a:effectLst>
                <a:latin typeface="BlackChancery" pitchFamily="2" charset="0"/>
              </a:rPr>
              <a:t>to</a:t>
            </a:r>
            <a:br>
              <a:rPr lang="en-US" sz="5400" dirty="0">
                <a:solidFill>
                  <a:schemeClr val="bg1"/>
                </a:solidFill>
                <a:effectLst>
                  <a:outerShdw blurRad="38100" dist="38100" dir="2700000" algn="tl">
                    <a:srgbClr val="000000">
                      <a:alpha val="43137"/>
                    </a:srgbClr>
                  </a:outerShdw>
                </a:effectLst>
                <a:latin typeface="BlackChancery" pitchFamily="2" charset="0"/>
              </a:rPr>
            </a:br>
            <a:r>
              <a:rPr lang="en-US" sz="5400" dirty="0">
                <a:solidFill>
                  <a:schemeClr val="bg1"/>
                </a:solidFill>
                <a:effectLst>
                  <a:outerShdw blurRad="38100" dist="38100" dir="2700000" algn="tl">
                    <a:srgbClr val="000000">
                      <a:alpha val="43137"/>
                    </a:srgbClr>
                  </a:outerShdw>
                </a:effectLst>
                <a:latin typeface="BlackChancery" pitchFamily="2" charset="0"/>
              </a:rPr>
              <a:t>Serve</a:t>
            </a:r>
            <a:br>
              <a:rPr lang="en-US" sz="5400" dirty="0">
                <a:solidFill>
                  <a:schemeClr val="bg1"/>
                </a:solidFill>
                <a:effectLst>
                  <a:outerShdw blurRad="38100" dist="38100" dir="2700000" algn="tl">
                    <a:srgbClr val="000000">
                      <a:alpha val="43137"/>
                    </a:srgbClr>
                  </a:outerShdw>
                </a:effectLst>
                <a:latin typeface="BlackChancery" pitchFamily="2" charset="0"/>
              </a:rPr>
            </a:br>
            <a:r>
              <a:rPr lang="en-US" sz="5400" dirty="0">
                <a:solidFill>
                  <a:schemeClr val="bg1"/>
                </a:solidFill>
                <a:effectLst>
                  <a:outerShdw blurRad="38100" dist="38100" dir="2700000" algn="tl">
                    <a:srgbClr val="000000">
                      <a:alpha val="43137"/>
                    </a:srgbClr>
                  </a:outerShdw>
                </a:effectLst>
                <a:latin typeface="BlackChancery" pitchFamily="2" charset="0"/>
              </a:rPr>
              <a:t>God</a:t>
            </a:r>
          </a:p>
        </p:txBody>
      </p:sp>
      <p:sp>
        <p:nvSpPr>
          <p:cNvPr id="7" name="Rectangle 6"/>
          <p:cNvSpPr/>
          <p:nvPr/>
        </p:nvSpPr>
        <p:spPr>
          <a:xfrm>
            <a:off x="3454401" y="0"/>
            <a:ext cx="7228113" cy="6858000"/>
          </a:xfrm>
          <a:prstGeom prst="rect">
            <a:avLst/>
          </a:prstGeom>
          <a:solidFill>
            <a:srgbClr val="2E150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454401" y="873764"/>
            <a:ext cx="5689600" cy="5867400"/>
          </a:xfrm>
        </p:spPr>
        <p:txBody>
          <a:bodyPr>
            <a:normAutofit/>
          </a:bodyPr>
          <a:lstStyle/>
          <a:p>
            <a:r>
              <a:rPr lang="en-US" sz="4400" b="1" dirty="0">
                <a:solidFill>
                  <a:srgbClr val="DF8B45"/>
                </a:solidFill>
                <a:effectLst>
                  <a:outerShdw blurRad="38100" dist="38100" dir="2700000" algn="tl">
                    <a:srgbClr val="000000">
                      <a:alpha val="43137"/>
                    </a:srgbClr>
                  </a:outerShdw>
                </a:effectLst>
                <a:latin typeface="Berkshire Swash" panose="02000505000000020003" pitchFamily="2" charset="0"/>
              </a:rPr>
              <a:t>He searches all hearts</a:t>
            </a:r>
          </a:p>
          <a:p>
            <a:r>
              <a:rPr lang="en-US" sz="3200" b="1" dirty="0">
                <a:solidFill>
                  <a:schemeClr val="bg1"/>
                </a:solidFill>
                <a:effectLst>
                  <a:outerShdw blurRad="38100" dist="38100" dir="2700000" algn="tl">
                    <a:srgbClr val="000000">
                      <a:alpha val="43137"/>
                    </a:srgbClr>
                  </a:outerShdw>
                </a:effectLst>
              </a:rPr>
              <a:t>1 Kings 8:39</a:t>
            </a:r>
            <a:br>
              <a:rPr lang="en-US" sz="3200" b="1" dirty="0">
                <a:solidFill>
                  <a:schemeClr val="bg1"/>
                </a:solidFill>
                <a:effectLst>
                  <a:outerShdw blurRad="38100" dist="38100" dir="2700000" algn="tl">
                    <a:srgbClr val="000000">
                      <a:alpha val="43137"/>
                    </a:srgbClr>
                  </a:outerShdw>
                </a:effectLst>
              </a:rPr>
            </a:br>
            <a:r>
              <a:rPr lang="en-US" sz="3200" b="1" dirty="0">
                <a:solidFill>
                  <a:schemeClr val="bg1"/>
                </a:solidFill>
                <a:effectLst>
                  <a:outerShdw blurRad="38100" dist="38100" dir="2700000" algn="tl">
                    <a:srgbClr val="000000">
                      <a:alpha val="43137"/>
                    </a:srgbClr>
                  </a:outerShdw>
                </a:effectLst>
              </a:rPr>
              <a:t>John 2:24-25; Revelation 2:23</a:t>
            </a:r>
            <a:br>
              <a:rPr lang="en-US" sz="3200" b="1" dirty="0">
                <a:solidFill>
                  <a:schemeClr val="bg1"/>
                </a:solidFill>
                <a:effectLst>
                  <a:outerShdw blurRad="38100" dist="38100" dir="2700000" algn="tl">
                    <a:srgbClr val="000000">
                      <a:alpha val="43137"/>
                    </a:srgbClr>
                  </a:outerShdw>
                </a:effectLst>
              </a:rPr>
            </a:br>
            <a:r>
              <a:rPr lang="en-US" sz="3200" b="1" dirty="0">
                <a:solidFill>
                  <a:schemeClr val="bg1"/>
                </a:solidFill>
                <a:effectLst>
                  <a:outerShdw blurRad="38100" dist="38100" dir="2700000" algn="tl">
                    <a:srgbClr val="000000">
                      <a:alpha val="43137"/>
                    </a:srgbClr>
                  </a:outerShdw>
                </a:effectLst>
              </a:rPr>
              <a:t>Hebrews 4:12-13</a:t>
            </a:r>
          </a:p>
        </p:txBody>
      </p:sp>
    </p:spTree>
    <p:extLst>
      <p:ext uri="{BB962C8B-B14F-4D97-AF65-F5344CB8AC3E}">
        <p14:creationId xmlns:p14="http://schemas.microsoft.com/office/powerpoint/2010/main" val="21820715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54399" y="0"/>
            <a:ext cx="7228115" cy="6887896"/>
          </a:xfrm>
          <a:prstGeom prst="rect">
            <a:avLst/>
          </a:prstGeom>
          <a:solidFill>
            <a:srgbClr val="CA6B24">
              <a:alpha val="50000"/>
            </a:srgbClr>
          </a:solidFill>
        </p:spPr>
      </p:pic>
      <p:sp>
        <p:nvSpPr>
          <p:cNvPr id="2" name="Title 1"/>
          <p:cNvSpPr>
            <a:spLocks noGrp="1"/>
          </p:cNvSpPr>
          <p:nvPr>
            <p:ph type="ctrTitle"/>
          </p:nvPr>
        </p:nvSpPr>
        <p:spPr>
          <a:xfrm>
            <a:off x="-52252" y="1299030"/>
            <a:ext cx="3564706" cy="4876801"/>
          </a:xfrm>
        </p:spPr>
        <p:txBody>
          <a:bodyPr anchor="t">
            <a:normAutofit/>
          </a:bodyPr>
          <a:lstStyle/>
          <a:p>
            <a:r>
              <a:rPr lang="en-US" sz="5400" dirty="0">
                <a:solidFill>
                  <a:schemeClr val="bg1"/>
                </a:solidFill>
                <a:effectLst>
                  <a:outerShdw blurRad="38100" dist="38100" dir="2700000" algn="tl">
                    <a:srgbClr val="000000">
                      <a:alpha val="43137"/>
                    </a:srgbClr>
                  </a:outerShdw>
                </a:effectLst>
                <a:latin typeface="BlackChancery" pitchFamily="2" charset="0"/>
              </a:rPr>
              <a:t>Our</a:t>
            </a:r>
            <a:br>
              <a:rPr lang="en-US" sz="5400" dirty="0">
                <a:solidFill>
                  <a:schemeClr val="bg1"/>
                </a:solidFill>
                <a:effectLst>
                  <a:outerShdw blurRad="38100" dist="38100" dir="2700000" algn="tl">
                    <a:srgbClr val="000000">
                      <a:alpha val="43137"/>
                    </a:srgbClr>
                  </a:outerShdw>
                </a:effectLst>
                <a:latin typeface="BlackChancery" pitchFamily="2" charset="0"/>
              </a:rPr>
            </a:br>
            <a:r>
              <a:rPr lang="en-US" sz="5400" dirty="0">
                <a:solidFill>
                  <a:schemeClr val="bg1"/>
                </a:solidFill>
                <a:effectLst>
                  <a:outerShdw blurRad="38100" dist="38100" dir="2700000" algn="tl">
                    <a:srgbClr val="000000">
                      <a:alpha val="43137"/>
                    </a:srgbClr>
                  </a:outerShdw>
                </a:effectLst>
                <a:latin typeface="BlackChancery" pitchFamily="2" charset="0"/>
              </a:rPr>
              <a:t>Motivation</a:t>
            </a:r>
            <a:br>
              <a:rPr lang="en-US" sz="5400" dirty="0">
                <a:solidFill>
                  <a:schemeClr val="bg1"/>
                </a:solidFill>
                <a:effectLst>
                  <a:outerShdw blurRad="38100" dist="38100" dir="2700000" algn="tl">
                    <a:srgbClr val="000000">
                      <a:alpha val="43137"/>
                    </a:srgbClr>
                  </a:outerShdw>
                </a:effectLst>
                <a:latin typeface="BlackChancery" pitchFamily="2" charset="0"/>
              </a:rPr>
            </a:br>
            <a:r>
              <a:rPr lang="en-US" sz="5400" dirty="0">
                <a:solidFill>
                  <a:schemeClr val="bg1"/>
                </a:solidFill>
                <a:effectLst>
                  <a:outerShdw blurRad="38100" dist="38100" dir="2700000" algn="tl">
                    <a:srgbClr val="000000">
                      <a:alpha val="43137"/>
                    </a:srgbClr>
                  </a:outerShdw>
                </a:effectLst>
                <a:latin typeface="BlackChancery" pitchFamily="2" charset="0"/>
              </a:rPr>
              <a:t>to</a:t>
            </a:r>
            <a:br>
              <a:rPr lang="en-US" sz="5400" dirty="0">
                <a:solidFill>
                  <a:schemeClr val="bg1"/>
                </a:solidFill>
                <a:effectLst>
                  <a:outerShdw blurRad="38100" dist="38100" dir="2700000" algn="tl">
                    <a:srgbClr val="000000">
                      <a:alpha val="43137"/>
                    </a:srgbClr>
                  </a:outerShdw>
                </a:effectLst>
                <a:latin typeface="BlackChancery" pitchFamily="2" charset="0"/>
              </a:rPr>
            </a:br>
            <a:r>
              <a:rPr lang="en-US" sz="5400" dirty="0">
                <a:solidFill>
                  <a:schemeClr val="bg1"/>
                </a:solidFill>
                <a:effectLst>
                  <a:outerShdw blurRad="38100" dist="38100" dir="2700000" algn="tl">
                    <a:srgbClr val="000000">
                      <a:alpha val="43137"/>
                    </a:srgbClr>
                  </a:outerShdw>
                </a:effectLst>
                <a:latin typeface="BlackChancery" pitchFamily="2" charset="0"/>
              </a:rPr>
              <a:t>Serve</a:t>
            </a:r>
            <a:br>
              <a:rPr lang="en-US" sz="5400" dirty="0">
                <a:solidFill>
                  <a:schemeClr val="bg1"/>
                </a:solidFill>
                <a:effectLst>
                  <a:outerShdw blurRad="38100" dist="38100" dir="2700000" algn="tl">
                    <a:srgbClr val="000000">
                      <a:alpha val="43137"/>
                    </a:srgbClr>
                  </a:outerShdw>
                </a:effectLst>
                <a:latin typeface="BlackChancery" pitchFamily="2" charset="0"/>
              </a:rPr>
            </a:br>
            <a:r>
              <a:rPr lang="en-US" sz="5400" dirty="0">
                <a:solidFill>
                  <a:schemeClr val="bg1"/>
                </a:solidFill>
                <a:effectLst>
                  <a:outerShdw blurRad="38100" dist="38100" dir="2700000" algn="tl">
                    <a:srgbClr val="000000">
                      <a:alpha val="43137"/>
                    </a:srgbClr>
                  </a:outerShdw>
                </a:effectLst>
                <a:latin typeface="BlackChancery" pitchFamily="2" charset="0"/>
              </a:rPr>
              <a:t>God</a:t>
            </a:r>
          </a:p>
        </p:txBody>
      </p:sp>
      <p:sp>
        <p:nvSpPr>
          <p:cNvPr id="7" name="Rectangle 6"/>
          <p:cNvSpPr/>
          <p:nvPr/>
        </p:nvSpPr>
        <p:spPr>
          <a:xfrm>
            <a:off x="3454400" y="0"/>
            <a:ext cx="7213601" cy="6858000"/>
          </a:xfrm>
          <a:prstGeom prst="rect">
            <a:avLst/>
          </a:prstGeom>
          <a:solidFill>
            <a:srgbClr val="2E150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637282" y="873764"/>
            <a:ext cx="5349966" cy="5867400"/>
          </a:xfrm>
        </p:spPr>
        <p:txBody>
          <a:bodyPr>
            <a:normAutofit/>
          </a:bodyPr>
          <a:lstStyle/>
          <a:p>
            <a:r>
              <a:rPr lang="en-US" sz="4400" b="1" dirty="0">
                <a:solidFill>
                  <a:srgbClr val="DF8B45"/>
                </a:solidFill>
                <a:effectLst>
                  <a:outerShdw blurRad="38100" dist="38100" dir="2700000" algn="tl">
                    <a:srgbClr val="000000">
                      <a:alpha val="43137"/>
                    </a:srgbClr>
                  </a:outerShdw>
                </a:effectLst>
                <a:latin typeface="Berkshire Swash" panose="02000505000000020003" pitchFamily="2" charset="0"/>
              </a:rPr>
              <a:t>He searches all hearts</a:t>
            </a:r>
          </a:p>
          <a:p>
            <a:r>
              <a:rPr lang="en-US" sz="3200" b="1" dirty="0">
                <a:solidFill>
                  <a:schemeClr val="bg1"/>
                </a:solidFill>
                <a:effectLst>
                  <a:outerShdw blurRad="38100" dist="38100" dir="2700000" algn="tl">
                    <a:srgbClr val="000000">
                      <a:alpha val="43137"/>
                    </a:srgbClr>
                  </a:outerShdw>
                </a:effectLst>
              </a:rPr>
              <a:t>1 Kings 8:39</a:t>
            </a:r>
            <a:br>
              <a:rPr lang="en-US" sz="3200" b="1" dirty="0">
                <a:solidFill>
                  <a:schemeClr val="bg1"/>
                </a:solidFill>
                <a:effectLst>
                  <a:outerShdw blurRad="38100" dist="38100" dir="2700000" algn="tl">
                    <a:srgbClr val="000000">
                      <a:alpha val="43137"/>
                    </a:srgbClr>
                  </a:outerShdw>
                </a:effectLst>
              </a:rPr>
            </a:br>
            <a:r>
              <a:rPr lang="en-US" sz="3200" b="1" dirty="0">
                <a:solidFill>
                  <a:schemeClr val="bg1"/>
                </a:solidFill>
                <a:effectLst>
                  <a:outerShdw blurRad="38100" dist="38100" dir="2700000" algn="tl">
                    <a:srgbClr val="000000">
                      <a:alpha val="43137"/>
                    </a:srgbClr>
                  </a:outerShdw>
                </a:effectLst>
              </a:rPr>
              <a:t>John 2:24-25; Revelation 2:23</a:t>
            </a:r>
            <a:br>
              <a:rPr lang="en-US" sz="3200" b="1" dirty="0">
                <a:solidFill>
                  <a:schemeClr val="bg1"/>
                </a:solidFill>
                <a:effectLst>
                  <a:outerShdw blurRad="38100" dist="38100" dir="2700000" algn="tl">
                    <a:srgbClr val="000000">
                      <a:alpha val="43137"/>
                    </a:srgbClr>
                  </a:outerShdw>
                </a:effectLst>
              </a:rPr>
            </a:br>
            <a:r>
              <a:rPr lang="en-US" sz="3200" b="1" dirty="0">
                <a:solidFill>
                  <a:schemeClr val="bg1"/>
                </a:solidFill>
                <a:effectLst>
                  <a:outerShdw blurRad="38100" dist="38100" dir="2700000" algn="tl">
                    <a:srgbClr val="000000">
                      <a:alpha val="43137"/>
                    </a:srgbClr>
                  </a:outerShdw>
                </a:effectLst>
              </a:rPr>
              <a:t>Hebrews 4:12-13</a:t>
            </a:r>
          </a:p>
          <a:p>
            <a:endParaRPr lang="en-US" sz="2000" b="1" dirty="0">
              <a:solidFill>
                <a:schemeClr val="bg1"/>
              </a:solidFill>
              <a:effectLst>
                <a:outerShdw blurRad="38100" dist="38100" dir="2700000" algn="tl">
                  <a:srgbClr val="000000">
                    <a:alpha val="43137"/>
                  </a:srgbClr>
                </a:outerShdw>
              </a:effectLst>
            </a:endParaRPr>
          </a:p>
          <a:p>
            <a:r>
              <a:rPr lang="en-US" sz="4400" b="1" dirty="0">
                <a:solidFill>
                  <a:srgbClr val="DF8B45"/>
                </a:solidFill>
                <a:effectLst>
                  <a:outerShdw blurRad="38100" dist="38100" dir="2700000" algn="tl">
                    <a:srgbClr val="000000">
                      <a:alpha val="43137"/>
                    </a:srgbClr>
                  </a:outerShdw>
                </a:effectLst>
                <a:latin typeface="Berkshire Swash" panose="02000505000000020003" pitchFamily="2" charset="0"/>
              </a:rPr>
              <a:t>He understands intents</a:t>
            </a:r>
          </a:p>
          <a:p>
            <a:r>
              <a:rPr lang="en-US" sz="3200" b="1" dirty="0">
                <a:solidFill>
                  <a:schemeClr val="bg1"/>
                </a:solidFill>
                <a:effectLst>
                  <a:outerShdw blurRad="38100" dist="38100" dir="2700000" algn="tl">
                    <a:srgbClr val="000000">
                      <a:alpha val="43137"/>
                    </a:srgbClr>
                  </a:outerShdw>
                </a:effectLst>
              </a:rPr>
              <a:t>There is no way we can hide our motives from God!</a:t>
            </a:r>
          </a:p>
        </p:txBody>
      </p:sp>
    </p:spTree>
    <p:extLst>
      <p:ext uri="{BB962C8B-B14F-4D97-AF65-F5344CB8AC3E}">
        <p14:creationId xmlns:p14="http://schemas.microsoft.com/office/powerpoint/2010/main" val="379943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54399" y="0"/>
            <a:ext cx="7228115" cy="6887896"/>
          </a:xfrm>
          <a:prstGeom prst="rect">
            <a:avLst/>
          </a:prstGeom>
          <a:solidFill>
            <a:srgbClr val="CA6B24">
              <a:alpha val="50000"/>
            </a:srgbClr>
          </a:solidFill>
        </p:spPr>
      </p:pic>
      <p:sp>
        <p:nvSpPr>
          <p:cNvPr id="2" name="Title 1"/>
          <p:cNvSpPr>
            <a:spLocks noGrp="1"/>
          </p:cNvSpPr>
          <p:nvPr>
            <p:ph type="ctrTitle"/>
          </p:nvPr>
        </p:nvSpPr>
        <p:spPr>
          <a:xfrm>
            <a:off x="209005" y="1168400"/>
            <a:ext cx="3030583" cy="4876801"/>
          </a:xfrm>
        </p:spPr>
        <p:txBody>
          <a:bodyPr anchor="t">
            <a:normAutofit/>
          </a:bodyPr>
          <a:lstStyle/>
          <a:p>
            <a:r>
              <a:rPr lang="en-US" sz="5400" dirty="0">
                <a:solidFill>
                  <a:schemeClr val="bg1"/>
                </a:solidFill>
                <a:effectLst>
                  <a:outerShdw blurRad="38100" dist="38100" dir="2700000" algn="tl">
                    <a:srgbClr val="000000">
                      <a:alpha val="43137"/>
                    </a:srgbClr>
                  </a:outerShdw>
                </a:effectLst>
                <a:latin typeface="BlackChancery" pitchFamily="2" charset="0"/>
              </a:rPr>
              <a:t>Our</a:t>
            </a:r>
            <a:br>
              <a:rPr lang="en-US" sz="5400" dirty="0">
                <a:solidFill>
                  <a:schemeClr val="bg1"/>
                </a:solidFill>
                <a:effectLst>
                  <a:outerShdw blurRad="38100" dist="38100" dir="2700000" algn="tl">
                    <a:srgbClr val="000000">
                      <a:alpha val="43137"/>
                    </a:srgbClr>
                  </a:outerShdw>
                </a:effectLst>
                <a:latin typeface="BlackChancery" pitchFamily="2" charset="0"/>
              </a:rPr>
            </a:br>
            <a:r>
              <a:rPr lang="en-US" sz="5400" dirty="0">
                <a:solidFill>
                  <a:schemeClr val="bg1"/>
                </a:solidFill>
                <a:effectLst>
                  <a:outerShdw blurRad="38100" dist="38100" dir="2700000" algn="tl">
                    <a:srgbClr val="000000">
                      <a:alpha val="43137"/>
                    </a:srgbClr>
                  </a:outerShdw>
                </a:effectLst>
                <a:latin typeface="BlackChancery" pitchFamily="2" charset="0"/>
              </a:rPr>
              <a:t>Promises</a:t>
            </a:r>
            <a:br>
              <a:rPr lang="en-US" sz="5400" dirty="0">
                <a:solidFill>
                  <a:schemeClr val="bg1"/>
                </a:solidFill>
                <a:effectLst>
                  <a:outerShdw blurRad="38100" dist="38100" dir="2700000" algn="tl">
                    <a:srgbClr val="000000">
                      <a:alpha val="43137"/>
                    </a:srgbClr>
                  </a:outerShdw>
                </a:effectLst>
                <a:latin typeface="BlackChancery" pitchFamily="2" charset="0"/>
              </a:rPr>
            </a:br>
            <a:r>
              <a:rPr lang="en-US" sz="5400" dirty="0">
                <a:solidFill>
                  <a:schemeClr val="bg1"/>
                </a:solidFill>
                <a:effectLst>
                  <a:outerShdw blurRad="38100" dist="38100" dir="2700000" algn="tl">
                    <a:srgbClr val="000000">
                      <a:alpha val="43137"/>
                    </a:srgbClr>
                  </a:outerShdw>
                </a:effectLst>
                <a:latin typeface="BlackChancery" pitchFamily="2" charset="0"/>
              </a:rPr>
              <a:t>received</a:t>
            </a:r>
            <a:br>
              <a:rPr lang="en-US" sz="5400" dirty="0">
                <a:solidFill>
                  <a:schemeClr val="bg1"/>
                </a:solidFill>
                <a:effectLst>
                  <a:outerShdw blurRad="38100" dist="38100" dir="2700000" algn="tl">
                    <a:srgbClr val="000000">
                      <a:alpha val="43137"/>
                    </a:srgbClr>
                  </a:outerShdw>
                </a:effectLst>
                <a:latin typeface="BlackChancery" pitchFamily="2" charset="0"/>
              </a:rPr>
            </a:br>
            <a:r>
              <a:rPr lang="en-US" sz="5400" dirty="0">
                <a:solidFill>
                  <a:schemeClr val="bg1"/>
                </a:solidFill>
                <a:effectLst>
                  <a:outerShdw blurRad="38100" dist="38100" dir="2700000" algn="tl">
                    <a:srgbClr val="000000">
                      <a:alpha val="43137"/>
                    </a:srgbClr>
                  </a:outerShdw>
                </a:effectLst>
                <a:latin typeface="BlackChancery" pitchFamily="2" charset="0"/>
              </a:rPr>
              <a:t>from</a:t>
            </a:r>
            <a:br>
              <a:rPr lang="en-US" sz="5400" dirty="0">
                <a:solidFill>
                  <a:schemeClr val="bg1"/>
                </a:solidFill>
                <a:effectLst>
                  <a:outerShdw blurRad="38100" dist="38100" dir="2700000" algn="tl">
                    <a:srgbClr val="000000">
                      <a:alpha val="43137"/>
                    </a:srgbClr>
                  </a:outerShdw>
                </a:effectLst>
                <a:latin typeface="BlackChancery" pitchFamily="2" charset="0"/>
              </a:rPr>
            </a:br>
            <a:r>
              <a:rPr lang="en-US" sz="5400" dirty="0">
                <a:solidFill>
                  <a:schemeClr val="bg1"/>
                </a:solidFill>
                <a:effectLst>
                  <a:outerShdw blurRad="38100" dist="38100" dir="2700000" algn="tl">
                    <a:srgbClr val="000000">
                      <a:alpha val="43137"/>
                    </a:srgbClr>
                  </a:outerShdw>
                </a:effectLst>
                <a:latin typeface="BlackChancery" pitchFamily="2" charset="0"/>
              </a:rPr>
              <a:t>God</a:t>
            </a:r>
          </a:p>
        </p:txBody>
      </p:sp>
      <p:sp>
        <p:nvSpPr>
          <p:cNvPr id="7" name="Rectangle 6"/>
          <p:cNvSpPr/>
          <p:nvPr/>
        </p:nvSpPr>
        <p:spPr>
          <a:xfrm>
            <a:off x="3454400" y="0"/>
            <a:ext cx="7213601" cy="6858000"/>
          </a:xfrm>
          <a:prstGeom prst="rect">
            <a:avLst/>
          </a:prstGeom>
          <a:solidFill>
            <a:srgbClr val="2E150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454400" y="873764"/>
            <a:ext cx="5689600" cy="5867400"/>
          </a:xfrm>
        </p:spPr>
        <p:txBody>
          <a:bodyPr>
            <a:normAutofit/>
          </a:bodyPr>
          <a:lstStyle/>
          <a:p>
            <a:r>
              <a:rPr lang="en-US" sz="4400" b="1" dirty="0">
                <a:solidFill>
                  <a:srgbClr val="DF8B45"/>
                </a:solidFill>
                <a:effectLst>
                  <a:outerShdw blurRad="38100" dist="38100" dir="2700000" algn="tl">
                    <a:srgbClr val="000000">
                      <a:alpha val="43137"/>
                    </a:srgbClr>
                  </a:outerShdw>
                </a:effectLst>
                <a:latin typeface="Berkshire Swash" panose="02000505000000020003" pitchFamily="2" charset="0"/>
              </a:rPr>
              <a:t>If we seek Him…</a:t>
            </a:r>
          </a:p>
          <a:p>
            <a:r>
              <a:rPr lang="en-US" sz="3200" b="1" dirty="0">
                <a:solidFill>
                  <a:schemeClr val="bg1"/>
                </a:solidFill>
                <a:effectLst>
                  <a:outerShdw blurRad="38100" dist="38100" dir="2700000" algn="tl">
                    <a:srgbClr val="000000">
                      <a:alpha val="43137"/>
                    </a:srgbClr>
                  </a:outerShdw>
                </a:effectLst>
              </a:rPr>
              <a:t>2 Chronicles 15:2</a:t>
            </a:r>
            <a:br>
              <a:rPr lang="en-US" sz="3200" b="1" dirty="0">
                <a:solidFill>
                  <a:schemeClr val="bg1"/>
                </a:solidFill>
                <a:effectLst>
                  <a:outerShdw blurRad="38100" dist="38100" dir="2700000" algn="tl">
                    <a:srgbClr val="000000">
                      <a:alpha val="43137"/>
                    </a:srgbClr>
                  </a:outerShdw>
                </a:effectLst>
              </a:rPr>
            </a:br>
            <a:r>
              <a:rPr lang="en-US" sz="3200" b="1" dirty="0">
                <a:solidFill>
                  <a:schemeClr val="bg1"/>
                </a:solidFill>
                <a:effectLst>
                  <a:outerShdw blurRad="38100" dist="38100" dir="2700000" algn="tl">
                    <a:srgbClr val="000000">
                      <a:alpha val="43137"/>
                    </a:srgbClr>
                  </a:outerShdw>
                </a:effectLst>
              </a:rPr>
              <a:t>Jeremiah 29:13</a:t>
            </a:r>
            <a:br>
              <a:rPr lang="en-US" sz="3200" b="1" dirty="0">
                <a:solidFill>
                  <a:schemeClr val="bg1"/>
                </a:solidFill>
                <a:effectLst>
                  <a:outerShdw blurRad="38100" dist="38100" dir="2700000" algn="tl">
                    <a:srgbClr val="000000">
                      <a:alpha val="43137"/>
                    </a:srgbClr>
                  </a:outerShdw>
                </a:effectLst>
              </a:rPr>
            </a:br>
            <a:r>
              <a:rPr lang="en-US" sz="3200" b="1" dirty="0">
                <a:solidFill>
                  <a:schemeClr val="bg1"/>
                </a:solidFill>
                <a:effectLst>
                  <a:outerShdw blurRad="38100" dist="38100" dir="2700000" algn="tl">
                    <a:srgbClr val="000000">
                      <a:alpha val="43137"/>
                    </a:srgbClr>
                  </a:outerShdw>
                </a:effectLst>
              </a:rPr>
              <a:t>James 4:8-10</a:t>
            </a:r>
          </a:p>
        </p:txBody>
      </p:sp>
    </p:spTree>
    <p:extLst>
      <p:ext uri="{BB962C8B-B14F-4D97-AF65-F5344CB8AC3E}">
        <p14:creationId xmlns:p14="http://schemas.microsoft.com/office/powerpoint/2010/main" val="7818309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54399" y="0"/>
            <a:ext cx="7228115" cy="6887896"/>
          </a:xfrm>
          <a:prstGeom prst="rect">
            <a:avLst/>
          </a:prstGeom>
          <a:solidFill>
            <a:srgbClr val="CA6B24">
              <a:alpha val="50000"/>
            </a:srgbClr>
          </a:solidFill>
        </p:spPr>
      </p:pic>
      <p:sp>
        <p:nvSpPr>
          <p:cNvPr id="7" name="Rectangle 6"/>
          <p:cNvSpPr/>
          <p:nvPr/>
        </p:nvSpPr>
        <p:spPr>
          <a:xfrm>
            <a:off x="3454400" y="0"/>
            <a:ext cx="7213601" cy="6858000"/>
          </a:xfrm>
          <a:prstGeom prst="rect">
            <a:avLst/>
          </a:prstGeom>
          <a:solidFill>
            <a:srgbClr val="2E150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35131" y="1168400"/>
            <a:ext cx="3004457" cy="4876801"/>
          </a:xfrm>
        </p:spPr>
        <p:txBody>
          <a:bodyPr anchor="t">
            <a:normAutofit/>
          </a:bodyPr>
          <a:lstStyle/>
          <a:p>
            <a:r>
              <a:rPr lang="en-US" sz="5400" dirty="0">
                <a:solidFill>
                  <a:schemeClr val="bg1"/>
                </a:solidFill>
                <a:effectLst>
                  <a:outerShdw blurRad="38100" dist="38100" dir="2700000" algn="tl">
                    <a:srgbClr val="000000">
                      <a:alpha val="43137"/>
                    </a:srgbClr>
                  </a:outerShdw>
                </a:effectLst>
                <a:latin typeface="BlackChancery" pitchFamily="2" charset="0"/>
              </a:rPr>
              <a:t>Our</a:t>
            </a:r>
            <a:br>
              <a:rPr lang="en-US" sz="5400" dirty="0">
                <a:solidFill>
                  <a:schemeClr val="bg1"/>
                </a:solidFill>
                <a:effectLst>
                  <a:outerShdw blurRad="38100" dist="38100" dir="2700000" algn="tl">
                    <a:srgbClr val="000000">
                      <a:alpha val="43137"/>
                    </a:srgbClr>
                  </a:outerShdw>
                </a:effectLst>
                <a:latin typeface="BlackChancery" pitchFamily="2" charset="0"/>
              </a:rPr>
            </a:br>
            <a:r>
              <a:rPr lang="en-US" sz="5400" dirty="0">
                <a:solidFill>
                  <a:schemeClr val="bg1"/>
                </a:solidFill>
                <a:effectLst>
                  <a:outerShdw blurRad="38100" dist="38100" dir="2700000" algn="tl">
                    <a:srgbClr val="000000">
                      <a:alpha val="43137"/>
                    </a:srgbClr>
                  </a:outerShdw>
                </a:effectLst>
                <a:latin typeface="BlackChancery" pitchFamily="2" charset="0"/>
              </a:rPr>
              <a:t>Promises</a:t>
            </a:r>
            <a:br>
              <a:rPr lang="en-US" sz="5400" dirty="0">
                <a:solidFill>
                  <a:schemeClr val="bg1"/>
                </a:solidFill>
                <a:effectLst>
                  <a:outerShdw blurRad="38100" dist="38100" dir="2700000" algn="tl">
                    <a:srgbClr val="000000">
                      <a:alpha val="43137"/>
                    </a:srgbClr>
                  </a:outerShdw>
                </a:effectLst>
                <a:latin typeface="BlackChancery" pitchFamily="2" charset="0"/>
              </a:rPr>
            </a:br>
            <a:r>
              <a:rPr lang="en-US" sz="5400" dirty="0">
                <a:solidFill>
                  <a:schemeClr val="bg1"/>
                </a:solidFill>
                <a:effectLst>
                  <a:outerShdw blurRad="38100" dist="38100" dir="2700000" algn="tl">
                    <a:srgbClr val="000000">
                      <a:alpha val="43137"/>
                    </a:srgbClr>
                  </a:outerShdw>
                </a:effectLst>
                <a:latin typeface="BlackChancery" pitchFamily="2" charset="0"/>
              </a:rPr>
              <a:t>received</a:t>
            </a:r>
            <a:br>
              <a:rPr lang="en-US" sz="5400" dirty="0">
                <a:solidFill>
                  <a:schemeClr val="bg1"/>
                </a:solidFill>
                <a:effectLst>
                  <a:outerShdw blurRad="38100" dist="38100" dir="2700000" algn="tl">
                    <a:srgbClr val="000000">
                      <a:alpha val="43137"/>
                    </a:srgbClr>
                  </a:outerShdw>
                </a:effectLst>
                <a:latin typeface="BlackChancery" pitchFamily="2" charset="0"/>
              </a:rPr>
            </a:br>
            <a:r>
              <a:rPr lang="en-US" sz="5400" dirty="0">
                <a:solidFill>
                  <a:schemeClr val="bg1"/>
                </a:solidFill>
                <a:effectLst>
                  <a:outerShdw blurRad="38100" dist="38100" dir="2700000" algn="tl">
                    <a:srgbClr val="000000">
                      <a:alpha val="43137"/>
                    </a:srgbClr>
                  </a:outerShdw>
                </a:effectLst>
                <a:latin typeface="BlackChancery" pitchFamily="2" charset="0"/>
              </a:rPr>
              <a:t>from</a:t>
            </a:r>
            <a:br>
              <a:rPr lang="en-US" sz="5400" dirty="0">
                <a:solidFill>
                  <a:schemeClr val="bg1"/>
                </a:solidFill>
                <a:effectLst>
                  <a:outerShdw blurRad="38100" dist="38100" dir="2700000" algn="tl">
                    <a:srgbClr val="000000">
                      <a:alpha val="43137"/>
                    </a:srgbClr>
                  </a:outerShdw>
                </a:effectLst>
                <a:latin typeface="BlackChancery" pitchFamily="2" charset="0"/>
              </a:rPr>
            </a:br>
            <a:r>
              <a:rPr lang="en-US" sz="5400" dirty="0">
                <a:solidFill>
                  <a:schemeClr val="bg1"/>
                </a:solidFill>
                <a:effectLst>
                  <a:outerShdw blurRad="38100" dist="38100" dir="2700000" algn="tl">
                    <a:srgbClr val="000000">
                      <a:alpha val="43137"/>
                    </a:srgbClr>
                  </a:outerShdw>
                </a:effectLst>
                <a:latin typeface="BlackChancery" pitchFamily="2" charset="0"/>
              </a:rPr>
              <a:t>God</a:t>
            </a:r>
          </a:p>
        </p:txBody>
      </p:sp>
      <p:sp>
        <p:nvSpPr>
          <p:cNvPr id="3" name="Subtitle 2"/>
          <p:cNvSpPr>
            <a:spLocks noGrp="1"/>
          </p:cNvSpPr>
          <p:nvPr>
            <p:ph type="subTitle" idx="1"/>
          </p:nvPr>
        </p:nvSpPr>
        <p:spPr>
          <a:xfrm>
            <a:off x="3454400" y="873764"/>
            <a:ext cx="5689600" cy="5867400"/>
          </a:xfrm>
        </p:spPr>
        <p:txBody>
          <a:bodyPr>
            <a:normAutofit/>
          </a:bodyPr>
          <a:lstStyle/>
          <a:p>
            <a:r>
              <a:rPr lang="en-US" sz="4400" b="1" dirty="0">
                <a:solidFill>
                  <a:srgbClr val="DF8B45"/>
                </a:solidFill>
                <a:effectLst>
                  <a:outerShdw blurRad="38100" dist="38100" dir="2700000" algn="tl">
                    <a:srgbClr val="000000">
                      <a:alpha val="43137"/>
                    </a:srgbClr>
                  </a:outerShdw>
                </a:effectLst>
                <a:latin typeface="Berkshire Swash" panose="02000505000000020003" pitchFamily="2" charset="0"/>
              </a:rPr>
              <a:t>If we seek Him…</a:t>
            </a:r>
          </a:p>
          <a:p>
            <a:r>
              <a:rPr lang="en-US" sz="3200" b="1" dirty="0">
                <a:solidFill>
                  <a:schemeClr val="bg1"/>
                </a:solidFill>
                <a:effectLst>
                  <a:outerShdw blurRad="38100" dist="38100" dir="2700000" algn="tl">
                    <a:srgbClr val="000000">
                      <a:alpha val="43137"/>
                    </a:srgbClr>
                  </a:outerShdw>
                </a:effectLst>
              </a:rPr>
              <a:t>2 Chronicles 15:2</a:t>
            </a:r>
            <a:br>
              <a:rPr lang="en-US" sz="3200" b="1" dirty="0">
                <a:solidFill>
                  <a:schemeClr val="bg1"/>
                </a:solidFill>
                <a:effectLst>
                  <a:outerShdw blurRad="38100" dist="38100" dir="2700000" algn="tl">
                    <a:srgbClr val="000000">
                      <a:alpha val="43137"/>
                    </a:srgbClr>
                  </a:outerShdw>
                </a:effectLst>
              </a:rPr>
            </a:br>
            <a:r>
              <a:rPr lang="en-US" sz="3200" b="1" dirty="0">
                <a:solidFill>
                  <a:schemeClr val="bg1"/>
                </a:solidFill>
                <a:effectLst>
                  <a:outerShdw blurRad="38100" dist="38100" dir="2700000" algn="tl">
                    <a:srgbClr val="000000">
                      <a:alpha val="43137"/>
                    </a:srgbClr>
                  </a:outerShdw>
                </a:effectLst>
              </a:rPr>
              <a:t>Jeremiah 29:13</a:t>
            </a:r>
            <a:br>
              <a:rPr lang="en-US" sz="3200" b="1" dirty="0">
                <a:solidFill>
                  <a:schemeClr val="bg1"/>
                </a:solidFill>
                <a:effectLst>
                  <a:outerShdw blurRad="38100" dist="38100" dir="2700000" algn="tl">
                    <a:srgbClr val="000000">
                      <a:alpha val="43137"/>
                    </a:srgbClr>
                  </a:outerShdw>
                </a:effectLst>
              </a:rPr>
            </a:br>
            <a:r>
              <a:rPr lang="en-US" sz="3200" b="1" dirty="0">
                <a:solidFill>
                  <a:schemeClr val="bg1"/>
                </a:solidFill>
                <a:effectLst>
                  <a:outerShdw blurRad="38100" dist="38100" dir="2700000" algn="tl">
                    <a:srgbClr val="000000">
                      <a:alpha val="43137"/>
                    </a:srgbClr>
                  </a:outerShdw>
                </a:effectLst>
              </a:rPr>
              <a:t>James 4:8-10</a:t>
            </a:r>
            <a:br>
              <a:rPr lang="en-US" sz="4000" b="1" dirty="0">
                <a:solidFill>
                  <a:schemeClr val="bg1"/>
                </a:solidFill>
                <a:effectLst>
                  <a:outerShdw blurRad="38100" dist="38100" dir="2700000" algn="tl">
                    <a:srgbClr val="000000">
                      <a:alpha val="43137"/>
                    </a:srgbClr>
                  </a:outerShdw>
                </a:effectLst>
              </a:rPr>
            </a:br>
            <a:endParaRPr lang="en-US" sz="2000" b="1" dirty="0">
              <a:solidFill>
                <a:schemeClr val="bg1"/>
              </a:solidFill>
              <a:effectLst>
                <a:outerShdw blurRad="38100" dist="38100" dir="2700000" algn="tl">
                  <a:srgbClr val="000000">
                    <a:alpha val="43137"/>
                  </a:srgbClr>
                </a:outerShdw>
              </a:effectLst>
            </a:endParaRPr>
          </a:p>
          <a:p>
            <a:r>
              <a:rPr lang="en-US" sz="4400" b="1" dirty="0">
                <a:solidFill>
                  <a:srgbClr val="DF8B45"/>
                </a:solidFill>
                <a:effectLst>
                  <a:outerShdw blurRad="38100" dist="38100" dir="2700000" algn="tl">
                    <a:srgbClr val="000000">
                      <a:alpha val="43137"/>
                    </a:srgbClr>
                  </a:outerShdw>
                </a:effectLst>
                <a:latin typeface="Berkshire Swash" panose="02000505000000020003" pitchFamily="2" charset="0"/>
              </a:rPr>
              <a:t>If we forsake Him…</a:t>
            </a:r>
          </a:p>
          <a:p>
            <a:r>
              <a:rPr lang="en-US" sz="3200" b="1" dirty="0">
                <a:solidFill>
                  <a:schemeClr val="bg1"/>
                </a:solidFill>
                <a:effectLst>
                  <a:outerShdw blurRad="38100" dist="38100" dir="2700000" algn="tl">
                    <a:srgbClr val="000000">
                      <a:alpha val="43137"/>
                    </a:srgbClr>
                  </a:outerShdw>
                </a:effectLst>
              </a:rPr>
              <a:t>Isaiah 1:28</a:t>
            </a:r>
            <a:br>
              <a:rPr lang="en-US" sz="3200" b="1" dirty="0">
                <a:solidFill>
                  <a:schemeClr val="bg1"/>
                </a:solidFill>
                <a:effectLst>
                  <a:outerShdw blurRad="38100" dist="38100" dir="2700000" algn="tl">
                    <a:srgbClr val="000000">
                      <a:alpha val="43137"/>
                    </a:srgbClr>
                  </a:outerShdw>
                </a:effectLst>
              </a:rPr>
            </a:br>
            <a:r>
              <a:rPr lang="en-US" sz="3200" b="1" dirty="0">
                <a:solidFill>
                  <a:schemeClr val="bg1"/>
                </a:solidFill>
                <a:effectLst>
                  <a:outerShdw blurRad="38100" dist="38100" dir="2700000" algn="tl">
                    <a:srgbClr val="000000">
                      <a:alpha val="43137"/>
                    </a:srgbClr>
                  </a:outerShdw>
                </a:effectLst>
              </a:rPr>
              <a:t>John 15:1-2,6</a:t>
            </a:r>
          </a:p>
        </p:txBody>
      </p:sp>
    </p:spTree>
    <p:extLst>
      <p:ext uri="{BB962C8B-B14F-4D97-AF65-F5344CB8AC3E}">
        <p14:creationId xmlns:p14="http://schemas.microsoft.com/office/powerpoint/2010/main" val="275933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345577" y="0"/>
            <a:ext cx="7590972" cy="6887896"/>
          </a:xfrm>
          <a:prstGeom prst="rect">
            <a:avLst/>
          </a:prstGeom>
          <a:solidFill>
            <a:srgbClr val="CA6B24">
              <a:alpha val="50000"/>
            </a:srgbClr>
          </a:solidFill>
        </p:spPr>
      </p:pic>
      <p:sp>
        <p:nvSpPr>
          <p:cNvPr id="2" name="Title 1"/>
          <p:cNvSpPr>
            <a:spLocks noGrp="1"/>
          </p:cNvSpPr>
          <p:nvPr>
            <p:ph type="ctrTitle"/>
          </p:nvPr>
        </p:nvSpPr>
        <p:spPr>
          <a:xfrm>
            <a:off x="209006" y="548640"/>
            <a:ext cx="3997233" cy="1201784"/>
          </a:xfrm>
        </p:spPr>
        <p:txBody>
          <a:bodyPr anchor="t">
            <a:normAutofit/>
          </a:bodyPr>
          <a:lstStyle/>
          <a:p>
            <a:r>
              <a:rPr lang="en-US" sz="6600" dirty="0">
                <a:solidFill>
                  <a:schemeClr val="bg1"/>
                </a:solidFill>
                <a:effectLst>
                  <a:outerShdw blurRad="38100" dist="38100" dir="2700000" algn="tl">
                    <a:srgbClr val="000000">
                      <a:alpha val="43137"/>
                    </a:srgbClr>
                  </a:outerShdw>
                </a:effectLst>
                <a:latin typeface="BlackChancery" pitchFamily="2" charset="0"/>
              </a:rPr>
              <a:t>Conclusion</a:t>
            </a:r>
          </a:p>
        </p:txBody>
      </p:sp>
      <p:sp>
        <p:nvSpPr>
          <p:cNvPr id="3" name="Subtitle 2"/>
          <p:cNvSpPr>
            <a:spLocks noGrp="1"/>
          </p:cNvSpPr>
          <p:nvPr>
            <p:ph type="subTitle" idx="1"/>
          </p:nvPr>
        </p:nvSpPr>
        <p:spPr>
          <a:xfrm>
            <a:off x="357050" y="2011682"/>
            <a:ext cx="3701143" cy="4232365"/>
          </a:xfrm>
        </p:spPr>
        <p:txBody>
          <a:bodyPr>
            <a:normAutofit/>
          </a:bodyPr>
          <a:lstStyle/>
          <a:p>
            <a:r>
              <a:rPr lang="en-US" sz="4800" b="1" dirty="0">
                <a:solidFill>
                  <a:schemeClr val="bg1"/>
                </a:solidFill>
                <a:effectLst>
                  <a:outerShdw blurRad="38100" dist="38100" dir="2700000" algn="tl">
                    <a:srgbClr val="000000">
                      <a:alpha val="43137"/>
                    </a:srgbClr>
                  </a:outerShdw>
                </a:effectLst>
              </a:rPr>
              <a:t>If we want the promises spoken of by David, we must do our duty!</a:t>
            </a:r>
          </a:p>
        </p:txBody>
      </p:sp>
    </p:spTree>
    <p:extLst>
      <p:ext uri="{BB962C8B-B14F-4D97-AF65-F5344CB8AC3E}">
        <p14:creationId xmlns:p14="http://schemas.microsoft.com/office/powerpoint/2010/main" val="18044824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1899</Words>
  <Application>Microsoft Office PowerPoint</Application>
  <PresentationFormat>On-screen Show (4:3)</PresentationFormat>
  <Paragraphs>103</Paragraphs>
  <Slides>10</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Trebuchet MS</vt:lpstr>
      <vt:lpstr>Calibri</vt:lpstr>
      <vt:lpstr>Berkshire Swash</vt:lpstr>
      <vt:lpstr>BlackChancery</vt:lpstr>
      <vt:lpstr>Poor Richard</vt:lpstr>
      <vt:lpstr>Arial</vt:lpstr>
      <vt:lpstr>Calibri Light</vt:lpstr>
      <vt:lpstr>Office Theme</vt:lpstr>
      <vt:lpstr>Berlin</vt:lpstr>
      <vt:lpstr>PowerPoint Presentation</vt:lpstr>
      <vt:lpstr>David ’s charge to Solomon</vt:lpstr>
      <vt:lpstr>Our Duty to God</vt:lpstr>
      <vt:lpstr>Our Duty to God</vt:lpstr>
      <vt:lpstr>Our Motivation to Serve God</vt:lpstr>
      <vt:lpstr>Our Motivation to Serve God</vt:lpstr>
      <vt:lpstr>Our Promises received from God</vt:lpstr>
      <vt:lpstr>Our Promises received from God</vt:lpstr>
      <vt:lpstr>Conclusion</vt:lpstr>
      <vt:lpstr>“The face of the Lord is against those who do evil, to cut off the remembrance of them from the earth… 18 The Lord is near to those who have a broken heart, and saves such as have a contrite spirit”                                                                                                                                                   (Psalm 34:16,18)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David ’s charge to Solomon</dc:title>
  <dc:creator>Stan Cox</dc:creator>
  <cp:lastModifiedBy>Stan Cox</cp:lastModifiedBy>
  <cp:revision>27</cp:revision>
  <cp:lastPrinted>2017-04-21T16:25:48Z</cp:lastPrinted>
  <dcterms:created xsi:type="dcterms:W3CDTF">2016-11-13T02:44:38Z</dcterms:created>
  <dcterms:modified xsi:type="dcterms:W3CDTF">2017-04-21T16:26:56Z</dcterms:modified>
</cp:coreProperties>
</file>